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7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316" r:id="rId19"/>
    <p:sldId id="318" r:id="rId20"/>
    <p:sldId id="271" r:id="rId21"/>
    <p:sldId id="319" r:id="rId22"/>
    <p:sldId id="272" r:id="rId23"/>
    <p:sldId id="273" r:id="rId24"/>
    <p:sldId id="274" r:id="rId25"/>
    <p:sldId id="275" r:id="rId26"/>
    <p:sldId id="276" r:id="rId27"/>
    <p:sldId id="277" r:id="rId28"/>
    <p:sldId id="278" r:id="rId29"/>
    <p:sldId id="320" r:id="rId30"/>
    <p:sldId id="279" r:id="rId31"/>
    <p:sldId id="280" r:id="rId32"/>
    <p:sldId id="281" r:id="rId33"/>
    <p:sldId id="282" r:id="rId34"/>
    <p:sldId id="283" r:id="rId35"/>
    <p:sldId id="284" r:id="rId36"/>
    <p:sldId id="285" r:id="rId37"/>
    <p:sldId id="286" r:id="rId38"/>
    <p:sldId id="321" r:id="rId39"/>
    <p:sldId id="287" r:id="rId40"/>
    <p:sldId id="323" r:id="rId41"/>
    <p:sldId id="288" r:id="rId42"/>
    <p:sldId id="289" r:id="rId43"/>
    <p:sldId id="322" r:id="rId44"/>
    <p:sldId id="290" r:id="rId45"/>
    <p:sldId id="324" r:id="rId46"/>
    <p:sldId id="291" r:id="rId47"/>
    <p:sldId id="325"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Lst>
  <p:sldSz cx="9144000" cy="5143500" type="screen16x9"/>
  <p:notesSz cx="6858000" cy="9144000"/>
  <p:embeddedFontLst>
    <p:embeddedFont>
      <p:font typeface="Helvetica Neue" panose="02000503000000020004" pitchFamily="2" charset="0"/>
      <p:regular r:id="rId74"/>
      <p:bold r:id="rId75"/>
      <p:italic r:id="rId76"/>
      <p:boldItalic r:id="rId77"/>
    </p:embeddedFont>
    <p:embeddedFont>
      <p:font typeface="Roboto" panose="02000000000000000000" pitchFamily="2" charset="0"/>
      <p:regular r:id="rId78"/>
      <p:bold r:id="rId79"/>
      <p:italic r:id="rId80"/>
      <p:boldItalic r:id="rId81"/>
    </p:embeddedFont>
    <p:embeddedFont>
      <p:font typeface="Roboto Mono" pitchFamily="49" charset="0"/>
      <p:regular r:id="rId82"/>
      <p:bold r:id="rId83"/>
      <p:italic r:id="rId84"/>
      <p:boldItalic r:id="rId85"/>
    </p:embeddedFont>
    <p:embeddedFont>
      <p:font typeface="Volkhov" panose="02000503000000020004" pitchFamily="2"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D1B3"/>
    <a:srgbClr val="D851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93"/>
    <p:restoredTop sz="82922"/>
  </p:normalViewPr>
  <p:slideViewPr>
    <p:cSldViewPr snapToGrid="0">
      <p:cViewPr>
        <p:scale>
          <a:sx n="190" d="100"/>
          <a:sy n="190" d="100"/>
        </p:scale>
        <p:origin x="488" y="1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2.xml"/><Relationship Id="rId90"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font" Target="fonts/font7.fntdata"/><Relationship Id="rId85" Type="http://schemas.openxmlformats.org/officeDocument/2006/relationships/font" Target="fonts/font12.fntdata"/><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3.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4.fntdata"/><Relationship Id="rId61" Type="http://schemas.openxmlformats.org/officeDocument/2006/relationships/slide" Target="slides/slide58.xml"/><Relationship Id="rId82" Type="http://schemas.openxmlformats.org/officeDocument/2006/relationships/font" Target="fonts/font9.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e952f404c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ge952f404cc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ebf48a70c8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gebf48a70c8_0_5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And so we have those 2 things and our goal now is to determine values of the parameters … </a:t>
            </a:r>
            <a:endParaRPr/>
          </a:p>
          <a:p>
            <a:pPr marL="0" lvl="0" indent="0" algn="l" rtl="0">
              <a:lnSpc>
                <a:spcPct val="100000"/>
              </a:lnSpc>
              <a:spcBef>
                <a:spcPts val="0"/>
              </a:spcBef>
              <a:spcAft>
                <a:spcPts val="0"/>
              </a:spcAft>
              <a:buSzPts val="1100"/>
              <a:buNone/>
            </a:pPr>
            <a:r>
              <a:rPr lang="en"/>
              <a:t>And this is what we mean by fitting the model to the data.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bf48a70c8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ebf48a70c8_0_3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be1d0bfd5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gebe1d0bfd5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
              <a:t>As we saw in the 1st section of this workshop, in the case of a linear regression, least square estimation is commonly used, for example the root mean square error.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bf48a70c8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ebf48a70c8_0_8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
              <a:t>Let’s say that we would want to fit our data with a linear function, it would look something like that, with the slope controlled by this parameter beta 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ebf48a70c8_0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 name="Google Shape;394;gebf48a70c8_0_6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 dirty="0"/>
              <a:t>And in order to find the slope which fits the data best, we can compute the root mean square errors. First, for each point we compute the difference between the observation (in blue) and the prediction (in red)</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ebf48a70c8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gebf48a70c8_0_7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 dirty="0"/>
              <a:t>We square this difference, to not have any issues with the signs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ebf48a70c8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gebf48a70c8_0_7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 dirty="0"/>
              <a:t>We sum over all observations, so over all t</a:t>
            </a:r>
            <a:r>
              <a:rPr lang="fr-FR" dirty="0" err="1"/>
              <a:t>he</a:t>
            </a:r>
            <a:r>
              <a:rPr lang="en" dirty="0"/>
              <a:t> blue points</a:t>
            </a:r>
            <a:endParaRPr dirty="0"/>
          </a:p>
        </p:txBody>
      </p:sp>
    </p:spTree>
    <p:extLst>
      <p:ext uri="{BB962C8B-B14F-4D97-AF65-F5344CB8AC3E}">
        <p14:creationId xmlns:p14="http://schemas.microsoft.com/office/powerpoint/2010/main" val="2323205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ebf48a70c8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gebf48a70c8_0_7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fr-CH" dirty="0" err="1"/>
              <a:t>We</a:t>
            </a:r>
            <a:r>
              <a:rPr lang="fr-CH" dirty="0"/>
              <a:t> </a:t>
            </a:r>
            <a:r>
              <a:rPr lang="en" dirty="0"/>
              <a:t>take the root and this gives us this red cross here. So a certain RMSE value for the model which has a beta_1 of 0.02</a:t>
            </a:r>
            <a:endParaRPr dirty="0"/>
          </a:p>
        </p:txBody>
      </p:sp>
    </p:spTree>
    <p:extLst>
      <p:ext uri="{BB962C8B-B14F-4D97-AF65-F5344CB8AC3E}">
        <p14:creationId xmlns:p14="http://schemas.microsoft.com/office/powerpoint/2010/main" val="3261318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bf48a70c8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gebf48a70c8_0_7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 dirty="0"/>
              <a:t>We then do this for the different values of beta1 t</a:t>
            </a:r>
            <a:r>
              <a:rPr lang="fr-FR" dirty="0"/>
              <a:t>ha</a:t>
            </a:r>
            <a:r>
              <a:rPr lang="en" dirty="0"/>
              <a:t>t we are comparing. So from the animation here, you can see that for each different beta_1 value, the model changes and is associated to a different RMSE value. </a:t>
            </a:r>
          </a:p>
          <a:p>
            <a:pPr marL="457200" marR="0" lvl="0" indent="-228600" algn="l" rtl="0">
              <a:lnSpc>
                <a:spcPct val="100000"/>
              </a:lnSpc>
              <a:spcBef>
                <a:spcPts val="0"/>
              </a:spcBef>
              <a:spcAft>
                <a:spcPts val="0"/>
              </a:spcAft>
              <a:buClr>
                <a:srgbClr val="000000"/>
              </a:buClr>
              <a:buSzPts val="1100"/>
              <a:buFont typeface="Arial"/>
              <a:buNone/>
            </a:pPr>
            <a:endParaRPr lang="e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bf48a70c8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gebf48a70c8_0_7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fr-FR" dirty="0"/>
              <a:t>A</a:t>
            </a:r>
            <a:r>
              <a:rPr lang="en" dirty="0" err="1"/>
              <a:t>nd</a:t>
            </a:r>
            <a:r>
              <a:rPr lang="en" dirty="0"/>
              <a:t> then the best fit, is the one with the parameter value associated to the lowest RMSE, so here a beta_1 of 0.06</a:t>
            </a:r>
            <a:endParaRPr dirty="0"/>
          </a:p>
        </p:txBody>
      </p:sp>
    </p:spTree>
    <p:extLst>
      <p:ext uri="{BB962C8B-B14F-4D97-AF65-F5344CB8AC3E}">
        <p14:creationId xmlns:p14="http://schemas.microsoft.com/office/powerpoint/2010/main" val="2114812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ebf48a70c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ebf48a70c8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Just a reminder we have a task, in which participants need to choose between 2 bandits, a purple and an orange one, in order to maximize reward</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Our model is made of 2 equations, in the first one we estimate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bf48a70c8_0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ebf48a70c8_0_7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marR="0" lvl="0" indent="0" algn="l" rtl="0">
              <a:lnSpc>
                <a:spcPct val="100000"/>
              </a:lnSpc>
              <a:spcBef>
                <a:spcPts val="0"/>
              </a:spcBef>
              <a:spcAft>
                <a:spcPts val="0"/>
              </a:spcAft>
              <a:buClr>
                <a:srgbClr val="000000"/>
              </a:buClr>
              <a:buSzPts val="1100"/>
              <a:buFont typeface="Arial"/>
              <a:buNone/>
            </a:pPr>
            <a:r>
              <a:rPr lang="en" dirty="0"/>
              <a:t>So the </a:t>
            </a:r>
            <a:r>
              <a:rPr lang="en" dirty="0" err="1"/>
              <a:t>func</a:t>
            </a:r>
            <a:r>
              <a:rPr lang="fr-FR" dirty="0"/>
              <a:t>ti</a:t>
            </a:r>
            <a:r>
              <a:rPr lang="en" dirty="0"/>
              <a:t>on that we see here. This is a good method, if we assume that the underlying model is linear, like this red line, but in many cases, it makes more sense to </a:t>
            </a:r>
            <a:r>
              <a:rPr lang="en" dirty="0" err="1"/>
              <a:t>generalise</a:t>
            </a:r>
            <a:r>
              <a:rPr lang="en" dirty="0"/>
              <a:t> to more complex functions, so for example here we might want </a:t>
            </a:r>
            <a:r>
              <a:rPr lang="fr-FR" dirty="0" err="1"/>
              <a:t>so</a:t>
            </a:r>
            <a:r>
              <a:rPr lang="en" dirty="0" err="1"/>
              <a:t>mething</a:t>
            </a:r>
            <a:r>
              <a:rPr lang="en" dirty="0"/>
              <a:t> that looks more like a sigmoid </a:t>
            </a:r>
            <a:r>
              <a:rPr lang="en" dirty="0" err="1"/>
              <a:t>func</a:t>
            </a:r>
            <a:r>
              <a:rPr lang="fr-FR" dirty="0"/>
              <a:t>ti</a:t>
            </a:r>
            <a:r>
              <a:rPr lang="en" dirty="0"/>
              <a:t>on.</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ebf48a70c8_0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gebf48a70c8_0_7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 dirty="0"/>
              <a:t>And so in the more general case, for example in the case of a logistic regression, li</a:t>
            </a:r>
            <a:r>
              <a:rPr lang="fr-FR" dirty="0" err="1"/>
              <a:t>ke</a:t>
            </a:r>
            <a:r>
              <a:rPr lang="en" dirty="0"/>
              <a:t> in the classification problem we have here, </a:t>
            </a:r>
          </a:p>
          <a:p>
            <a:pPr marL="457200" marR="0" lvl="0" indent="-228600" algn="l" rtl="0">
              <a:lnSpc>
                <a:spcPct val="100000"/>
              </a:lnSpc>
              <a:spcBef>
                <a:spcPts val="0"/>
              </a:spcBef>
              <a:spcAft>
                <a:spcPts val="0"/>
              </a:spcAft>
              <a:buClr>
                <a:srgbClr val="000000"/>
              </a:buClr>
              <a:buSzPts val="1100"/>
              <a:buFont typeface="Arial"/>
              <a:buNone/>
            </a:pPr>
            <a:r>
              <a:rPr lang="en" dirty="0"/>
              <a:t>we can use the Maximum Likelihood Estimation. And the concept here is similar to least square estimation, but instead of minimizing an error, we </a:t>
            </a:r>
            <a:r>
              <a:rPr lang="en" dirty="0" err="1"/>
              <a:t>maximise</a:t>
            </a:r>
            <a:r>
              <a:rPr lang="en" dirty="0"/>
              <a:t> the likelihood that the data was generated from a model</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ebf48a70c8_0_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ebf48a70c8_0_8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 dirty="0"/>
              <a:t>Let’s see how this </a:t>
            </a:r>
            <a:r>
              <a:rPr lang="fr-FR" dirty="0" err="1"/>
              <a:t>wo</a:t>
            </a:r>
            <a:r>
              <a:rPr lang="en" dirty="0" err="1"/>
              <a:t>uld</a:t>
            </a:r>
            <a:r>
              <a:rPr lang="en" dirty="0"/>
              <a:t> look. We take the same </a:t>
            </a:r>
            <a:r>
              <a:rPr lang="en" dirty="0" err="1"/>
              <a:t>behaviour</a:t>
            </a:r>
            <a:r>
              <a:rPr lang="en" dirty="0"/>
              <a:t>, but this time we are not trying to fit it to linear model, but to a logistic model, which has those curvatures here at both ends controlled by the parameter tau.</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ebf48a70c8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gebf48a70c8_0_10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spcBef>
                <a:spcPts val="0"/>
              </a:spcBef>
              <a:spcAft>
                <a:spcPts val="0"/>
              </a:spcAft>
              <a:buClr>
                <a:schemeClr val="dk1"/>
              </a:buClr>
              <a:buSzPts val="1100"/>
              <a:buFont typeface="Arial"/>
              <a:buNone/>
            </a:pPr>
            <a:r>
              <a:rPr lang="en" dirty="0">
                <a:solidFill>
                  <a:schemeClr val="dk1"/>
                </a:solidFill>
              </a:rPr>
              <a:t>Similarly to before, in order to find the parameter which fits the data best, we can compute maximum likelihood estimation. First, for each point we compute the likelihood that it </a:t>
            </a:r>
            <a:r>
              <a:rPr lang="en" dirty="0" err="1">
                <a:solidFill>
                  <a:schemeClr val="dk1"/>
                </a:solidFill>
              </a:rPr>
              <a:t>occured</a:t>
            </a:r>
            <a:r>
              <a:rPr lang="en" dirty="0">
                <a:solidFill>
                  <a:schemeClr val="dk1"/>
                </a:solidFill>
              </a:rPr>
              <a:t> under the </a:t>
            </a:r>
            <a:r>
              <a:rPr lang="en" dirty="0" err="1">
                <a:solidFill>
                  <a:schemeClr val="dk1"/>
                </a:solidFill>
              </a:rPr>
              <a:t>speicifc</a:t>
            </a:r>
            <a:r>
              <a:rPr lang="en" dirty="0">
                <a:solidFill>
                  <a:schemeClr val="dk1"/>
                </a:solidFill>
              </a:rPr>
              <a:t> model, taking into </a:t>
            </a:r>
            <a:r>
              <a:rPr lang="en" dirty="0" err="1">
                <a:solidFill>
                  <a:schemeClr val="dk1"/>
                </a:solidFill>
              </a:rPr>
              <a:t>accoutn</a:t>
            </a:r>
            <a:r>
              <a:rPr lang="en" dirty="0">
                <a:solidFill>
                  <a:schemeClr val="dk1"/>
                </a:solidFill>
              </a:rPr>
              <a:t> the number of trials</a:t>
            </a:r>
            <a:endParaRPr dirty="0">
              <a:solidFill>
                <a:schemeClr val="dk1"/>
              </a:solidFill>
            </a:endParaRPr>
          </a:p>
          <a:p>
            <a:pPr marL="457200" marR="0" lvl="0" indent="-228600" algn="l" rtl="0">
              <a:lnSpc>
                <a:spcPct val="100000"/>
              </a:lnSpc>
              <a:spcBef>
                <a:spcPts val="0"/>
              </a:spcBef>
              <a:spcAft>
                <a:spcPts val="0"/>
              </a:spcAft>
              <a:buClr>
                <a:srgbClr val="000000"/>
              </a:buClr>
              <a:buSzPts val="1100"/>
              <a:buFont typeface="Arial"/>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ebf48a70c8_0_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gebf48a70c8_0_9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marR="0" lvl="0" indent="0" algn="l" rtl="0">
              <a:lnSpc>
                <a:spcPct val="100000"/>
              </a:lnSpc>
              <a:spcBef>
                <a:spcPts val="0"/>
              </a:spcBef>
              <a:spcAft>
                <a:spcPts val="0"/>
              </a:spcAft>
              <a:buClr>
                <a:srgbClr val="000000"/>
              </a:buClr>
              <a:buSzPts val="1100"/>
              <a:buFont typeface="Arial"/>
              <a:buNone/>
            </a:pPr>
            <a:r>
              <a:rPr lang="en"/>
              <a:t>As an example, let’s say that we are looking at this point here, and we want to see how likely it is to occur given this red model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ebf48a70c8_0_1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gebf48a70c8_0_12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
              <a:t>Let’s imagine there were 5 trials on this task, on this specific condition. This ratio of 0.2 means that the purple bandit was chosen once, and the yellow bandit, 4 times.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ebf48a70c8_0_1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Google Shape;606;gebf48a70c8_0_1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 dirty="0"/>
              <a:t>So if we calculate the likelihood of this occurring given the red model, we would have the probability of the purple bandit times the probability of the yellow bandit 4 times, </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ebf48a70c8_0_1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Google Shape;606;gebf48a70c8_0_1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fr-FR" dirty="0"/>
              <a:t>U</a:t>
            </a:r>
            <a:r>
              <a:rPr lang="en" dirty="0" err="1"/>
              <a:t>nder</a:t>
            </a:r>
            <a:r>
              <a:rPr lang="en" dirty="0"/>
              <a:t> this specific model we are looking at right now, the probability of the purple is 0.25, and then </a:t>
            </a:r>
            <a:r>
              <a:rPr lang="en" dirty="0" err="1"/>
              <a:t>becase</a:t>
            </a:r>
            <a:r>
              <a:rPr lang="en" dirty="0"/>
              <a:t> there are only 2 options, if the purple bandit is not selected, it means that the yellow bandit is selected, so the probability of the yellow, is simply 1 minus that, and to the power of 4 </a:t>
            </a:r>
            <a:r>
              <a:rPr lang="en" dirty="0" err="1"/>
              <a:t>becaue</a:t>
            </a:r>
            <a:r>
              <a:rPr lang="en" dirty="0"/>
              <a:t> it occur</a:t>
            </a:r>
            <a:r>
              <a:rPr lang="fr-FR" dirty="0"/>
              <a:t>r</a:t>
            </a:r>
            <a:r>
              <a:rPr lang="en" dirty="0"/>
              <a:t>ed 4 times, which gives us 0.08 in this example. And you can see that this likelihood value is quite small, and this is </a:t>
            </a:r>
            <a:r>
              <a:rPr lang="en" dirty="0" err="1"/>
              <a:t>becaue</a:t>
            </a:r>
            <a:r>
              <a:rPr lang="en" dirty="0"/>
              <a:t> we multiply mane probabilities which are always smaller or equal to 1, so the more trials, the lower this number</a:t>
            </a:r>
            <a:endParaRPr dirty="0"/>
          </a:p>
        </p:txBody>
      </p:sp>
    </p:spTree>
    <p:extLst>
      <p:ext uri="{BB962C8B-B14F-4D97-AF65-F5344CB8AC3E}">
        <p14:creationId xmlns:p14="http://schemas.microsoft.com/office/powerpoint/2010/main" val="3095125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bf48a70c8_0_1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9" name="Google Shape;639;gebf48a70c8_0_13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
              <a:t>For example if we had 25 trials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ebf48a70c8_0_1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3" name="Google Shape;693;gebf48a70c8_0_1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 dirty="0"/>
              <a:t>We would have the probability of the purple to the power of 5, and the probability of the yellow to the power of 20, and this would give use which is 10 to the power of minus 6, so imagine with even more trials.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ebf48a70c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ebf48a70c8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As explained in the previous section, there are 2 parameters that we need to estimate, or what we call FREE PARAMETERS. </a:t>
            </a:r>
            <a:br>
              <a:rPr lang="en" dirty="0"/>
            </a:br>
            <a:r>
              <a:rPr lang="en" dirty="0"/>
              <a:t>There’s is alpha, the learning rate</a:t>
            </a:r>
            <a:endParaRPr dirty="0"/>
          </a:p>
          <a:p>
            <a:pPr marL="0" lvl="0" indent="0" algn="l" rtl="0">
              <a:lnSpc>
                <a:spcPct val="100000"/>
              </a:lnSpc>
              <a:spcBef>
                <a:spcPts val="0"/>
              </a:spcBef>
              <a:spcAft>
                <a:spcPts val="0"/>
              </a:spcAft>
              <a:buSzPts val="1100"/>
              <a:buNone/>
            </a:pPr>
            <a:r>
              <a:rPr lang="en" dirty="0"/>
              <a:t>And tau, the softmax temperature, which controls to which extent the choice depends on the values, or in the other words the amount of noise in the decision.</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ebf48a70c8_0_1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7" name="Google Shape;747;gebf48a70c8_0_17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 dirty="0"/>
              <a:t>So in order to avoid problems with very small values, a little hack is to take the logarithm of this likelihood. So for example here the log of this small value, would give us -12.6</a:t>
            </a:r>
          </a:p>
          <a:p>
            <a:pPr marL="457200" marR="0" lvl="0" indent="-228600" algn="l" rtl="0">
              <a:lnSpc>
                <a:spcPct val="100000"/>
              </a:lnSpc>
              <a:spcBef>
                <a:spcPts val="0"/>
              </a:spcBef>
              <a:spcAft>
                <a:spcPts val="0"/>
              </a:spcAft>
              <a:buClr>
                <a:srgbClr val="000000"/>
              </a:buClr>
              <a:buSzPts val="1100"/>
              <a:buFont typeface="Arial"/>
              <a:buNone/>
            </a:pPr>
            <a:r>
              <a:rPr lang="en" dirty="0"/>
              <a:t>What this </a:t>
            </a:r>
            <a:r>
              <a:rPr lang="en" dirty="0" err="1"/>
              <a:t>funciton</a:t>
            </a:r>
            <a:r>
              <a:rPr lang="en" dirty="0"/>
              <a:t> does is that it converts numbers smaller than 1 to negative larger numbers, and also, as a little reminder</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f0779a3b9a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2" name="Google Shape;802;gf0779a3b9a_2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fr-FR" dirty="0"/>
              <a:t>A</a:t>
            </a:r>
            <a:r>
              <a:rPr lang="en" dirty="0" err="1"/>
              <a:t>nd</a:t>
            </a:r>
            <a:r>
              <a:rPr lang="en" dirty="0"/>
              <a:t> this is related to a special characteristics of the log </a:t>
            </a:r>
            <a:r>
              <a:rPr lang="en" dirty="0" err="1"/>
              <a:t>fct</a:t>
            </a:r>
            <a:r>
              <a:rPr lang="en" dirty="0"/>
              <a:t>, </a:t>
            </a:r>
            <a:r>
              <a:rPr lang="en" dirty="0" err="1"/>
              <a:t>whic</a:t>
            </a:r>
            <a:r>
              <a:rPr lang="fr-FR" dirty="0"/>
              <a:t>h</a:t>
            </a:r>
            <a:r>
              <a:rPr lang="en" dirty="0"/>
              <a:t> is that the log of a product is actually the sum of the individual logs, so instead of constantly multiplying by small numbers, we just add those individual log </a:t>
            </a:r>
            <a:r>
              <a:rPr lang="en" dirty="0" err="1"/>
              <a:t>probabili</a:t>
            </a:r>
            <a:r>
              <a:rPr lang="fr-FR" dirty="0" err="1"/>
              <a:t>t</a:t>
            </a:r>
            <a:r>
              <a:rPr lang="en" dirty="0" err="1"/>
              <a:t>ies</a:t>
            </a:r>
            <a:r>
              <a:rPr lang="en" dirty="0"/>
              <a:t>.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ebf48a70c8_0_1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8" name="Google Shape;858;gebf48a70c8_0_15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 dirty="0"/>
              <a:t>We do this for each </a:t>
            </a:r>
            <a:r>
              <a:rPr lang="en" dirty="0" err="1"/>
              <a:t>observa</a:t>
            </a:r>
            <a:r>
              <a:rPr lang="fr-FR" dirty="0"/>
              <a:t>ti</a:t>
            </a:r>
            <a:r>
              <a:rPr lang="en" dirty="0"/>
              <a:t>on, so for each blue point here, and we sum those log likelihoods, which gives us this red cross here, so a certain log likelihood value for a tau of 5.</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ebf48a70c8_0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5" name="Google Shape;885;gebf48a70c8_0_1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 dirty="0"/>
              <a:t>Similarly to RMSE, we do this for different values of tau, as you can see in this animation, and this allows us to plot this log likelihood function on the right</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ebfb0573b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ebfb0573b4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 dirty="0"/>
              <a:t>And we simply choose the parameter associated to the highest log likelihood value, which would be 3 here.</a:t>
            </a:r>
          </a:p>
          <a:p>
            <a:pPr marL="457200" marR="0" lvl="0" indent="-228600" algn="l" rtl="0">
              <a:lnSpc>
                <a:spcPct val="100000"/>
              </a:lnSpc>
              <a:spcBef>
                <a:spcPts val="0"/>
              </a:spcBef>
              <a:spcAft>
                <a:spcPts val="0"/>
              </a:spcAft>
              <a:buClr>
                <a:srgbClr val="000000"/>
              </a:buClr>
              <a:buSzPts val="1100"/>
              <a:buFont typeface="Arial"/>
              <a:buNone/>
            </a:pPr>
            <a:endParaRPr lang="en" dirty="0"/>
          </a:p>
          <a:p>
            <a:pPr marL="457200" marR="0" lvl="0" indent="-228600" algn="l" rtl="0">
              <a:lnSpc>
                <a:spcPct val="100000"/>
              </a:lnSpc>
              <a:spcBef>
                <a:spcPts val="0"/>
              </a:spcBef>
              <a:spcAft>
                <a:spcPts val="0"/>
              </a:spcAft>
              <a:buClr>
                <a:srgbClr val="000000"/>
              </a:buClr>
              <a:buSzPts val="1100"/>
              <a:buFont typeface="Arial"/>
              <a:buNone/>
            </a:pPr>
            <a:r>
              <a:rPr lang="en" b="1" dirty="0">
                <a:solidFill>
                  <a:schemeClr val="dk1"/>
                </a:solidFill>
              </a:rPr>
              <a:t>This was a simple example where are only comparing 4 different values of tau. </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f0779a3b9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1" name="Google Shape;931;gf0779a3b9a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Clr>
                <a:schemeClr val="dk1"/>
              </a:buClr>
              <a:buSzPts val="1100"/>
              <a:buFont typeface="Arial"/>
              <a:buNone/>
            </a:pPr>
            <a:r>
              <a:rPr lang="en" b="1" dirty="0">
                <a:solidFill>
                  <a:schemeClr val="dk1"/>
                </a:solidFill>
              </a:rPr>
              <a:t>But in </a:t>
            </a:r>
            <a:r>
              <a:rPr lang="en" b="1" dirty="0" err="1">
                <a:solidFill>
                  <a:schemeClr val="dk1"/>
                </a:solidFill>
              </a:rPr>
              <a:t>ge</a:t>
            </a:r>
            <a:r>
              <a:rPr lang="fr-FR" b="1" dirty="0">
                <a:solidFill>
                  <a:schemeClr val="dk1"/>
                </a:solidFill>
              </a:rPr>
              <a:t>ne</a:t>
            </a:r>
            <a:r>
              <a:rPr lang="en" b="1" dirty="0" err="1">
                <a:solidFill>
                  <a:schemeClr val="dk1"/>
                </a:solidFill>
              </a:rPr>
              <a:t>ral</a:t>
            </a:r>
            <a:r>
              <a:rPr lang="en" b="1" dirty="0">
                <a:solidFill>
                  <a:schemeClr val="dk1"/>
                </a:solidFill>
              </a:rPr>
              <a:t> we w</a:t>
            </a:r>
            <a:r>
              <a:rPr lang="fr-FR" b="1" dirty="0">
                <a:solidFill>
                  <a:schemeClr val="dk1"/>
                </a:solidFill>
              </a:rPr>
              <a:t>an</a:t>
            </a:r>
            <a:r>
              <a:rPr lang="en" b="1" dirty="0">
                <a:solidFill>
                  <a:schemeClr val="dk1"/>
                </a:solidFill>
              </a:rPr>
              <a:t>t to find the MLE over many different parameter combinations, so many more values of tau, but also over many values of alpha for example here or even additional parameters.  </a:t>
            </a:r>
          </a:p>
          <a:p>
            <a:pPr marL="0" lvl="0" indent="0" algn="l" rtl="0">
              <a:lnSpc>
                <a:spcPct val="90000"/>
              </a:lnSpc>
              <a:spcBef>
                <a:spcPts val="800"/>
              </a:spcBef>
              <a:spcAft>
                <a:spcPts val="0"/>
              </a:spcAft>
              <a:buNone/>
            </a:pPr>
            <a:endParaRPr b="1"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f0779a3b9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1" name="Google Shape;931;gf0779a3b9a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Clr>
                <a:schemeClr val="dk1"/>
              </a:buClr>
              <a:buSzPts val="1100"/>
              <a:buFont typeface="Arial"/>
              <a:buNone/>
            </a:pPr>
            <a:r>
              <a:rPr lang="fr-CH" b="1" dirty="0">
                <a:solidFill>
                  <a:schemeClr val="dk1"/>
                </a:solidFill>
              </a:rPr>
              <a:t>There are </a:t>
            </a:r>
            <a:r>
              <a:rPr lang="fr-CH" b="1" dirty="0" err="1">
                <a:solidFill>
                  <a:schemeClr val="dk1"/>
                </a:solidFill>
              </a:rPr>
              <a:t>different</a:t>
            </a:r>
            <a:r>
              <a:rPr lang="fr-CH" b="1" dirty="0">
                <a:solidFill>
                  <a:schemeClr val="dk1"/>
                </a:solidFill>
              </a:rPr>
              <a:t> </a:t>
            </a:r>
            <a:r>
              <a:rPr lang="fr-CH" b="1" dirty="0" err="1">
                <a:solidFill>
                  <a:schemeClr val="dk1"/>
                </a:solidFill>
              </a:rPr>
              <a:t>ways</a:t>
            </a:r>
            <a:r>
              <a:rPr lang="fr-CH" b="1" dirty="0">
                <a:solidFill>
                  <a:schemeClr val="dk1"/>
                </a:solidFill>
              </a:rPr>
              <a:t> to do </a:t>
            </a:r>
            <a:r>
              <a:rPr lang="fr-CH" b="1" dirty="0" err="1">
                <a:solidFill>
                  <a:schemeClr val="dk1"/>
                </a:solidFill>
              </a:rPr>
              <a:t>it</a:t>
            </a:r>
            <a:r>
              <a:rPr lang="fr-CH" b="1" dirty="0">
                <a:solidFill>
                  <a:schemeClr val="dk1"/>
                </a:solidFill>
              </a:rPr>
              <a:t>, </a:t>
            </a:r>
            <a:r>
              <a:rPr lang="fr-CH" b="1" dirty="0" err="1">
                <a:solidFill>
                  <a:schemeClr val="dk1"/>
                </a:solidFill>
              </a:rPr>
              <a:t>we</a:t>
            </a:r>
            <a:r>
              <a:rPr lang="fr-CH" b="1" dirty="0">
                <a:solidFill>
                  <a:schemeClr val="dk1"/>
                </a:solidFill>
              </a:rPr>
              <a:t> mention </a:t>
            </a:r>
            <a:r>
              <a:rPr lang="fr-CH" b="1" dirty="0" err="1">
                <a:solidFill>
                  <a:schemeClr val="dk1"/>
                </a:solidFill>
              </a:rPr>
              <a:t>some</a:t>
            </a:r>
            <a:r>
              <a:rPr lang="fr-CH" b="1" dirty="0">
                <a:solidFill>
                  <a:schemeClr val="dk1"/>
                </a:solidFill>
              </a:rPr>
              <a:t> of </a:t>
            </a:r>
            <a:r>
              <a:rPr lang="fr-CH" b="1" dirty="0" err="1">
                <a:solidFill>
                  <a:schemeClr val="dk1"/>
                </a:solidFill>
              </a:rPr>
              <a:t>them</a:t>
            </a:r>
            <a:r>
              <a:rPr lang="fr-CH" b="1" dirty="0">
                <a:solidFill>
                  <a:schemeClr val="dk1"/>
                </a:solidFill>
              </a:rPr>
              <a:t> </a:t>
            </a:r>
            <a:r>
              <a:rPr lang="fr-CH" b="1" dirty="0" err="1">
                <a:solidFill>
                  <a:schemeClr val="dk1"/>
                </a:solidFill>
              </a:rPr>
              <a:t>here</a:t>
            </a:r>
            <a:r>
              <a:rPr lang="fr-CH" b="1" dirty="0">
                <a:solidFill>
                  <a:schemeClr val="dk1"/>
                </a:solidFill>
              </a:rPr>
              <a:t>, </a:t>
            </a:r>
            <a:r>
              <a:rPr lang="fr-CH" b="1" dirty="0" err="1">
                <a:solidFill>
                  <a:schemeClr val="dk1"/>
                </a:solidFill>
              </a:rPr>
              <a:t>which</a:t>
            </a:r>
            <a:r>
              <a:rPr lang="fr-CH" b="1" dirty="0">
                <a:solidFill>
                  <a:schemeClr val="dk1"/>
                </a:solidFill>
              </a:rPr>
              <a:t> </a:t>
            </a:r>
            <a:r>
              <a:rPr lang="fr-CH" b="1" dirty="0" err="1">
                <a:solidFill>
                  <a:schemeClr val="dk1"/>
                </a:solidFill>
              </a:rPr>
              <a:t>we</a:t>
            </a:r>
            <a:r>
              <a:rPr lang="fr-CH" b="1" dirty="0">
                <a:solidFill>
                  <a:schemeClr val="dk1"/>
                </a:solidFill>
              </a:rPr>
              <a:t> split </a:t>
            </a:r>
            <a:r>
              <a:rPr lang="fr-CH" b="1" dirty="0" err="1">
                <a:solidFill>
                  <a:schemeClr val="dk1"/>
                </a:solidFill>
              </a:rPr>
              <a:t>here</a:t>
            </a:r>
            <a:r>
              <a:rPr lang="fr-CH" b="1" dirty="0">
                <a:solidFill>
                  <a:schemeClr val="dk1"/>
                </a:solidFill>
              </a:rPr>
              <a:t> in 4 </a:t>
            </a:r>
            <a:r>
              <a:rPr lang="fr-CH" b="1" dirty="0" err="1">
                <a:solidFill>
                  <a:schemeClr val="dk1"/>
                </a:solidFill>
              </a:rPr>
              <a:t>categories</a:t>
            </a:r>
            <a:endParaRPr lang="fr-CH" b="1" dirty="0">
              <a:solidFill>
                <a:schemeClr val="dk1"/>
              </a:solidFill>
            </a:endParaRPr>
          </a:p>
          <a:p>
            <a:pPr marL="0" lvl="0" indent="0" algn="l" rtl="0">
              <a:lnSpc>
                <a:spcPct val="90000"/>
              </a:lnSpc>
              <a:spcBef>
                <a:spcPts val="800"/>
              </a:spcBef>
              <a:spcAft>
                <a:spcPts val="0"/>
              </a:spcAft>
              <a:buClr>
                <a:schemeClr val="dk1"/>
              </a:buClr>
              <a:buSzPts val="1100"/>
              <a:buFont typeface="Arial"/>
              <a:buNone/>
            </a:pPr>
            <a:r>
              <a:rPr lang="en" b="1" dirty="0">
                <a:solidFill>
                  <a:schemeClr val="dk1"/>
                </a:solidFill>
              </a:rPr>
              <a:t> I will briefly introduce the concepts, and </a:t>
            </a:r>
            <a:r>
              <a:rPr lang="en" b="1" dirty="0" err="1">
                <a:solidFill>
                  <a:schemeClr val="dk1"/>
                </a:solidFill>
              </a:rPr>
              <a:t>Naiti</a:t>
            </a:r>
            <a:r>
              <a:rPr lang="en" b="1" dirty="0">
                <a:solidFill>
                  <a:schemeClr val="dk1"/>
                </a:solidFill>
              </a:rPr>
              <a:t> will then go </a:t>
            </a:r>
            <a:r>
              <a:rPr lang="fr-CH" b="1" dirty="0" err="1">
                <a:solidFill>
                  <a:schemeClr val="dk1"/>
                </a:solidFill>
              </a:rPr>
              <a:t>throguh</a:t>
            </a:r>
            <a:r>
              <a:rPr lang="fr-CH" b="1" dirty="0">
                <a:solidFill>
                  <a:schemeClr val="dk1"/>
                </a:solidFill>
              </a:rPr>
              <a:t> 2 </a:t>
            </a:r>
            <a:r>
              <a:rPr lang="fr-CH" b="1" dirty="0" err="1">
                <a:solidFill>
                  <a:schemeClr val="dk1"/>
                </a:solidFill>
              </a:rPr>
              <a:t>specific</a:t>
            </a:r>
            <a:r>
              <a:rPr lang="fr-CH" b="1" dirty="0">
                <a:solidFill>
                  <a:schemeClr val="dk1"/>
                </a:solidFill>
              </a:rPr>
              <a:t> </a:t>
            </a:r>
            <a:r>
              <a:rPr lang="fr-CH" b="1" dirty="0" err="1">
                <a:solidFill>
                  <a:schemeClr val="dk1"/>
                </a:solidFill>
              </a:rPr>
              <a:t>ones</a:t>
            </a:r>
            <a:r>
              <a:rPr lang="fr-CH" b="1" dirty="0">
                <a:solidFill>
                  <a:schemeClr val="dk1"/>
                </a:solidFill>
              </a:rPr>
              <a:t> in more </a:t>
            </a:r>
            <a:r>
              <a:rPr lang="fr-CH" b="1" dirty="0" err="1">
                <a:solidFill>
                  <a:schemeClr val="dk1"/>
                </a:solidFill>
              </a:rPr>
              <a:t>details</a:t>
            </a:r>
            <a:r>
              <a:rPr lang="fr-CH" b="1" dirty="0">
                <a:solidFill>
                  <a:schemeClr val="dk1"/>
                </a:solidFill>
              </a:rPr>
              <a:t> in the last part of </a:t>
            </a:r>
            <a:r>
              <a:rPr lang="fr-CH" b="1" dirty="0" err="1">
                <a:solidFill>
                  <a:schemeClr val="dk1"/>
                </a:solidFill>
              </a:rPr>
              <a:t>this</a:t>
            </a:r>
            <a:r>
              <a:rPr lang="fr-CH" b="1" dirty="0">
                <a:solidFill>
                  <a:schemeClr val="dk1"/>
                </a:solidFill>
              </a:rPr>
              <a:t> section.</a:t>
            </a:r>
            <a:endParaRPr b="1" dirty="0">
              <a:solidFill>
                <a:schemeClr val="dk1"/>
              </a:solidFill>
            </a:endParaRPr>
          </a:p>
          <a:p>
            <a:pPr marL="0" lvl="0" indent="0" algn="l" rtl="0">
              <a:lnSpc>
                <a:spcPct val="90000"/>
              </a:lnSpc>
              <a:spcBef>
                <a:spcPts val="800"/>
              </a:spcBef>
              <a:spcAft>
                <a:spcPts val="0"/>
              </a:spcAft>
              <a:buNone/>
            </a:pPr>
            <a:endParaRPr b="1" dirty="0"/>
          </a:p>
        </p:txBody>
      </p:sp>
    </p:spTree>
    <p:extLst>
      <p:ext uri="{BB962C8B-B14F-4D97-AF65-F5344CB8AC3E}">
        <p14:creationId xmlns:p14="http://schemas.microsoft.com/office/powerpoint/2010/main" val="227585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f0779a3b9a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4" name="Google Shape;944;gf0779a3b9a_2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 b="1">
                <a:solidFill>
                  <a:schemeClr val="dk1"/>
                </a:solidFill>
              </a:rPr>
              <a:t>Analytically… </a:t>
            </a:r>
            <a:endParaRPr b="1">
              <a:solidFill>
                <a:schemeClr val="dk1"/>
              </a:solidFill>
            </a:endParaRPr>
          </a:p>
          <a:p>
            <a:pPr marL="0" lvl="0" indent="0" algn="l" rtl="0">
              <a:lnSpc>
                <a:spcPct val="90000"/>
              </a:lnSpc>
              <a:spcBef>
                <a:spcPts val="800"/>
              </a:spcBef>
              <a:spcAft>
                <a:spcPts val="0"/>
              </a:spcAft>
              <a:buNone/>
            </a:pPr>
            <a:endParaRPr b="1">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f0779a3b9a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4" name="Google Shape;944;gf0779a3b9a_2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fr-CH" b="1" dirty="0" err="1">
                <a:solidFill>
                  <a:schemeClr val="dk1"/>
                </a:solidFill>
              </a:rPr>
              <a:t>Often</a:t>
            </a:r>
            <a:r>
              <a:rPr lang="fr-CH" b="1" dirty="0">
                <a:solidFill>
                  <a:schemeClr val="dk1"/>
                </a:solidFill>
              </a:rPr>
              <a:t> not possible in practice, </a:t>
            </a:r>
            <a:r>
              <a:rPr lang="fr-CH" b="1" dirty="0" err="1">
                <a:solidFill>
                  <a:schemeClr val="dk1"/>
                </a:solidFill>
              </a:rPr>
              <a:t>because</a:t>
            </a:r>
            <a:r>
              <a:rPr lang="fr-CH" b="1" dirty="0">
                <a:solidFill>
                  <a:schemeClr val="dk1"/>
                </a:solidFill>
              </a:rPr>
              <a:t> the </a:t>
            </a:r>
            <a:r>
              <a:rPr lang="fr-CH" b="1" dirty="0" err="1">
                <a:solidFill>
                  <a:schemeClr val="dk1"/>
                </a:solidFill>
              </a:rPr>
              <a:t>functions</a:t>
            </a:r>
            <a:r>
              <a:rPr lang="fr-CH" b="1" dirty="0">
                <a:solidFill>
                  <a:schemeClr val="dk1"/>
                </a:solidFill>
              </a:rPr>
              <a:t> are not </a:t>
            </a:r>
            <a:r>
              <a:rPr lang="fr-CH" b="1" dirty="0" err="1">
                <a:solidFill>
                  <a:schemeClr val="dk1"/>
                </a:solidFill>
              </a:rPr>
              <a:t>differentiable</a:t>
            </a:r>
            <a:r>
              <a:rPr lang="fr-CH" b="1" dirty="0">
                <a:solidFill>
                  <a:schemeClr val="dk1"/>
                </a:solidFill>
              </a:rPr>
              <a:t>, for </a:t>
            </a:r>
            <a:r>
              <a:rPr lang="fr-CH" b="1" dirty="0" err="1">
                <a:solidFill>
                  <a:schemeClr val="dk1"/>
                </a:solidFill>
              </a:rPr>
              <a:t>example</a:t>
            </a:r>
            <a:r>
              <a:rPr lang="fr-CH" b="1" dirty="0">
                <a:solidFill>
                  <a:schemeClr val="dk1"/>
                </a:solidFill>
              </a:rPr>
              <a:t> </a:t>
            </a:r>
            <a:r>
              <a:rPr lang="fr-CH" b="1" dirty="0" err="1">
                <a:solidFill>
                  <a:schemeClr val="dk1"/>
                </a:solidFill>
              </a:rPr>
              <a:t>with</a:t>
            </a:r>
            <a:r>
              <a:rPr lang="fr-CH" b="1" dirty="0">
                <a:solidFill>
                  <a:schemeClr val="dk1"/>
                </a:solidFill>
              </a:rPr>
              <a:t> RL </a:t>
            </a:r>
            <a:r>
              <a:rPr lang="fr-CH" b="1" dirty="0" err="1">
                <a:solidFill>
                  <a:schemeClr val="dk1"/>
                </a:solidFill>
              </a:rPr>
              <a:t>models</a:t>
            </a:r>
            <a:endParaRPr b="1" dirty="0">
              <a:solidFill>
                <a:schemeClr val="dk1"/>
              </a:solidFill>
            </a:endParaRPr>
          </a:p>
          <a:p>
            <a:pPr marL="0" lvl="0" indent="0" algn="l" rtl="0">
              <a:lnSpc>
                <a:spcPct val="90000"/>
              </a:lnSpc>
              <a:spcBef>
                <a:spcPts val="800"/>
              </a:spcBef>
              <a:spcAft>
                <a:spcPts val="0"/>
              </a:spcAft>
              <a:buNone/>
            </a:pPr>
            <a:endParaRPr b="1" dirty="0">
              <a:solidFill>
                <a:schemeClr val="dk1"/>
              </a:solidFill>
            </a:endParaRPr>
          </a:p>
        </p:txBody>
      </p:sp>
    </p:spTree>
    <p:extLst>
      <p:ext uri="{BB962C8B-B14F-4D97-AF65-F5344CB8AC3E}">
        <p14:creationId xmlns:p14="http://schemas.microsoft.com/office/powerpoint/2010/main" val="1286352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f0779a3b9a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7" name="Google Shape;957;gf0779a3b9a_2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 b="1">
                <a:solidFill>
                  <a:schemeClr val="dk1"/>
                </a:solidFill>
              </a:rPr>
              <a:t>So we have to do it numerically using optimization methods</a:t>
            </a:r>
            <a:endParaRPr b="1">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bf48a70c8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ebf48a70c8_0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A quick reminder for the overall flow of the workshop, we are now at the second section: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f0779a3b9a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2" name="Google Shape;972;gf0779a3b9a_2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 b="1" dirty="0"/>
              <a:t>2. Naive search methods, for ex grid search, random search or genetic </a:t>
            </a:r>
            <a:r>
              <a:rPr lang="en" b="1" dirty="0" err="1"/>
              <a:t>algoriths</a:t>
            </a:r>
            <a:r>
              <a:rPr lang="en" b="1" dirty="0"/>
              <a:t>.</a:t>
            </a:r>
          </a:p>
          <a:p>
            <a:pPr marL="0" lvl="0" indent="0" algn="l" rtl="0">
              <a:lnSpc>
                <a:spcPct val="90000"/>
              </a:lnSpc>
              <a:spcBef>
                <a:spcPts val="800"/>
              </a:spcBef>
              <a:spcAft>
                <a:spcPts val="0"/>
              </a:spcAft>
              <a:buNone/>
            </a:pPr>
            <a:r>
              <a:rPr lang="en" b="1" dirty="0"/>
              <a:t>So here </a:t>
            </a:r>
            <a:r>
              <a:rPr lang="fr-CH" b="1" dirty="0" err="1"/>
              <a:t>you</a:t>
            </a:r>
            <a:r>
              <a:rPr lang="fr-CH" b="1" dirty="0"/>
              <a:t> </a:t>
            </a:r>
            <a:r>
              <a:rPr lang="fr-CH" b="1" dirty="0" err="1"/>
              <a:t>compute</a:t>
            </a:r>
            <a:r>
              <a:rPr lang="fr-CH" b="1" dirty="0"/>
              <a:t> the </a:t>
            </a:r>
            <a:r>
              <a:rPr lang="fr-CH" b="1" dirty="0" err="1"/>
              <a:t>likelihood</a:t>
            </a:r>
            <a:r>
              <a:rPr lang="fr-CH" b="1" dirty="0"/>
              <a:t> for </a:t>
            </a:r>
            <a:r>
              <a:rPr lang="fr-CH" b="1" dirty="0" err="1"/>
              <a:t>different</a:t>
            </a:r>
            <a:r>
              <a:rPr lang="fr-CH" b="1" dirty="0"/>
              <a:t> </a:t>
            </a:r>
            <a:r>
              <a:rPr lang="fr-CH" b="1" dirty="0" err="1"/>
              <a:t>parameter</a:t>
            </a:r>
            <a:r>
              <a:rPr lang="fr-CH" b="1" dirty="0"/>
              <a:t> values, and </a:t>
            </a:r>
            <a:r>
              <a:rPr lang="fr-CH" b="1" dirty="0" err="1"/>
              <a:t>then</a:t>
            </a:r>
            <a:r>
              <a:rPr lang="fr-CH" b="1" dirty="0"/>
              <a:t> </a:t>
            </a:r>
            <a:r>
              <a:rPr lang="fr-CH" b="1" dirty="0" err="1"/>
              <a:t>you</a:t>
            </a:r>
            <a:r>
              <a:rPr lang="fr-CH" b="1" dirty="0"/>
              <a:t> </a:t>
            </a:r>
            <a:r>
              <a:rPr lang="fr-CH" b="1" dirty="0" err="1"/>
              <a:t>simply</a:t>
            </a:r>
            <a:r>
              <a:rPr lang="fr-CH" b="1" dirty="0"/>
              <a:t> select the set of </a:t>
            </a:r>
            <a:r>
              <a:rPr lang="fr-CH" b="1" dirty="0" err="1"/>
              <a:t>parameters</a:t>
            </a:r>
            <a:r>
              <a:rPr lang="fr-CH" b="1" dirty="0"/>
              <a:t> </a:t>
            </a:r>
            <a:r>
              <a:rPr lang="fr-CH" b="1" dirty="0" err="1"/>
              <a:t>associated</a:t>
            </a:r>
            <a:r>
              <a:rPr lang="fr-CH" b="1" dirty="0"/>
              <a:t> to the </a:t>
            </a:r>
            <a:r>
              <a:rPr lang="fr-CH" b="1" dirty="0" err="1"/>
              <a:t>largest</a:t>
            </a:r>
            <a:r>
              <a:rPr lang="fr-CH" b="1" dirty="0"/>
              <a:t> </a:t>
            </a:r>
            <a:r>
              <a:rPr lang="fr-CH" b="1" dirty="0" err="1"/>
              <a:t>likelihood.so</a:t>
            </a:r>
            <a:r>
              <a:rPr lang="fr-CH" b="1" dirty="0"/>
              <a:t> a bit </a:t>
            </a:r>
            <a:r>
              <a:rPr lang="fr-CH" b="1" dirty="0" err="1"/>
              <a:t>like</a:t>
            </a:r>
            <a:r>
              <a:rPr lang="fr-CH" b="1" dirty="0"/>
              <a:t> in the </a:t>
            </a:r>
            <a:r>
              <a:rPr lang="fr-CH" b="1" dirty="0" err="1"/>
              <a:t>example</a:t>
            </a:r>
            <a:r>
              <a:rPr lang="fr-CH" b="1" dirty="0"/>
              <a:t> i </a:t>
            </a:r>
            <a:r>
              <a:rPr lang="fr-CH" b="1" dirty="0" err="1"/>
              <a:t>showed</a:t>
            </a:r>
            <a:r>
              <a:rPr lang="fr-CH" b="1" dirty="0"/>
              <a:t> </a:t>
            </a:r>
            <a:r>
              <a:rPr lang="fr-CH" b="1" dirty="0" err="1"/>
              <a:t>you</a:t>
            </a:r>
            <a:r>
              <a:rPr lang="fr-CH" b="1" dirty="0"/>
              <a:t> </a:t>
            </a:r>
            <a:r>
              <a:rPr lang="fr-CH" b="1" dirty="0" err="1"/>
              <a:t>before</a:t>
            </a:r>
            <a:r>
              <a:rPr lang="fr-CH" b="1" dirty="0"/>
              <a:t> but for </a:t>
            </a:r>
            <a:r>
              <a:rPr lang="fr-CH" b="1" dirty="0" err="1"/>
              <a:t>many</a:t>
            </a:r>
            <a:r>
              <a:rPr lang="fr-CH" b="1" dirty="0"/>
              <a:t> more values and </a:t>
            </a:r>
            <a:r>
              <a:rPr lang="fr-CH" b="1" dirty="0" err="1"/>
              <a:t>parameters</a:t>
            </a:r>
            <a:r>
              <a:rPr lang="fr-CH" b="1" dirty="0"/>
              <a:t>.</a:t>
            </a:r>
          </a:p>
          <a:p>
            <a:pPr marL="0" lvl="0" indent="0" algn="l" rtl="0">
              <a:lnSpc>
                <a:spcPct val="90000"/>
              </a:lnSpc>
              <a:spcBef>
                <a:spcPts val="800"/>
              </a:spcBef>
              <a:spcAft>
                <a:spcPts val="0"/>
              </a:spcAft>
              <a:buNone/>
            </a:pPr>
            <a:r>
              <a:rPr lang="fr-CH" b="1" dirty="0"/>
              <a:t>And </a:t>
            </a:r>
            <a:r>
              <a:rPr lang="fr-CH" b="1" dirty="0" err="1"/>
              <a:t>so</a:t>
            </a:r>
            <a:r>
              <a:rPr lang="fr-CH" b="1" dirty="0"/>
              <a:t> </a:t>
            </a:r>
            <a:r>
              <a:rPr lang="fr-CH" b="1" dirty="0" err="1"/>
              <a:t>this</a:t>
            </a:r>
            <a:r>
              <a:rPr lang="fr-CH" b="1" dirty="0"/>
              <a:t> </a:t>
            </a:r>
            <a:r>
              <a:rPr lang="fr-CH" b="1" dirty="0" err="1"/>
              <a:t>parameter</a:t>
            </a:r>
            <a:r>
              <a:rPr lang="fr-CH" b="1" dirty="0"/>
              <a:t> set </a:t>
            </a:r>
            <a:r>
              <a:rPr lang="fr-CH" b="1" dirty="0" err="1"/>
              <a:t>can</a:t>
            </a:r>
            <a:r>
              <a:rPr lang="fr-CH" b="1" dirty="0"/>
              <a:t> </a:t>
            </a:r>
            <a:r>
              <a:rPr lang="fr-CH" b="1" dirty="0" err="1"/>
              <a:t>be</a:t>
            </a:r>
            <a:r>
              <a:rPr lang="fr-CH" b="1" dirty="0"/>
              <a:t> </a:t>
            </a:r>
            <a:r>
              <a:rPr lang="fr-CH" b="1" dirty="0" err="1"/>
              <a:t>chosen</a:t>
            </a:r>
            <a:r>
              <a:rPr lang="fr-CH" b="1" dirty="0"/>
              <a:t> in a </a:t>
            </a:r>
            <a:r>
              <a:rPr lang="fr-CH" b="1" dirty="0" err="1"/>
              <a:t>very</a:t>
            </a:r>
            <a:r>
              <a:rPr lang="fr-CH" b="1" dirty="0"/>
              <a:t> </a:t>
            </a:r>
            <a:r>
              <a:rPr lang="fr-CH" b="1" dirty="0" err="1"/>
              <a:t>systematic</a:t>
            </a:r>
            <a:r>
              <a:rPr lang="fr-CH" b="1" dirty="0"/>
              <a:t> </a:t>
            </a:r>
            <a:r>
              <a:rPr lang="fr-CH" b="1" dirty="0" err="1"/>
              <a:t>way</a:t>
            </a:r>
            <a:r>
              <a:rPr lang="fr-CH" b="1" dirty="0"/>
              <a:t>, </a:t>
            </a:r>
            <a:r>
              <a:rPr lang="fr-CH" b="1" dirty="0" err="1"/>
              <a:t>like</a:t>
            </a:r>
            <a:r>
              <a:rPr lang="fr-CH" b="1" dirty="0"/>
              <a:t> in </a:t>
            </a:r>
            <a:r>
              <a:rPr lang="fr-CH" b="1" dirty="0" err="1"/>
              <a:t>grid</a:t>
            </a:r>
            <a:r>
              <a:rPr lang="fr-CH" b="1" dirty="0"/>
              <a:t> </a:t>
            </a:r>
            <a:r>
              <a:rPr lang="fr-CH" b="1" dirty="0" err="1"/>
              <a:t>search</a:t>
            </a:r>
            <a:r>
              <a:rPr lang="fr-CH" b="1" dirty="0"/>
              <a:t> </a:t>
            </a:r>
            <a:r>
              <a:rPr lang="fr-CH" b="1" dirty="0" err="1"/>
              <a:t>where</a:t>
            </a:r>
            <a:r>
              <a:rPr lang="fr-CH" b="1" dirty="0"/>
              <a:t> </a:t>
            </a:r>
            <a:r>
              <a:rPr lang="fr-CH" b="1" dirty="0" err="1"/>
              <a:t>you</a:t>
            </a:r>
            <a:r>
              <a:rPr lang="fr-CH" b="1" dirty="0"/>
              <a:t> </a:t>
            </a:r>
            <a:r>
              <a:rPr lang="fr-CH" b="1" dirty="0" err="1"/>
              <a:t>evaluate</a:t>
            </a:r>
            <a:r>
              <a:rPr lang="fr-CH" b="1" dirty="0"/>
              <a:t> </a:t>
            </a:r>
            <a:r>
              <a:rPr lang="fr-CH" b="1" dirty="0" err="1"/>
              <a:t>every</a:t>
            </a:r>
            <a:r>
              <a:rPr lang="fr-CH" b="1" dirty="0"/>
              <a:t> </a:t>
            </a:r>
            <a:r>
              <a:rPr lang="fr-CH" b="1" dirty="0" err="1"/>
              <a:t>combination</a:t>
            </a:r>
            <a:r>
              <a:rPr lang="fr-CH" b="1" dirty="0"/>
              <a:t> of a </a:t>
            </a:r>
            <a:r>
              <a:rPr lang="fr-CH" b="1" dirty="0" err="1"/>
              <a:t>grid</a:t>
            </a:r>
            <a:r>
              <a:rPr lang="fr-CH" b="1" dirty="0"/>
              <a:t>, or </a:t>
            </a:r>
            <a:r>
              <a:rPr lang="fr-CH" b="1" dirty="0" err="1"/>
              <a:t>they</a:t>
            </a:r>
            <a:r>
              <a:rPr lang="fr-CH" b="1" dirty="0"/>
              <a:t> </a:t>
            </a:r>
            <a:r>
              <a:rPr lang="fr-CH" b="1" dirty="0" err="1"/>
              <a:t>can</a:t>
            </a:r>
            <a:r>
              <a:rPr lang="fr-CH" b="1" dirty="0"/>
              <a:t> </a:t>
            </a:r>
            <a:r>
              <a:rPr lang="fr-CH" b="1" dirty="0" err="1"/>
              <a:t>be</a:t>
            </a:r>
            <a:r>
              <a:rPr lang="fr-CH" b="1" dirty="0"/>
              <a:t> </a:t>
            </a:r>
            <a:r>
              <a:rPr lang="fr-CH" b="1" dirty="0" err="1"/>
              <a:t>selected</a:t>
            </a:r>
            <a:r>
              <a:rPr lang="fr-CH" b="1" dirty="0"/>
              <a:t> </a:t>
            </a:r>
            <a:r>
              <a:rPr lang="fr-CH" b="1" dirty="0" err="1"/>
              <a:t>randomly</a:t>
            </a:r>
            <a:r>
              <a:rPr lang="fr-CH" b="1" dirty="0"/>
              <a:t> </a:t>
            </a:r>
            <a:r>
              <a:rPr lang="fr-CH" b="1" dirty="0" err="1"/>
              <a:t>like</a:t>
            </a:r>
            <a:r>
              <a:rPr lang="fr-CH" b="1" dirty="0"/>
              <a:t> in </a:t>
            </a:r>
            <a:r>
              <a:rPr lang="fr-CH" b="1" dirty="0" err="1"/>
              <a:t>random</a:t>
            </a:r>
            <a:r>
              <a:rPr lang="fr-CH" b="1" dirty="0"/>
              <a:t> </a:t>
            </a:r>
            <a:r>
              <a:rPr lang="fr-CH" b="1" dirty="0" err="1"/>
              <a:t>search</a:t>
            </a:r>
            <a:r>
              <a:rPr lang="fr-CH" b="1" dirty="0"/>
              <a:t>, or in </a:t>
            </a:r>
            <a:r>
              <a:rPr lang="fr-CH" b="1" dirty="0" err="1"/>
              <a:t>ways</a:t>
            </a:r>
            <a:r>
              <a:rPr lang="fr-CH" b="1" dirty="0"/>
              <a:t> </a:t>
            </a:r>
            <a:r>
              <a:rPr lang="fr-CH" b="1" dirty="0" err="1"/>
              <a:t>inspired</a:t>
            </a:r>
            <a:r>
              <a:rPr lang="fr-CH" b="1" dirty="0"/>
              <a:t> </a:t>
            </a:r>
            <a:r>
              <a:rPr lang="fr-CH" b="1" dirty="0" err="1"/>
              <a:t>from</a:t>
            </a:r>
            <a:r>
              <a:rPr lang="fr-CH" b="1" dirty="0"/>
              <a:t> </a:t>
            </a:r>
            <a:r>
              <a:rPr lang="fr-CH" b="1" dirty="0" err="1"/>
              <a:t>evolution</a:t>
            </a:r>
            <a:r>
              <a:rPr lang="fr-CH" b="1" dirty="0"/>
              <a:t> </a:t>
            </a:r>
            <a:r>
              <a:rPr lang="fr-CH" b="1" dirty="0" err="1"/>
              <a:t>like</a:t>
            </a:r>
            <a:r>
              <a:rPr lang="fr-CH" b="1" dirty="0"/>
              <a:t> in </a:t>
            </a:r>
            <a:r>
              <a:rPr lang="fr-CH" b="1" dirty="0" err="1"/>
              <a:t>genetic</a:t>
            </a:r>
            <a:r>
              <a:rPr lang="fr-CH" b="1" dirty="0"/>
              <a:t> </a:t>
            </a:r>
            <a:r>
              <a:rPr lang="fr-CH" b="1" dirty="0" err="1"/>
              <a:t>algorithms</a:t>
            </a:r>
            <a:r>
              <a:rPr lang="fr-CH" b="1" dirty="0"/>
              <a:t>.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f0779a3b9a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2" name="Google Shape;972;gf0779a3b9a_2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fr-CH" b="1" dirty="0"/>
              <a:t>But </a:t>
            </a:r>
            <a:r>
              <a:rPr lang="fr-CH" b="1" dirty="0" err="1"/>
              <a:t>overall</a:t>
            </a:r>
            <a:r>
              <a:rPr lang="fr-CH" b="1" dirty="0"/>
              <a:t> the </a:t>
            </a:r>
            <a:r>
              <a:rPr lang="fr-CH" b="1" dirty="0" err="1"/>
              <a:t>problem</a:t>
            </a:r>
            <a:r>
              <a:rPr lang="fr-CH" b="1" dirty="0"/>
              <a:t> </a:t>
            </a:r>
            <a:r>
              <a:rPr lang="fr-CH" b="1" dirty="0" err="1"/>
              <a:t>is</a:t>
            </a:r>
            <a:r>
              <a:rPr lang="fr-CH" b="1" dirty="0"/>
              <a:t> </a:t>
            </a:r>
            <a:r>
              <a:rPr lang="fr-CH" b="1" dirty="0" err="1"/>
              <a:t>that</a:t>
            </a:r>
            <a:r>
              <a:rPr lang="fr-CH" b="1" dirty="0"/>
              <a:t> </a:t>
            </a:r>
            <a:r>
              <a:rPr lang="fr-CH" b="1" dirty="0" err="1"/>
              <a:t>those</a:t>
            </a:r>
            <a:r>
              <a:rPr lang="fr-CH" b="1" dirty="0"/>
              <a:t> </a:t>
            </a:r>
            <a:r>
              <a:rPr lang="fr-CH" b="1" dirty="0" err="1"/>
              <a:t>methods</a:t>
            </a:r>
            <a:r>
              <a:rPr lang="fr-CH" b="1" dirty="0"/>
              <a:t> </a:t>
            </a:r>
            <a:r>
              <a:rPr lang="fr-CH" b="1" dirty="0" err="1"/>
              <a:t>don’t</a:t>
            </a:r>
            <a:r>
              <a:rPr lang="fr-CH" b="1" dirty="0"/>
              <a:t> </a:t>
            </a:r>
            <a:r>
              <a:rPr lang="fr-CH" b="1" dirty="0" err="1"/>
              <a:t>take</a:t>
            </a:r>
            <a:r>
              <a:rPr lang="fr-CH" b="1" dirty="0"/>
              <a:t> </a:t>
            </a:r>
            <a:r>
              <a:rPr lang="fr-CH" b="1" dirty="0" err="1"/>
              <a:t>advantage</a:t>
            </a:r>
            <a:r>
              <a:rPr lang="fr-CH" b="1" dirty="0"/>
              <a:t> of the </a:t>
            </a:r>
            <a:r>
              <a:rPr lang="fr-CH" b="1" dirty="0" err="1"/>
              <a:t>characteristics</a:t>
            </a:r>
            <a:r>
              <a:rPr lang="fr-CH" b="1" dirty="0"/>
              <a:t> of the model to guide </a:t>
            </a:r>
            <a:r>
              <a:rPr lang="fr-CH" b="1" dirty="0" err="1"/>
              <a:t>their</a:t>
            </a:r>
            <a:r>
              <a:rPr lang="fr-CH" b="1" dirty="0"/>
              <a:t> </a:t>
            </a:r>
            <a:r>
              <a:rPr lang="fr-CH" b="1" dirty="0" err="1"/>
              <a:t>search</a:t>
            </a:r>
            <a:r>
              <a:rPr lang="fr-CH" b="1" dirty="0"/>
              <a:t> </a:t>
            </a:r>
            <a:r>
              <a:rPr lang="fr-CH" b="1" dirty="0" err="1"/>
              <a:t>process</a:t>
            </a:r>
            <a:r>
              <a:rPr lang="fr-CH" b="1" dirty="0"/>
              <a:t>, </a:t>
            </a:r>
            <a:r>
              <a:rPr lang="fr-CH" b="1" dirty="0" err="1"/>
              <a:t>so</a:t>
            </a:r>
            <a:r>
              <a:rPr lang="fr-CH" b="1" dirty="0"/>
              <a:t> </a:t>
            </a:r>
            <a:r>
              <a:rPr lang="fr-CH" b="1" dirty="0" err="1"/>
              <a:t>they</a:t>
            </a:r>
            <a:r>
              <a:rPr lang="fr-CH" b="1" dirty="0"/>
              <a:t> </a:t>
            </a:r>
            <a:r>
              <a:rPr lang="fr-CH" b="1" dirty="0" err="1"/>
              <a:t>need</a:t>
            </a:r>
            <a:r>
              <a:rPr lang="fr-CH" b="1" dirty="0"/>
              <a:t> to </a:t>
            </a:r>
            <a:r>
              <a:rPr lang="fr-CH" b="1" dirty="0" err="1"/>
              <a:t>compute</a:t>
            </a:r>
            <a:r>
              <a:rPr lang="fr-CH" b="1" dirty="0"/>
              <a:t> </a:t>
            </a:r>
            <a:r>
              <a:rPr lang="fr-CH" b="1" dirty="0" err="1"/>
              <a:t>many</a:t>
            </a:r>
            <a:r>
              <a:rPr lang="fr-CH" b="1" dirty="0"/>
              <a:t> </a:t>
            </a:r>
            <a:r>
              <a:rPr lang="fr-CH" b="1" dirty="0" err="1"/>
              <a:t>different</a:t>
            </a:r>
            <a:r>
              <a:rPr lang="fr-CH" b="1" dirty="0"/>
              <a:t> </a:t>
            </a:r>
            <a:r>
              <a:rPr lang="fr-CH" b="1" dirty="0" err="1"/>
              <a:t>combinations</a:t>
            </a:r>
            <a:r>
              <a:rPr lang="fr-CH" b="1" dirty="0"/>
              <a:t>, </a:t>
            </a:r>
            <a:r>
              <a:rPr lang="fr-CH" b="1" dirty="0" err="1"/>
              <a:t>which</a:t>
            </a:r>
            <a:r>
              <a:rPr lang="fr-CH" b="1" dirty="0"/>
              <a:t> </a:t>
            </a:r>
            <a:r>
              <a:rPr lang="fr-CH" b="1" dirty="0" err="1"/>
              <a:t>makes</a:t>
            </a:r>
            <a:r>
              <a:rPr lang="fr-CH" b="1" dirty="0"/>
              <a:t> </a:t>
            </a:r>
            <a:r>
              <a:rPr lang="fr-CH" b="1" dirty="0" err="1"/>
              <a:t>them</a:t>
            </a:r>
            <a:r>
              <a:rPr lang="fr-CH" b="1" dirty="0"/>
              <a:t> </a:t>
            </a:r>
            <a:r>
              <a:rPr lang="fr-CH" b="1" dirty="0" err="1"/>
              <a:t>very</a:t>
            </a:r>
            <a:r>
              <a:rPr lang="fr-CH" b="1" dirty="0"/>
              <a:t> </a:t>
            </a:r>
            <a:r>
              <a:rPr lang="fr-CH" b="1" dirty="0" err="1"/>
              <a:t>expensive</a:t>
            </a:r>
            <a:r>
              <a:rPr lang="fr-CH" b="1" dirty="0"/>
              <a:t>, and </a:t>
            </a:r>
            <a:r>
              <a:rPr lang="fr-CH" b="1" dirty="0" err="1"/>
              <a:t>infeasible</a:t>
            </a:r>
            <a:r>
              <a:rPr lang="fr-CH" b="1" dirty="0"/>
              <a:t> </a:t>
            </a:r>
            <a:r>
              <a:rPr lang="fr-CH" b="1" dirty="0" err="1"/>
              <a:t>with</a:t>
            </a:r>
            <a:r>
              <a:rPr lang="fr-CH" b="1" dirty="0"/>
              <a:t> large </a:t>
            </a:r>
            <a:r>
              <a:rPr lang="fr-CH" b="1" dirty="0" err="1"/>
              <a:t>number</a:t>
            </a:r>
            <a:r>
              <a:rPr lang="fr-CH" b="1" dirty="0"/>
              <a:t> </a:t>
            </a:r>
            <a:r>
              <a:rPr lang="fr-CH" b="1" dirty="0" err="1"/>
              <a:t>especially</a:t>
            </a:r>
            <a:r>
              <a:rPr lang="fr-CH" b="1" dirty="0"/>
              <a:t> in the case of </a:t>
            </a:r>
            <a:r>
              <a:rPr lang="fr-CH" b="1" dirty="0" err="1"/>
              <a:t>grid</a:t>
            </a:r>
            <a:r>
              <a:rPr lang="fr-CH" b="1" dirty="0"/>
              <a:t> </a:t>
            </a:r>
            <a:r>
              <a:rPr lang="fr-CH" b="1" dirty="0" err="1"/>
              <a:t>search</a:t>
            </a:r>
            <a:r>
              <a:rPr lang="fr-CH" b="1" dirty="0"/>
              <a:t>, </a:t>
            </a:r>
            <a:endParaRPr b="1" dirty="0"/>
          </a:p>
        </p:txBody>
      </p:sp>
    </p:spTree>
    <p:extLst>
      <p:ext uri="{BB962C8B-B14F-4D97-AF65-F5344CB8AC3E}">
        <p14:creationId xmlns:p14="http://schemas.microsoft.com/office/powerpoint/2010/main" val="32774237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f0779a3b9a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7" name="Google Shape;987;gf0779a3b9a_2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 b="1" dirty="0"/>
              <a:t>Then we have gradient-based methods, for example… </a:t>
            </a:r>
          </a:p>
          <a:p>
            <a:pPr marL="0" lvl="0" indent="0" algn="l" rtl="0">
              <a:lnSpc>
                <a:spcPct val="90000"/>
              </a:lnSpc>
              <a:spcBef>
                <a:spcPts val="800"/>
              </a:spcBef>
              <a:spcAft>
                <a:spcPts val="0"/>
              </a:spcAft>
              <a:buNone/>
            </a:pPr>
            <a:r>
              <a:rPr lang="en" b="1" dirty="0"/>
              <a:t>They starts from an initial random guess and move to the direction of greatest descent, according to the model. G</a:t>
            </a:r>
            <a:r>
              <a:rPr lang="fr-FR" b="1" dirty="0"/>
              <a:t>r</a:t>
            </a:r>
            <a:r>
              <a:rPr lang="en" b="1" dirty="0" err="1"/>
              <a:t>eatest</a:t>
            </a:r>
            <a:r>
              <a:rPr lang="en" b="1" dirty="0"/>
              <a:t> descent in the case of minimization, or to the direction of greatest ascent in the case of maximization</a:t>
            </a:r>
            <a:endParaRPr b="1" dirty="0"/>
          </a:p>
          <a:p>
            <a:pPr marL="0" lvl="0" indent="0" algn="l" rtl="0">
              <a:lnSpc>
                <a:spcPct val="90000"/>
              </a:lnSpc>
              <a:spcBef>
                <a:spcPts val="800"/>
              </a:spcBef>
              <a:spcAft>
                <a:spcPts val="0"/>
              </a:spcAft>
              <a:buNone/>
            </a:pPr>
            <a:endParaRPr b="1"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f0779a3b9a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7" name="Google Shape;987;gf0779a3b9a_2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 b="1" dirty="0"/>
              <a:t>Problem is that it can sometimes converge to local </a:t>
            </a:r>
            <a:r>
              <a:rPr lang="en" b="1" dirty="0" err="1"/>
              <a:t>minimas</a:t>
            </a:r>
            <a:r>
              <a:rPr lang="en" b="1" dirty="0"/>
              <a:t>, when the function is not convex, but </a:t>
            </a:r>
            <a:r>
              <a:rPr lang="en" b="1" dirty="0" err="1"/>
              <a:t>Naiti</a:t>
            </a:r>
            <a:r>
              <a:rPr lang="en" b="1" dirty="0"/>
              <a:t> will explain this in more detail</a:t>
            </a:r>
            <a:endParaRPr b="1" dirty="0"/>
          </a:p>
        </p:txBody>
      </p:sp>
    </p:spTree>
    <p:extLst>
      <p:ext uri="{BB962C8B-B14F-4D97-AF65-F5344CB8AC3E}">
        <p14:creationId xmlns:p14="http://schemas.microsoft.com/office/powerpoint/2010/main" val="1227736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f0779a3b9a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2" name="Google Shape;1002;gf0779a3b9a_2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 b="1" dirty="0">
                <a:solidFill>
                  <a:schemeClr val="dk1"/>
                </a:solidFill>
              </a:rPr>
              <a:t>Bayesian method, which ...</a:t>
            </a:r>
            <a:endParaRPr b="1" dirty="0"/>
          </a:p>
          <a:p>
            <a:pPr marL="0" lvl="0" indent="0" algn="l" rtl="0">
              <a:lnSpc>
                <a:spcPct val="90000"/>
              </a:lnSpc>
              <a:spcBef>
                <a:spcPts val="800"/>
              </a:spcBef>
              <a:spcAft>
                <a:spcPts val="0"/>
              </a:spcAft>
              <a:buNone/>
            </a:pPr>
            <a:endParaRPr b="1"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f0779a3b9a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2" name="Google Shape;1002;gf0779a3b9a_2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endParaRPr b="1" dirty="0"/>
          </a:p>
        </p:txBody>
      </p:sp>
    </p:spTree>
    <p:extLst>
      <p:ext uri="{BB962C8B-B14F-4D97-AF65-F5344CB8AC3E}">
        <p14:creationId xmlns:p14="http://schemas.microsoft.com/office/powerpoint/2010/main" val="35052571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ebf48a70c8_0_1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7" name="Google Shape;1017;gebf48a70c8_0_17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eac2eda6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0" name="Google Shape;1030;geac2eda62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7800" lvl="0" indent="-177800" algn="l" rtl="0">
              <a:lnSpc>
                <a:spcPct val="90000"/>
              </a:lnSpc>
              <a:spcBef>
                <a:spcPts val="0"/>
              </a:spcBef>
              <a:spcAft>
                <a:spcPts val="0"/>
              </a:spcAft>
              <a:buClr>
                <a:schemeClr val="dk1"/>
              </a:buClr>
              <a:buSzPts val="1800"/>
              <a:buChar char="●"/>
            </a:pPr>
            <a:r>
              <a:rPr lang="en" sz="1800">
                <a:solidFill>
                  <a:schemeClr val="dk1"/>
                </a:solidFill>
              </a:rPr>
              <a:t>To orient you to the graph, each axis is one parameter and the range of each axis is the range of possible values for the given parameter. The heatmap displayed shows the likelihood values, with lower values plotted as more purple and higher likelihood values plotted as more yellow. The closer to yellow, the higher the likelihood of the data given the model. These are the values we are looking to maximize.</a:t>
            </a:r>
            <a:endParaRPr sz="1800">
              <a:solidFill>
                <a:schemeClr val="dk1"/>
              </a:solidFill>
            </a:endParaRPr>
          </a:p>
          <a:p>
            <a:pPr marL="0" lvl="0" indent="0" algn="l" rtl="0">
              <a:lnSpc>
                <a:spcPct val="90000"/>
              </a:lnSpc>
              <a:spcBef>
                <a:spcPts val="800"/>
              </a:spcBef>
              <a:spcAft>
                <a:spcPts val="0"/>
              </a:spcAft>
              <a:buNone/>
            </a:pPr>
            <a:endParaRPr sz="1800" b="1">
              <a:solidFill>
                <a:schemeClr val="dk1"/>
              </a:solidFill>
            </a:endParaRPr>
          </a:p>
          <a:p>
            <a:pPr marL="0" lvl="0" indent="0" algn="l" rtl="0">
              <a:lnSpc>
                <a:spcPct val="90000"/>
              </a:lnSpc>
              <a:spcBef>
                <a:spcPts val="800"/>
              </a:spcBef>
              <a:spcAft>
                <a:spcPts val="0"/>
              </a:spcAft>
              <a:buNone/>
            </a:pPr>
            <a:endParaRPr sz="1800">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f077f8e29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gf077f8e29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7800" lvl="0" indent="-177800" algn="l" rtl="0">
              <a:lnSpc>
                <a:spcPct val="90000"/>
              </a:lnSpc>
              <a:spcBef>
                <a:spcPts val="0"/>
              </a:spcBef>
              <a:spcAft>
                <a:spcPts val="0"/>
              </a:spcAft>
              <a:buClr>
                <a:schemeClr val="dk1"/>
              </a:buClr>
              <a:buSzPts val="1800"/>
              <a:buChar char="●"/>
            </a:pPr>
            <a:r>
              <a:rPr lang="en" sz="1800">
                <a:solidFill>
                  <a:schemeClr val="dk1"/>
                </a:solidFill>
              </a:rPr>
              <a:t>So let’s take a step back. The first step in grid search is to divide the range of parameters into a grid as shown, so we set the limits of tau and alpha in this grid. We want to iterate through the ranges of values, so we split it based on what is easy to calculate based on a scale. This is shown as the axes of the graph. I’ve chosen to split alpha by 0.1 and tau by 0.5. </a:t>
            </a:r>
            <a:endParaRPr sz="1800">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f077f8e29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8" name="Google Shape;1058;gf077f8e296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7800" lvl="0" indent="-177800" algn="l" rtl="0">
              <a:lnSpc>
                <a:spcPct val="90000"/>
              </a:lnSpc>
              <a:spcBef>
                <a:spcPts val="800"/>
              </a:spcBef>
              <a:spcAft>
                <a:spcPts val="0"/>
              </a:spcAft>
              <a:buClr>
                <a:schemeClr val="dk1"/>
              </a:buClr>
              <a:buSzPts val="1800"/>
              <a:buChar char="●"/>
            </a:pPr>
            <a:r>
              <a:rPr lang="en" sz="1800">
                <a:solidFill>
                  <a:schemeClr val="dk1"/>
                </a:solidFill>
              </a:rPr>
              <a:t>Then, we iterate through the values using the scale we chose. So we calculate the value for every point on this grid. So, for tau = 3 and alpha = 0.3, we calculate the likelihood of the data given the model with those parameter values. I won’t go into the specifics, as Magda already discussed how to compute the likelihood earlier. At this step, we estimate the likelihood of the data given the model. </a:t>
            </a:r>
            <a:endParaRPr sz="1800">
              <a:solidFill>
                <a:schemeClr val="dk1"/>
              </a:solidFill>
            </a:endParaRPr>
          </a:p>
          <a:p>
            <a:pPr marL="177800" lvl="0" indent="-177800" algn="l" rtl="0">
              <a:lnSpc>
                <a:spcPct val="90000"/>
              </a:lnSpc>
              <a:spcBef>
                <a:spcPts val="800"/>
              </a:spcBef>
              <a:spcAft>
                <a:spcPts val="0"/>
              </a:spcAft>
              <a:buClr>
                <a:schemeClr val="dk1"/>
              </a:buClr>
              <a:buSzPts val="1800"/>
              <a:buChar char="●"/>
            </a:pPr>
            <a:r>
              <a:rPr lang="en" sz="1800">
                <a:solidFill>
                  <a:schemeClr val="dk1"/>
                </a:solidFill>
              </a:rPr>
              <a:t>The larger our range and smaller our scale of values, the more computationally expensive this step gets, as we have to calculate the likelihood of each intersection on the grid. At the same time, the smaller our scale, the more accurate our estimation of the maximum likelihood will be. In other words, the more data we have, the more accurate this value would be, so it is important to run more trials and have a higher amount of data to get a higher fidelity of of measure.</a:t>
            </a:r>
            <a:endParaRPr sz="1800">
              <a:solidFill>
                <a:schemeClr val="dk1"/>
              </a:solidFill>
            </a:endParaRPr>
          </a:p>
          <a:p>
            <a:pPr marL="0" lvl="0" indent="0" algn="l" rtl="0">
              <a:lnSpc>
                <a:spcPct val="90000"/>
              </a:lnSpc>
              <a:spcBef>
                <a:spcPts val="800"/>
              </a:spcBef>
              <a:spcAft>
                <a:spcPts val="0"/>
              </a:spcAft>
              <a:buNone/>
            </a:pPr>
            <a:endParaRPr sz="18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bf48a70c8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gebf48a70c8_0_3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Focusing on fitting model to the data. We have now selected our model, and we now want to estimate its parameters.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00000"/>
              </a:lnSpc>
              <a:spcBef>
                <a:spcPts val="0"/>
              </a:spcBef>
              <a:spcAft>
                <a:spcPts val="0"/>
              </a:spcAft>
              <a:buSzPts val="1100"/>
              <a:buNone/>
            </a:pPr>
            <a:endParaRPr dirty="0">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f077f8e29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3" name="Google Shape;1073;gf077f8e296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7800" lvl="0" indent="-177800" algn="l" rtl="0">
              <a:lnSpc>
                <a:spcPct val="90000"/>
              </a:lnSpc>
              <a:spcBef>
                <a:spcPts val="800"/>
              </a:spcBef>
              <a:spcAft>
                <a:spcPts val="0"/>
              </a:spcAft>
              <a:buClr>
                <a:schemeClr val="dk1"/>
              </a:buClr>
              <a:buSzPts val="1800"/>
              <a:buChar char="●"/>
            </a:pPr>
            <a:r>
              <a:rPr lang="en" sz="1800">
                <a:solidFill>
                  <a:schemeClr val="dk1"/>
                </a:solidFill>
              </a:rPr>
              <a:t>Finally, we can plot the outcome as a colorful grid as shown and choose the values of alpha and tau that maximize the likelihoods that we calculated.</a:t>
            </a:r>
            <a:endParaRPr sz="1800">
              <a:solidFill>
                <a:schemeClr val="dk1"/>
              </a:solidFill>
            </a:endParaRPr>
          </a:p>
          <a:p>
            <a:pPr marL="0" lvl="0" indent="0" algn="l" rtl="0">
              <a:lnSpc>
                <a:spcPct val="90000"/>
              </a:lnSpc>
              <a:spcBef>
                <a:spcPts val="800"/>
              </a:spcBef>
              <a:spcAft>
                <a:spcPts val="0"/>
              </a:spcAft>
              <a:buNone/>
            </a:pPr>
            <a:endParaRPr sz="1800" b="1">
              <a:solidFill>
                <a:schemeClr val="dk1"/>
              </a:solidFill>
            </a:endParaRPr>
          </a:p>
          <a:p>
            <a:pPr marL="0" lvl="0" indent="0" algn="l" rtl="0">
              <a:lnSpc>
                <a:spcPct val="90000"/>
              </a:lnSpc>
              <a:spcBef>
                <a:spcPts val="800"/>
              </a:spcBef>
              <a:spcAft>
                <a:spcPts val="0"/>
              </a:spcAft>
              <a:buNone/>
            </a:pPr>
            <a:endParaRPr sz="1800">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ebe1d0c2b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8" name="Google Shape;1088;gebe1d0c2b0_2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Clr>
                <a:schemeClr val="dk1"/>
              </a:buClr>
              <a:buSzPts val="1100"/>
              <a:buFont typeface="Arial"/>
              <a:buNone/>
            </a:pPr>
            <a:r>
              <a:rPr lang="en" sz="1800" b="1">
                <a:solidFill>
                  <a:schemeClr val="dk1"/>
                </a:solidFill>
              </a:rPr>
              <a:t>Grid search is often impossible in practice</a:t>
            </a:r>
            <a:r>
              <a:rPr lang="en" sz="1800">
                <a:solidFill>
                  <a:schemeClr val="dk1"/>
                </a:solidFill>
              </a:rPr>
              <a:t> with large ranges of values with small step sizes and more dimensions (e.g. more than 2 parameters)</a:t>
            </a:r>
            <a:endParaRPr sz="1800">
              <a:solidFill>
                <a:schemeClr val="dk1"/>
              </a:solidFill>
            </a:endParaRPr>
          </a:p>
          <a:p>
            <a:pPr marL="0" lvl="0" indent="0" algn="l" rtl="0">
              <a:lnSpc>
                <a:spcPct val="90000"/>
              </a:lnSpc>
              <a:spcBef>
                <a:spcPts val="800"/>
              </a:spcBef>
              <a:spcAft>
                <a:spcPts val="0"/>
              </a:spcAft>
              <a:buClr>
                <a:schemeClr val="dk1"/>
              </a:buClr>
              <a:buSzPts val="1100"/>
              <a:buFont typeface="Arial"/>
              <a:buNone/>
            </a:pPr>
            <a:r>
              <a:rPr lang="en" sz="1800">
                <a:solidFill>
                  <a:schemeClr val="dk1"/>
                </a:solidFill>
              </a:rPr>
              <a:t>If you have a ton of values, it is computationally very expensive to calculate each permutation of values for the parameters.</a:t>
            </a:r>
            <a:endParaRPr sz="1800">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eac2eda62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1" name="Google Shape;1101;geac2eda628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7800" lvl="0" indent="-177800" algn="l" rtl="0">
              <a:lnSpc>
                <a:spcPct val="90000"/>
              </a:lnSpc>
              <a:spcBef>
                <a:spcPts val="800"/>
              </a:spcBef>
              <a:spcAft>
                <a:spcPts val="0"/>
              </a:spcAft>
              <a:buClr>
                <a:schemeClr val="dk1"/>
              </a:buClr>
              <a:buSzPts val="1800"/>
              <a:buChar char="●"/>
            </a:pPr>
            <a:r>
              <a:rPr lang="en" sz="1800">
                <a:solidFill>
                  <a:schemeClr val="dk1"/>
                </a:solidFill>
              </a:rPr>
              <a:t>Gradient search accounts for some of the pitfalls of grid search. In this method, we plot the negative log likelihoods of the parameters given the data and search for the steepest descent on the graph. Note that we are using negative log likelihood, so we are looking minimize this value in order to maximize the likelihood. By convention, we minimize a cost function rather than maximizing, so we must convert the likelihood function to one that we can minimize. </a:t>
            </a:r>
            <a:endParaRPr sz="1800">
              <a:solidFill>
                <a:schemeClr val="dk1"/>
              </a:solidFill>
            </a:endParaRPr>
          </a:p>
          <a:p>
            <a:pPr marL="177800" lvl="0" indent="-177800" algn="l" rtl="0">
              <a:lnSpc>
                <a:spcPct val="90000"/>
              </a:lnSpc>
              <a:spcBef>
                <a:spcPts val="800"/>
              </a:spcBef>
              <a:spcAft>
                <a:spcPts val="0"/>
              </a:spcAft>
              <a:buClr>
                <a:schemeClr val="dk1"/>
              </a:buClr>
              <a:buSzPts val="1800"/>
              <a:buChar char="●"/>
            </a:pPr>
            <a:r>
              <a:rPr lang="en" sz="1800">
                <a:solidFill>
                  <a:schemeClr val="dk1"/>
                </a:solidFill>
              </a:rPr>
              <a:t>The gradient search method is best understood using this gif, where we having a few different starting points, shown as the balls, and we follow the fastest ball to the minimum.</a:t>
            </a:r>
            <a:endParaRPr sz="1800">
              <a:solidFill>
                <a:schemeClr val="dk1"/>
              </a:solidFill>
            </a:endParaRPr>
          </a:p>
          <a:p>
            <a:pPr marL="177800" lvl="0" indent="-177800" algn="l" rtl="0">
              <a:lnSpc>
                <a:spcPct val="90000"/>
              </a:lnSpc>
              <a:spcBef>
                <a:spcPts val="800"/>
              </a:spcBef>
              <a:spcAft>
                <a:spcPts val="0"/>
              </a:spcAft>
              <a:buClr>
                <a:schemeClr val="dk1"/>
              </a:buClr>
              <a:buSzPts val="1800"/>
              <a:buChar char="●"/>
            </a:pPr>
            <a:r>
              <a:rPr lang="en" sz="1800">
                <a:solidFill>
                  <a:schemeClr val="dk1"/>
                </a:solidFill>
              </a:rPr>
              <a:t>In MATLAB, we can use fmincon to do this. </a:t>
            </a:r>
            <a:endParaRPr sz="1800">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f077f8e2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7" name="Google Shape;1117;gf077f8e296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 sz="1800">
                <a:solidFill>
                  <a:schemeClr val="dk1"/>
                </a:solidFill>
              </a:rPr>
              <a:t>The functions we are minimizing are often nonlinear. If we plot these functions, we get a bumpy surface that varies in function values. This texture leads to local and global minima. Local minima are where the function values dip, so where the function value is smaller than at nearby points, but not at the lowest point. The global minimum is the lowest possible point, or the point at which the function value is the lowest out of all possible values outputted by the function. The global minimum is the value that we want, with that, we can truly minimize log likelihood, rather than minimizing locally based on the bumps on the surface of the function. If you were to imagine doing gradient descent on this surface, it is clear that the starting point will impact whether or not we get to the global minimum. If we start at A, our closest descent will be at the nearby local minimum. As a result, it’s really important to choose your starting value wisely.</a:t>
            </a:r>
            <a:endParaRPr sz="1800">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eac2eda62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1" name="Google Shape;1131;geac2eda628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520700" lvl="1" indent="-234950" algn="l" rtl="0">
              <a:lnSpc>
                <a:spcPct val="90000"/>
              </a:lnSpc>
              <a:spcBef>
                <a:spcPts val="800"/>
              </a:spcBef>
              <a:spcAft>
                <a:spcPts val="0"/>
              </a:spcAft>
              <a:buClr>
                <a:schemeClr val="dk1"/>
              </a:buClr>
              <a:buSzPts val="2300"/>
              <a:buChar char="○"/>
            </a:pPr>
            <a:r>
              <a:rPr lang="en" sz="1800">
                <a:solidFill>
                  <a:schemeClr val="dk1"/>
                </a:solidFill>
              </a:rPr>
              <a:t>This leads us to the drawbacks of gradient search.</a:t>
            </a:r>
            <a:endParaRPr sz="1800">
              <a:solidFill>
                <a:schemeClr val="dk1"/>
              </a:solidFill>
            </a:endParaRPr>
          </a:p>
          <a:p>
            <a:pPr marL="520700" lvl="1" indent="-234950" algn="l" rtl="0">
              <a:lnSpc>
                <a:spcPct val="90000"/>
              </a:lnSpc>
              <a:spcBef>
                <a:spcPts val="800"/>
              </a:spcBef>
              <a:spcAft>
                <a:spcPts val="0"/>
              </a:spcAft>
              <a:buClr>
                <a:schemeClr val="dk1"/>
              </a:buClr>
              <a:buSzPts val="2300"/>
              <a:buChar char="○"/>
            </a:pPr>
            <a:r>
              <a:rPr lang="en" sz="1800">
                <a:solidFill>
                  <a:schemeClr val="dk1"/>
                </a:solidFill>
              </a:rPr>
              <a:t>As we discussed in the previous slide, different starting points affect the outcome: depending on where we choose our starting point, we can end up in a local minimum of the surface instead of the global minimum of the lowest value of log likelihood. </a:t>
            </a:r>
            <a:endParaRPr sz="1800" b="1">
              <a:solidFill>
                <a:schemeClr val="dk1"/>
              </a:solidFill>
            </a:endParaRPr>
          </a:p>
          <a:p>
            <a:pPr marL="520700" lvl="1" indent="-234950" algn="l" rtl="0">
              <a:lnSpc>
                <a:spcPct val="90000"/>
              </a:lnSpc>
              <a:spcBef>
                <a:spcPts val="800"/>
              </a:spcBef>
              <a:spcAft>
                <a:spcPts val="0"/>
              </a:spcAft>
              <a:buClr>
                <a:schemeClr val="dk1"/>
              </a:buClr>
              <a:buSzPts val="2300"/>
              <a:buChar char="○"/>
            </a:pPr>
            <a:r>
              <a:rPr lang="en" sz="1800">
                <a:solidFill>
                  <a:schemeClr val="dk1"/>
                </a:solidFill>
              </a:rPr>
              <a:t>In other situations, we might reach the maximum number of iterations and the value might not converge to a minimum. Imagine your starting point has no steepness and the ball does not roll at all and kind of just lobs around.</a:t>
            </a:r>
            <a:endParaRPr sz="1800">
              <a:solidFill>
                <a:schemeClr val="dk1"/>
              </a:solidFill>
            </a:endParaRPr>
          </a:p>
          <a:p>
            <a:pPr marL="520700" lvl="1" indent="-203200" algn="l" rtl="0">
              <a:lnSpc>
                <a:spcPct val="90000"/>
              </a:lnSpc>
              <a:spcBef>
                <a:spcPts val="800"/>
              </a:spcBef>
              <a:spcAft>
                <a:spcPts val="0"/>
              </a:spcAft>
              <a:buClr>
                <a:schemeClr val="dk1"/>
              </a:buClr>
              <a:buSzPts val="1800"/>
              <a:buChar char="○"/>
            </a:pPr>
            <a:r>
              <a:rPr lang="en" sz="1800">
                <a:solidFill>
                  <a:schemeClr val="dk1"/>
                </a:solidFill>
              </a:rPr>
              <a:t>Note that you can always plot the log likelihood surface to understand what’s going on and to see if you might be ending up in a local minimum or stuck at a point with no steepness.</a:t>
            </a:r>
            <a:endParaRPr sz="1800">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eac2eda628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6" name="Google Shape;1146;geac2eda628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
              <a:t>There are lots of different ways of doing optimization, gradient descent with fmincon is error prone but fast, other methods like mcmc or genetic algorithms are slower. </a:t>
            </a:r>
            <a:endParaRPr/>
          </a:p>
          <a:p>
            <a:pPr marL="0" lvl="0" indent="0" algn="l" rtl="0">
              <a:lnSpc>
                <a:spcPct val="90000"/>
              </a:lnSpc>
              <a:spcBef>
                <a:spcPts val="800"/>
              </a:spcBef>
              <a:spcAft>
                <a:spcPts val="0"/>
              </a:spcAft>
              <a:buNone/>
            </a:pPr>
            <a:r>
              <a:rPr lang="en"/>
              <a:t>Overall, we’ve looked at two different methods of optimization under constraints. We constraint our initial values and search within our constrained values of parameters.</a:t>
            </a:r>
            <a:endParaRPr/>
          </a:p>
          <a:p>
            <a:pPr marL="0" lvl="0" indent="0" algn="l" rtl="0">
              <a:lnSpc>
                <a:spcPct val="90000"/>
              </a:lnSpc>
              <a:spcBef>
                <a:spcPts val="800"/>
              </a:spcBef>
              <a:spcAft>
                <a:spcPts val="0"/>
              </a:spcAft>
              <a:buNone/>
            </a:pPr>
            <a:r>
              <a:rPr lang="en"/>
              <a:t>We can have constraints based on the task. For example, learning rate needs to be positive, and is constrained as such because otherwise there is too much oscillation in the model values.</a:t>
            </a:r>
            <a:endParaRPr/>
          </a:p>
          <a:p>
            <a:pPr marL="0" lvl="0" indent="0" algn="l" rtl="0">
              <a:lnSpc>
                <a:spcPct val="90000"/>
              </a:lnSpc>
              <a:spcBef>
                <a:spcPts val="800"/>
              </a:spcBef>
              <a:spcAft>
                <a:spcPts val="0"/>
              </a:spcAft>
              <a:buNone/>
            </a:pPr>
            <a:r>
              <a:rPr lang="en"/>
              <a:t>We also have constraints based on what makes sense, like inverse temperature. </a:t>
            </a:r>
            <a:r>
              <a:rPr lang="en" sz="1200">
                <a:solidFill>
                  <a:srgbClr val="202124"/>
                </a:solidFill>
                <a:highlight>
                  <a:srgbClr val="FFFFFF"/>
                </a:highlight>
                <a:latin typeface="Roboto"/>
                <a:ea typeface="Roboto"/>
                <a:cs typeface="Roboto"/>
                <a:sym typeface="Roboto"/>
              </a:rPr>
              <a:t>As noted earlier, depending on the degree to which value estimates influence choices, we can choose intuitive values for inverse temperature.</a:t>
            </a:r>
            <a:endParaRPr sz="1200">
              <a:solidFill>
                <a:srgbClr val="202124"/>
              </a:solidFill>
              <a:highlight>
                <a:srgbClr val="FFFFFF"/>
              </a:highlight>
              <a:latin typeface="Roboto"/>
              <a:ea typeface="Roboto"/>
              <a:cs typeface="Roboto"/>
              <a:sym typeface="Roboto"/>
            </a:endParaRPr>
          </a:p>
          <a:p>
            <a:pPr marL="0" lvl="0" indent="0" algn="l" rtl="0">
              <a:lnSpc>
                <a:spcPct val="90000"/>
              </a:lnSpc>
              <a:spcBef>
                <a:spcPts val="800"/>
              </a:spcBef>
              <a:spcAft>
                <a:spcPts val="0"/>
              </a:spcAft>
              <a:buNone/>
            </a:pPr>
            <a:endParaRPr sz="1200">
              <a:solidFill>
                <a:srgbClr val="202124"/>
              </a:solidFill>
              <a:highlight>
                <a:srgbClr val="FFFFFF"/>
              </a:highlight>
              <a:latin typeface="Roboto"/>
              <a:ea typeface="Roboto"/>
              <a:cs typeface="Roboto"/>
              <a:sym typeface="Roboto"/>
            </a:endParaRPr>
          </a:p>
          <a:p>
            <a:pPr marL="0" lvl="0" indent="0" algn="l" rtl="0">
              <a:lnSpc>
                <a:spcPct val="90000"/>
              </a:lnSpc>
              <a:spcBef>
                <a:spcPts val="800"/>
              </a:spcBef>
              <a:spcAft>
                <a:spcPts val="0"/>
              </a:spcAft>
              <a:buNone/>
            </a:pPr>
            <a:endParaRPr sz="1200">
              <a:solidFill>
                <a:srgbClr val="202124"/>
              </a:solidFill>
              <a:highlight>
                <a:srgbClr val="FFFFFF"/>
              </a:highlight>
              <a:latin typeface="Roboto"/>
              <a:ea typeface="Roboto"/>
              <a:cs typeface="Roboto"/>
              <a:sym typeface="Roboto"/>
            </a:endParaRPr>
          </a:p>
          <a:p>
            <a:pPr marL="0" lvl="0" indent="0" algn="l" rtl="0">
              <a:lnSpc>
                <a:spcPct val="90000"/>
              </a:lnSpc>
              <a:spcBef>
                <a:spcPts val="800"/>
              </a:spcBef>
              <a:spcAft>
                <a:spcPts val="0"/>
              </a:spcAft>
              <a:buNone/>
            </a:pPr>
            <a:endParaRPr sz="1200">
              <a:solidFill>
                <a:srgbClr val="202124"/>
              </a:solidFill>
              <a:highlight>
                <a:srgbClr val="FFFFFF"/>
              </a:highlight>
              <a:latin typeface="Roboto"/>
              <a:ea typeface="Roboto"/>
              <a:cs typeface="Roboto"/>
              <a:sym typeface="Roboto"/>
            </a:endParaRPr>
          </a:p>
          <a:p>
            <a:pPr marL="0" lvl="0" indent="0" algn="l" rtl="0">
              <a:lnSpc>
                <a:spcPct val="90000"/>
              </a:lnSpc>
              <a:spcBef>
                <a:spcPts val="8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high inverse temperatures indicate that individuals tend to select the higher-value option while low inverse temperatures indicate that value differences between options govern choices to a lesser extent. </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eaf949aca8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9" name="Google Shape;1159;geaf949aca8_1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
              <a:t>In summary, we’ve reviewed methods of model fitting and parameter estimation in this section. Our goal is to find the parameters that maximize the likelihood of the parameter values that make the model best fit the data. This cannot be solved analytically in reinforcement learning and computational modeling, so we turn to numerical methods of parameter estimation and optimization. We reviewed computationally expensive methods like grid search, but would like to underscore that the best methods of parameter estimation are gradient methods using functions like fmincon in MATLAB and statistical methods that allow for comparisons like maximum likelihood estimation. It’s important to note that the methods we cover today are not the only methods that exist for optimization. Other methods, like MCMC and genetic algorithms can achieve the same result, but they tend to be slower than the methods we discussed today. Thank you for listening and we this was helpful!</a:t>
            </a:r>
            <a:endParaRPr b="1"/>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af949aca8_1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2" name="Google Shape;1172;geaf949aca8_1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e952f404cc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5" name="Google Shape;1185;ge952f404cc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e952f404c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7" name="Google Shape;1197;ge952f404c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ebf48a70c8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ebf48a70c8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This is what we will cover in this section,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e952f404cc_0_29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Likelihood is like reducing the RMSE, Ordinary least squares (likelihood is a more general way no need to be contstrained)</a:t>
            </a:r>
            <a:endParaRPr/>
          </a:p>
          <a:p>
            <a:pPr marL="0" lvl="0" indent="0" algn="l" rtl="0">
              <a:lnSpc>
                <a:spcPct val="100000"/>
              </a:lnSpc>
              <a:spcBef>
                <a:spcPts val="0"/>
              </a:spcBef>
              <a:spcAft>
                <a:spcPts val="0"/>
              </a:spcAft>
              <a:buSzPts val="1100"/>
              <a:buNone/>
            </a:pPr>
            <a:r>
              <a:rPr lang="en"/>
              <a:t>No need to get into the details in Bayes</a:t>
            </a:r>
            <a:endParaRPr/>
          </a:p>
          <a:p>
            <a:pPr marL="0" lvl="0" indent="0" algn="l" rtl="0">
              <a:lnSpc>
                <a:spcPct val="100000"/>
              </a:lnSpc>
              <a:spcBef>
                <a:spcPts val="0"/>
              </a:spcBef>
              <a:spcAft>
                <a:spcPts val="0"/>
              </a:spcAft>
              <a:buSzPts val="1100"/>
              <a:buNone/>
            </a:pPr>
            <a:endParaRPr/>
          </a:p>
        </p:txBody>
      </p:sp>
      <p:sp>
        <p:nvSpPr>
          <p:cNvPr id="1210" name="Google Shape;1210;ge952f404cc_0_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e952f404cc_0_30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6" name="Google Shape;1216;ge952f404cc_0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e952f404cc_0_30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3" name="Google Shape;1223;ge952f404cc_0_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e952f404c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9" name="Google Shape;1229;ge952f404cc_0_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e952f404cc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6" name="Google Shape;1236;ge952f404cc_0_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e952f404cc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1" name="Google Shape;1241;ge952f404cc_0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e952f404cc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6" name="Google Shape;1246;ge952f404cc_0_3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e952f404cc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2" name="Google Shape;1252;ge952f404cc_0_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 take two parameters, usually one that is important and one  that is not, and we search for the optimal values of these parameters. We maximize log likelihood or minimize root mean squared standard deviation to fit the best model!</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e952f404cc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1" name="Google Shape;1261;ge952f404cc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e952f404cc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6" name="Google Shape;1266;ge952f404cc_0_3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bf48a70c8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gebf48a70c8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bf48a70c8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gebf48a70c8_0_4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Right now we have 2 things. We have the participant data, which is the behaviour we observed on the bandit task. So here on the plot we have the difference between the purple bandits value and the orange bandits value. And on the y-axis the ratio of trials where the purple bandit was chosen, and like explained in the previous section, the higher the value of the purple bandit, as compared to the orange one, the more it is chosen, and similarly, the higher the value of the orange bandit as compared to the purple one, the less the purple bandit is chosen.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ebf48a70c8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ebf48a70c8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And we also have a model with unknown parameters. Here for </a:t>
            </a:r>
            <a:r>
              <a:rPr lang="en" dirty="0" err="1"/>
              <a:t>visualisation</a:t>
            </a:r>
            <a:r>
              <a:rPr lang="en" dirty="0"/>
              <a:t> purposes, let’s imagine that we only have one parameter, so this temperature tau here which, as you can see from the animation, controls the shape of this softmax.</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30455C"/>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62" name="Google Shape;62;p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3" name="Google Shape;63;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67" name="Google Shape;67;p1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68" name="Google Shape;6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1" name="Google Shape;71;p1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72" name="Google Shape;72;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73" name="Google Shape;73;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74" name="Google Shape;74;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77" name="Google Shape;7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80" name="Google Shape;80;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81" name="Google Shape;81;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sp>
        <p:nvSpPr>
          <p:cNvPr id="83" name="Google Shape;8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84" name="Google Shape;84;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5"/>
        <p:cNvGrpSpPr/>
        <p:nvPr/>
      </p:nvGrpSpPr>
      <p:grpSpPr>
        <a:xfrm>
          <a:off x="0" y="0"/>
          <a:ext cx="0" cy="0"/>
          <a:chOff x="0" y="0"/>
          <a:chExt cx="0" cy="0"/>
        </a:xfrm>
      </p:grpSpPr>
      <p:sp>
        <p:nvSpPr>
          <p:cNvPr id="86" name="Google Shape;86;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87" name="Google Shape;87;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88" name="Google Shape;8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9"/>
        <p:cNvGrpSpPr/>
        <p:nvPr/>
      </p:nvGrpSpPr>
      <p:grpSpPr>
        <a:xfrm>
          <a:off x="0" y="0"/>
          <a:ext cx="0" cy="0"/>
          <a:chOff x="0" y="0"/>
          <a:chExt cx="0" cy="0"/>
        </a:xfrm>
      </p:grpSpPr>
      <p:sp>
        <p:nvSpPr>
          <p:cNvPr id="90" name="Google Shape;90;p2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91" name="Google Shape;9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2"/>
        <p:cNvGrpSpPr/>
        <p:nvPr/>
      </p:nvGrpSpPr>
      <p:grpSpPr>
        <a:xfrm>
          <a:off x="0" y="0"/>
          <a:ext cx="0" cy="0"/>
          <a:chOff x="0" y="0"/>
          <a:chExt cx="0" cy="0"/>
        </a:xfrm>
      </p:grpSpPr>
      <p:sp>
        <p:nvSpPr>
          <p:cNvPr id="93" name="Google Shape;93;p2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95" name="Google Shape;95;p2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6" name="Google Shape;96;p2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
        <p:cNvGrpSpPr/>
        <p:nvPr/>
      </p:nvGrpSpPr>
      <p:grpSpPr>
        <a:xfrm>
          <a:off x="0" y="0"/>
          <a:ext cx="0" cy="0"/>
          <a:chOff x="0" y="0"/>
          <a:chExt cx="0" cy="0"/>
        </a:xfrm>
      </p:grpSpPr>
      <p:sp>
        <p:nvSpPr>
          <p:cNvPr id="99" name="Google Shape;99;p2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1800"/>
              <a:buNone/>
              <a:defRPr/>
            </a:lvl1pPr>
          </a:lstStyle>
          <a:p>
            <a:endParaRPr/>
          </a:p>
        </p:txBody>
      </p:sp>
      <p:sp>
        <p:nvSpPr>
          <p:cNvPr id="100" name="Google Shape;10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1"/>
        <p:cNvGrpSpPr/>
        <p:nvPr/>
      </p:nvGrpSpPr>
      <p:grpSpPr>
        <a:xfrm>
          <a:off x="0" y="0"/>
          <a:ext cx="0" cy="0"/>
          <a:chOff x="0" y="0"/>
          <a:chExt cx="0" cy="0"/>
        </a:xfrm>
      </p:grpSpPr>
      <p:sp>
        <p:nvSpPr>
          <p:cNvPr id="102" name="Google Shape;102;p2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103" name="Google Shape;103;p2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0"/>
              </a:spcBef>
              <a:spcAft>
                <a:spcPts val="0"/>
              </a:spcAft>
              <a:buSzPts val="1400"/>
              <a:buChar char="○"/>
              <a:defRPr/>
            </a:lvl2pPr>
            <a:lvl3pPr marL="1371600" lvl="2" indent="-317500" algn="ctr" rtl="0">
              <a:lnSpc>
                <a:spcPct val="115000"/>
              </a:lnSpc>
              <a:spcBef>
                <a:spcPts val="0"/>
              </a:spcBef>
              <a:spcAft>
                <a:spcPts val="0"/>
              </a:spcAft>
              <a:buSzPts val="1400"/>
              <a:buChar char="■"/>
              <a:defRPr/>
            </a:lvl3pPr>
            <a:lvl4pPr marL="1828800" lvl="3" indent="-317500" algn="ctr" rtl="0">
              <a:lnSpc>
                <a:spcPct val="115000"/>
              </a:lnSpc>
              <a:spcBef>
                <a:spcPts val="0"/>
              </a:spcBef>
              <a:spcAft>
                <a:spcPts val="0"/>
              </a:spcAft>
              <a:buSzPts val="1400"/>
              <a:buChar char="●"/>
              <a:defRPr/>
            </a:lvl4pPr>
            <a:lvl5pPr marL="2286000" lvl="4" indent="-317500" algn="ctr" rtl="0">
              <a:lnSpc>
                <a:spcPct val="115000"/>
              </a:lnSpc>
              <a:spcBef>
                <a:spcPts val="0"/>
              </a:spcBef>
              <a:spcAft>
                <a:spcPts val="0"/>
              </a:spcAft>
              <a:buSzPts val="1400"/>
              <a:buChar char="○"/>
              <a:defRPr/>
            </a:lvl5pPr>
            <a:lvl6pPr marL="2743200" lvl="5" indent="-317500" algn="ctr" rtl="0">
              <a:lnSpc>
                <a:spcPct val="115000"/>
              </a:lnSpc>
              <a:spcBef>
                <a:spcPts val="0"/>
              </a:spcBef>
              <a:spcAft>
                <a:spcPts val="0"/>
              </a:spcAft>
              <a:buSzPts val="1400"/>
              <a:buChar char="■"/>
              <a:defRPr/>
            </a:lvl6pPr>
            <a:lvl7pPr marL="3200400" lvl="6" indent="-317500" algn="ctr" rtl="0">
              <a:lnSpc>
                <a:spcPct val="115000"/>
              </a:lnSpc>
              <a:spcBef>
                <a:spcPts val="0"/>
              </a:spcBef>
              <a:spcAft>
                <a:spcPts val="0"/>
              </a:spcAft>
              <a:buSzPts val="1400"/>
              <a:buChar char="●"/>
              <a:defRPr/>
            </a:lvl7pPr>
            <a:lvl8pPr marL="3657600" lvl="7" indent="-317500" algn="ctr" rtl="0">
              <a:lnSpc>
                <a:spcPct val="115000"/>
              </a:lnSpc>
              <a:spcBef>
                <a:spcPts val="0"/>
              </a:spcBef>
              <a:spcAft>
                <a:spcPts val="0"/>
              </a:spcAft>
              <a:buSzPts val="1400"/>
              <a:buChar char="○"/>
              <a:defRPr/>
            </a:lvl8pPr>
            <a:lvl9pPr marL="4114800" lvl="8" indent="-317500" algn="ctr" rtl="0">
              <a:lnSpc>
                <a:spcPct val="115000"/>
              </a:lnSpc>
              <a:spcBef>
                <a:spcPts val="0"/>
              </a:spcBef>
              <a:spcAft>
                <a:spcPts val="0"/>
              </a:spcAft>
              <a:buSzPts val="1400"/>
              <a:buChar char="■"/>
              <a:defRPr/>
            </a:lvl9pPr>
          </a:lstStyle>
          <a:p>
            <a:endParaRPr/>
          </a:p>
        </p:txBody>
      </p:sp>
      <p:sp>
        <p:nvSpPr>
          <p:cNvPr id="104" name="Google Shape;104;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5"/>
        <p:cNvGrpSpPr/>
        <p:nvPr/>
      </p:nvGrpSpPr>
      <p:grpSpPr>
        <a:xfrm>
          <a:off x="0" y="0"/>
          <a:ext cx="0" cy="0"/>
          <a:chOff x="0" y="0"/>
          <a:chExt cx="0" cy="0"/>
        </a:xfrm>
      </p:grpSpPr>
      <p:sp>
        <p:nvSpPr>
          <p:cNvPr id="106" name="Google Shape;10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1"/>
        <p:cNvGrpSpPr/>
        <p:nvPr/>
      </p:nvGrpSpPr>
      <p:grpSpPr>
        <a:xfrm>
          <a:off x="0" y="0"/>
          <a:ext cx="0" cy="0"/>
          <a:chOff x="0" y="0"/>
          <a:chExt cx="0" cy="0"/>
        </a:xfrm>
      </p:grpSpPr>
      <p:sp>
        <p:nvSpPr>
          <p:cNvPr id="112" name="Google Shape;112;p2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13" name="Google Shape;113;p2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4" name="Google Shape;11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5"/>
        <p:cNvGrpSpPr/>
        <p:nvPr/>
      </p:nvGrpSpPr>
      <p:grpSpPr>
        <a:xfrm>
          <a:off x="0" y="0"/>
          <a:ext cx="0" cy="0"/>
          <a:chOff x="0" y="0"/>
          <a:chExt cx="0" cy="0"/>
        </a:xfrm>
      </p:grpSpPr>
      <p:sp>
        <p:nvSpPr>
          <p:cNvPr id="116" name="Google Shape;116;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117" name="Google Shape;11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8"/>
        <p:cNvGrpSpPr/>
        <p:nvPr/>
      </p:nvGrpSpPr>
      <p:grpSpPr>
        <a:xfrm>
          <a:off x="0" y="0"/>
          <a:ext cx="0" cy="0"/>
          <a:chOff x="0" y="0"/>
          <a:chExt cx="0" cy="0"/>
        </a:xfrm>
      </p:grpSpPr>
      <p:sp>
        <p:nvSpPr>
          <p:cNvPr id="119" name="Google Shape;119;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20" name="Google Shape;120;p3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121" name="Google Shape;121;p3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122" name="Google Shape;12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3"/>
        <p:cNvGrpSpPr/>
        <p:nvPr/>
      </p:nvGrpSpPr>
      <p:grpSpPr>
        <a:xfrm>
          <a:off x="0" y="0"/>
          <a:ext cx="0" cy="0"/>
          <a:chOff x="0" y="0"/>
          <a:chExt cx="0" cy="0"/>
        </a:xfrm>
      </p:grpSpPr>
      <p:sp>
        <p:nvSpPr>
          <p:cNvPr id="124" name="Google Shape;124;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25" name="Google Shape;125;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6"/>
        <p:cNvGrpSpPr/>
        <p:nvPr/>
      </p:nvGrpSpPr>
      <p:grpSpPr>
        <a:xfrm>
          <a:off x="0" y="0"/>
          <a:ext cx="0" cy="0"/>
          <a:chOff x="0" y="0"/>
          <a:chExt cx="0" cy="0"/>
        </a:xfrm>
      </p:grpSpPr>
      <p:sp>
        <p:nvSpPr>
          <p:cNvPr id="127" name="Google Shape;127;p3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128" name="Google Shape;128;p3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129" name="Google Shape;129;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0"/>
        <p:cNvGrpSpPr/>
        <p:nvPr/>
      </p:nvGrpSpPr>
      <p:grpSpPr>
        <a:xfrm>
          <a:off x="0" y="0"/>
          <a:ext cx="0" cy="0"/>
          <a:chOff x="0" y="0"/>
          <a:chExt cx="0" cy="0"/>
        </a:xfrm>
      </p:grpSpPr>
      <p:sp>
        <p:nvSpPr>
          <p:cNvPr id="131" name="Google Shape;131;p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132" name="Google Shape;132;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3"/>
        <p:cNvGrpSpPr/>
        <p:nvPr/>
      </p:nvGrpSpPr>
      <p:grpSpPr>
        <a:xfrm>
          <a:off x="0" y="0"/>
          <a:ext cx="0" cy="0"/>
          <a:chOff x="0" y="0"/>
          <a:chExt cx="0" cy="0"/>
        </a:xfrm>
      </p:grpSpPr>
      <p:sp>
        <p:nvSpPr>
          <p:cNvPr id="134" name="Google Shape;134;p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3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36" name="Google Shape;136;p3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7" name="Google Shape;137;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138" name="Google Shape;138;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9"/>
        <p:cNvGrpSpPr/>
        <p:nvPr/>
      </p:nvGrpSpPr>
      <p:grpSpPr>
        <a:xfrm>
          <a:off x="0" y="0"/>
          <a:ext cx="0" cy="0"/>
          <a:chOff x="0" y="0"/>
          <a:chExt cx="0" cy="0"/>
        </a:xfrm>
      </p:grpSpPr>
      <p:sp>
        <p:nvSpPr>
          <p:cNvPr id="140" name="Google Shape;140;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1800"/>
              <a:buNone/>
              <a:defRPr/>
            </a:lvl1pPr>
          </a:lstStyle>
          <a:p>
            <a:endParaRPr/>
          </a:p>
        </p:txBody>
      </p:sp>
      <p:sp>
        <p:nvSpPr>
          <p:cNvPr id="141" name="Google Shape;141;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2"/>
        <p:cNvGrpSpPr/>
        <p:nvPr/>
      </p:nvGrpSpPr>
      <p:grpSpPr>
        <a:xfrm>
          <a:off x="0" y="0"/>
          <a:ext cx="0" cy="0"/>
          <a:chOff x="0" y="0"/>
          <a:chExt cx="0" cy="0"/>
        </a:xfrm>
      </p:grpSpPr>
      <p:sp>
        <p:nvSpPr>
          <p:cNvPr id="143" name="Google Shape;143;p3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144" name="Google Shape;144;p3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0"/>
              </a:spcBef>
              <a:spcAft>
                <a:spcPts val="0"/>
              </a:spcAft>
              <a:buSzPts val="1400"/>
              <a:buChar char="○"/>
              <a:defRPr/>
            </a:lvl2pPr>
            <a:lvl3pPr marL="1371600" lvl="2" indent="-317500" algn="ctr" rtl="0">
              <a:lnSpc>
                <a:spcPct val="115000"/>
              </a:lnSpc>
              <a:spcBef>
                <a:spcPts val="0"/>
              </a:spcBef>
              <a:spcAft>
                <a:spcPts val="0"/>
              </a:spcAft>
              <a:buSzPts val="1400"/>
              <a:buChar char="■"/>
              <a:defRPr/>
            </a:lvl3pPr>
            <a:lvl4pPr marL="1828800" lvl="3" indent="-317500" algn="ctr" rtl="0">
              <a:lnSpc>
                <a:spcPct val="115000"/>
              </a:lnSpc>
              <a:spcBef>
                <a:spcPts val="0"/>
              </a:spcBef>
              <a:spcAft>
                <a:spcPts val="0"/>
              </a:spcAft>
              <a:buSzPts val="1400"/>
              <a:buChar char="●"/>
              <a:defRPr/>
            </a:lvl4pPr>
            <a:lvl5pPr marL="2286000" lvl="4" indent="-317500" algn="ctr" rtl="0">
              <a:lnSpc>
                <a:spcPct val="115000"/>
              </a:lnSpc>
              <a:spcBef>
                <a:spcPts val="0"/>
              </a:spcBef>
              <a:spcAft>
                <a:spcPts val="0"/>
              </a:spcAft>
              <a:buSzPts val="1400"/>
              <a:buChar char="○"/>
              <a:defRPr/>
            </a:lvl5pPr>
            <a:lvl6pPr marL="2743200" lvl="5" indent="-317500" algn="ctr" rtl="0">
              <a:lnSpc>
                <a:spcPct val="115000"/>
              </a:lnSpc>
              <a:spcBef>
                <a:spcPts val="0"/>
              </a:spcBef>
              <a:spcAft>
                <a:spcPts val="0"/>
              </a:spcAft>
              <a:buSzPts val="1400"/>
              <a:buChar char="■"/>
              <a:defRPr/>
            </a:lvl6pPr>
            <a:lvl7pPr marL="3200400" lvl="6" indent="-317500" algn="ctr" rtl="0">
              <a:lnSpc>
                <a:spcPct val="115000"/>
              </a:lnSpc>
              <a:spcBef>
                <a:spcPts val="0"/>
              </a:spcBef>
              <a:spcAft>
                <a:spcPts val="0"/>
              </a:spcAft>
              <a:buSzPts val="1400"/>
              <a:buChar char="●"/>
              <a:defRPr/>
            </a:lvl7pPr>
            <a:lvl8pPr marL="3657600" lvl="7" indent="-317500" algn="ctr" rtl="0">
              <a:lnSpc>
                <a:spcPct val="115000"/>
              </a:lnSpc>
              <a:spcBef>
                <a:spcPts val="0"/>
              </a:spcBef>
              <a:spcAft>
                <a:spcPts val="0"/>
              </a:spcAft>
              <a:buSzPts val="1400"/>
              <a:buChar char="○"/>
              <a:defRPr/>
            </a:lvl8pPr>
            <a:lvl9pPr marL="4114800" lvl="8" indent="-317500" algn="ctr" rtl="0">
              <a:lnSpc>
                <a:spcPct val="115000"/>
              </a:lnSpc>
              <a:spcBef>
                <a:spcPts val="0"/>
              </a:spcBef>
              <a:spcAft>
                <a:spcPts val="0"/>
              </a:spcAft>
              <a:buSzPts val="1400"/>
              <a:buChar char="■"/>
              <a:defRPr/>
            </a:lvl9pPr>
          </a:lstStyle>
          <a:p>
            <a:endParaRPr/>
          </a:p>
        </p:txBody>
      </p:sp>
      <p:sp>
        <p:nvSpPr>
          <p:cNvPr id="145" name="Google Shape;145;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6"/>
        <p:cNvGrpSpPr/>
        <p:nvPr/>
      </p:nvGrpSpPr>
      <p:grpSpPr>
        <a:xfrm>
          <a:off x="0" y="0"/>
          <a:ext cx="0" cy="0"/>
          <a:chOff x="0" y="0"/>
          <a:chExt cx="0" cy="0"/>
        </a:xfrm>
      </p:grpSpPr>
      <p:sp>
        <p:nvSpPr>
          <p:cNvPr id="147" name="Google Shape;147;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8"/>
        <p:cNvGrpSpPr/>
        <p:nvPr/>
      </p:nvGrpSpPr>
      <p:grpSpPr>
        <a:xfrm>
          <a:off x="0" y="0"/>
          <a:ext cx="0" cy="0"/>
          <a:chOff x="0" y="0"/>
          <a:chExt cx="0" cy="0"/>
        </a:xfrm>
      </p:grpSpPr>
      <p:sp>
        <p:nvSpPr>
          <p:cNvPr id="149" name="Google Shape;14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0" name="Google Shape;150;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51" name="Google Shape;151;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17283A"/>
        </a:solid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8" name="Google Shape;58;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9" name="Google Shape;5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7"/>
        <p:cNvGrpSpPr/>
        <p:nvPr/>
      </p:nvGrpSpPr>
      <p:grpSpPr>
        <a:xfrm>
          <a:off x="0" y="0"/>
          <a:ext cx="0" cy="0"/>
          <a:chOff x="0" y="0"/>
          <a:chExt cx="0" cy="0"/>
        </a:xfrm>
      </p:grpSpPr>
      <p:sp>
        <p:nvSpPr>
          <p:cNvPr id="108" name="Google Shape;108;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09" name="Google Shape;109;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10" name="Google Shape;11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1.png"/><Relationship Id="rId7" Type="http://schemas.openxmlformats.org/officeDocument/2006/relationships/image" Target="../media/image7.gi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9.gif"/><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9.gif"/><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9.gif"/><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9.gif"/><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9.gif"/><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10.gif"/><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10.gif"/><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gif"/><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gif"/><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2.gif"/><Relationship Id="rId7"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gif"/><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gif"/><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gif"/><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gif"/><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gif"/><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gif"/><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gif"/><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1.png"/><Relationship Id="rId7" Type="http://schemas.openxmlformats.org/officeDocument/2006/relationships/image" Target="../media/image12.gif"/><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13.gif"/><Relationship Id="rId7"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1.png"/><Relationship Id="rId7" Type="http://schemas.openxmlformats.org/officeDocument/2006/relationships/image" Target="../media/image8.gif"/><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5.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16.gif"/><Relationship Id="rId5" Type="http://schemas.openxmlformats.org/officeDocument/2006/relationships/image" Target="../media/image3.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www.hannekedenouden.ruhosting.nl/RLtutorial/html/GridSearchSimData.html"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hyperlink" Target="http://www.kris-nimark.net/pdf/NumMaxSlides.pdf"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1.png"/><Relationship Id="rId7"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155"/>
        <p:cNvGrpSpPr/>
        <p:nvPr/>
      </p:nvGrpSpPr>
      <p:grpSpPr>
        <a:xfrm>
          <a:off x="0" y="0"/>
          <a:ext cx="0" cy="0"/>
          <a:chOff x="0" y="0"/>
          <a:chExt cx="0" cy="0"/>
        </a:xfrm>
      </p:grpSpPr>
      <p:sp>
        <p:nvSpPr>
          <p:cNvPr id="156" name="Google Shape;156;p39"/>
          <p:cNvSpPr txBox="1">
            <a:spLocks noGrp="1"/>
          </p:cNvSpPr>
          <p:nvPr>
            <p:ph type="ctrTitle"/>
          </p:nvPr>
        </p:nvSpPr>
        <p:spPr>
          <a:xfrm>
            <a:off x="914401" y="1408534"/>
            <a:ext cx="7157100" cy="2052600"/>
          </a:xfrm>
          <a:prstGeom prst="rect">
            <a:avLst/>
          </a:prstGeom>
          <a:noFill/>
          <a:ln>
            <a:noFill/>
          </a:ln>
        </p:spPr>
        <p:txBody>
          <a:bodyPr spcFirstLastPara="1" wrap="square" lIns="91425" tIns="91425" rIns="91425" bIns="91425" anchor="b" anchorCtr="0">
            <a:normAutofit/>
          </a:bodyPr>
          <a:lstStyle/>
          <a:p>
            <a:pPr marL="0" lvl="0" indent="0" algn="l" rtl="0">
              <a:lnSpc>
                <a:spcPct val="90000"/>
              </a:lnSpc>
              <a:spcBef>
                <a:spcPts val="0"/>
              </a:spcBef>
              <a:spcAft>
                <a:spcPts val="0"/>
              </a:spcAft>
              <a:buSzPts val="5200"/>
              <a:buNone/>
            </a:pPr>
            <a:r>
              <a:rPr lang="en" sz="4700" b="1">
                <a:solidFill>
                  <a:srgbClr val="1FD0B3"/>
                </a:solidFill>
                <a:latin typeface="Volkhov"/>
                <a:ea typeface="Volkhov"/>
                <a:cs typeface="Volkhov"/>
                <a:sym typeface="Volkhov"/>
              </a:rPr>
              <a:t>Principles of model fitting</a:t>
            </a:r>
            <a:endParaRPr sz="6700" b="1">
              <a:solidFill>
                <a:srgbClr val="1FD0B3"/>
              </a:solidFill>
              <a:latin typeface="Volkhov"/>
              <a:ea typeface="Volkhov"/>
              <a:cs typeface="Volkhov"/>
              <a:sym typeface="Volkhov"/>
            </a:endParaRPr>
          </a:p>
        </p:txBody>
      </p:sp>
      <p:sp>
        <p:nvSpPr>
          <p:cNvPr id="157" name="Google Shape;157;p39"/>
          <p:cNvSpPr txBox="1"/>
          <p:nvPr/>
        </p:nvSpPr>
        <p:spPr>
          <a:xfrm>
            <a:off x="2604025" y="3386467"/>
            <a:ext cx="5233800" cy="523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100" b="0" i="1" u="none" strike="noStrike" cap="none">
                <a:solidFill>
                  <a:srgbClr val="1FD0B3"/>
                </a:solidFill>
                <a:latin typeface="Roboto Mono"/>
                <a:ea typeface="Roboto Mono"/>
                <a:cs typeface="Roboto Mono"/>
                <a:sym typeface="Roboto Mono"/>
              </a:rPr>
              <a:t>“All models are wrong, but some are useful”</a:t>
            </a:r>
            <a:endParaRPr sz="1100" b="0" i="1" u="none" strike="noStrike" cap="none">
              <a:solidFill>
                <a:srgbClr val="1FD0B3"/>
              </a:solidFill>
              <a:latin typeface="Roboto Mono"/>
              <a:ea typeface="Roboto Mono"/>
              <a:cs typeface="Roboto Mono"/>
              <a:sym typeface="Roboto Mono"/>
            </a:endParaRPr>
          </a:p>
          <a:p>
            <a:pPr marL="0" marR="0" lvl="0" indent="0" algn="r" rtl="0">
              <a:lnSpc>
                <a:spcPct val="100000"/>
              </a:lnSpc>
              <a:spcBef>
                <a:spcPts val="0"/>
              </a:spcBef>
              <a:spcAft>
                <a:spcPts val="0"/>
              </a:spcAft>
              <a:buClr>
                <a:srgbClr val="000000"/>
              </a:buClr>
              <a:buSzPts val="1400"/>
              <a:buFont typeface="Arial"/>
              <a:buNone/>
            </a:pPr>
            <a:r>
              <a:rPr lang="en" sz="1100" b="0" i="1" u="none" strike="noStrike" cap="none">
                <a:solidFill>
                  <a:srgbClr val="1FD0B3"/>
                </a:solidFill>
                <a:latin typeface="Roboto Mono"/>
                <a:ea typeface="Roboto Mono"/>
                <a:cs typeface="Roboto Mono"/>
                <a:sym typeface="Roboto Mono"/>
              </a:rPr>
              <a:t>George E. P. Box</a:t>
            </a:r>
            <a:endParaRPr sz="1100" b="0" i="1" u="none" strike="noStrike" cap="none">
              <a:solidFill>
                <a:srgbClr val="1FD0B3"/>
              </a:solidFill>
              <a:latin typeface="Roboto Mono"/>
              <a:ea typeface="Roboto Mono"/>
              <a:cs typeface="Roboto Mono"/>
              <a:sym typeface="Roboto Mono"/>
            </a:endParaRPr>
          </a:p>
        </p:txBody>
      </p:sp>
      <p:sp>
        <p:nvSpPr>
          <p:cNvPr id="158" name="Google Shape;158;p39"/>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pic>
        <p:nvPicPr>
          <p:cNvPr id="159" name="Google Shape;159;p39"/>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160" name="Google Shape;160;p39"/>
          <p:cNvGrpSpPr/>
          <p:nvPr/>
        </p:nvGrpSpPr>
        <p:grpSpPr>
          <a:xfrm>
            <a:off x="7585809" y="128475"/>
            <a:ext cx="1494900" cy="816160"/>
            <a:chOff x="7663063" y="164557"/>
            <a:chExt cx="1494900" cy="839067"/>
          </a:xfrm>
        </p:grpSpPr>
        <p:pic>
          <p:nvPicPr>
            <p:cNvPr id="161" name="Google Shape;161;p39"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162" name="Google Shape;162;p39"/>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Helvetica Neue"/>
                  <a:ea typeface="Helvetica Neue"/>
                  <a:cs typeface="Helvetica Neue"/>
                  <a:sym typeface="Helvetica Neue"/>
                </a:rPr>
                <a:t>HARTLEY LAB</a:t>
              </a:r>
              <a:endParaRPr sz="1000" b="0" i="0" u="none" strike="noStrike" cap="none">
                <a:solidFill>
                  <a:srgbClr val="BCBCBC"/>
                </a:solidFill>
                <a:latin typeface="Helvetica Neue"/>
                <a:ea typeface="Helvetica Neue"/>
                <a:cs typeface="Helvetica Neue"/>
                <a:sym typeface="Helvetica Neue"/>
              </a:endParaRPr>
            </a:p>
          </p:txBody>
        </p:sp>
      </p:grpSp>
      <p:pic>
        <p:nvPicPr>
          <p:cNvPr id="163" name="Google Shape;163;p39"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164" name="Google Shape;164;p39"/>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100">
                <a:solidFill>
                  <a:srgbClr val="B0FEF1"/>
                </a:solidFill>
                <a:latin typeface="Roboto Mono"/>
                <a:ea typeface="Roboto Mono"/>
                <a:cs typeface="Roboto Mono"/>
                <a:sym typeface="Roboto Mono"/>
              </a:rPr>
              <a:t>Section C</a:t>
            </a:r>
            <a:endParaRPr sz="1400" b="0" i="0" u="none" strike="noStrike" cap="none">
              <a:solidFill>
                <a:srgbClr val="B0FEF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327"/>
        <p:cNvGrpSpPr/>
        <p:nvPr/>
      </p:nvGrpSpPr>
      <p:grpSpPr>
        <a:xfrm>
          <a:off x="0" y="0"/>
          <a:ext cx="0" cy="0"/>
          <a:chOff x="0" y="0"/>
          <a:chExt cx="0" cy="0"/>
        </a:xfrm>
      </p:grpSpPr>
      <p:sp>
        <p:nvSpPr>
          <p:cNvPr id="328" name="Google Shape;328;p48"/>
          <p:cNvSpPr txBox="1">
            <a:spLocks noGrp="1"/>
          </p:cNvSpPr>
          <p:nvPr>
            <p:ph type="ctrTitle"/>
          </p:nvPr>
        </p:nvSpPr>
        <p:spPr>
          <a:xfrm>
            <a:off x="892890" y="701531"/>
            <a:ext cx="38955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What is model fitting?</a:t>
            </a:r>
            <a:endParaRPr sz="2500" b="1">
              <a:solidFill>
                <a:srgbClr val="1FD0B3"/>
              </a:solidFill>
              <a:latin typeface="Volkhov"/>
              <a:ea typeface="Volkhov"/>
              <a:cs typeface="Volkhov"/>
              <a:sym typeface="Volkhov"/>
            </a:endParaRPr>
          </a:p>
        </p:txBody>
      </p:sp>
      <p:pic>
        <p:nvPicPr>
          <p:cNvPr id="329" name="Google Shape;329;p48"/>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330" name="Google Shape;330;p48"/>
          <p:cNvGrpSpPr/>
          <p:nvPr/>
        </p:nvGrpSpPr>
        <p:grpSpPr>
          <a:xfrm>
            <a:off x="7585809" y="128475"/>
            <a:ext cx="1494900" cy="816160"/>
            <a:chOff x="7663063" y="164557"/>
            <a:chExt cx="1494900" cy="839067"/>
          </a:xfrm>
        </p:grpSpPr>
        <p:pic>
          <p:nvPicPr>
            <p:cNvPr id="331" name="Google Shape;331;p48"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332" name="Google Shape;332;p48"/>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333" name="Google Shape;333;p48"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334" name="Google Shape;334;p48"/>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335" name="Google Shape;335;p48"/>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sp>
        <p:nvSpPr>
          <p:cNvPr id="336" name="Google Shape;336;p48"/>
          <p:cNvSpPr/>
          <p:nvPr/>
        </p:nvSpPr>
        <p:spPr>
          <a:xfrm>
            <a:off x="5565425" y="1032925"/>
            <a:ext cx="3184800" cy="3363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8"/>
          <p:cNvSpPr txBox="1"/>
          <p:nvPr/>
        </p:nvSpPr>
        <p:spPr>
          <a:xfrm rot="-5400000">
            <a:off x="4889725" y="2184600"/>
            <a:ext cx="17991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338" name="Google Shape;338;p48"/>
          <p:cNvPicPr preferRelativeResize="0"/>
          <p:nvPr/>
        </p:nvPicPr>
        <p:blipFill rotWithShape="1">
          <a:blip r:embed="rId6">
            <a:alphaModFix/>
          </a:blip>
          <a:srcRect r="49176"/>
          <a:stretch/>
        </p:blipFill>
        <p:spPr>
          <a:xfrm rot="-5400000">
            <a:off x="5625200" y="1378375"/>
            <a:ext cx="328174" cy="354000"/>
          </a:xfrm>
          <a:prstGeom prst="rect">
            <a:avLst/>
          </a:prstGeom>
          <a:noFill/>
          <a:ln>
            <a:noFill/>
          </a:ln>
        </p:spPr>
      </p:pic>
      <p:pic>
        <p:nvPicPr>
          <p:cNvPr id="339" name="Google Shape;339;p48"/>
          <p:cNvPicPr preferRelativeResize="0"/>
          <p:nvPr/>
        </p:nvPicPr>
        <p:blipFill rotWithShape="1">
          <a:blip r:embed="rId7">
            <a:alphaModFix/>
          </a:blip>
          <a:srcRect l="8390" t="5520" r="36442" b="4857"/>
          <a:stretch/>
        </p:blipFill>
        <p:spPr>
          <a:xfrm>
            <a:off x="6018475" y="1202675"/>
            <a:ext cx="2456950" cy="2442087"/>
          </a:xfrm>
          <a:prstGeom prst="rect">
            <a:avLst/>
          </a:prstGeom>
          <a:noFill/>
          <a:ln>
            <a:noFill/>
          </a:ln>
        </p:spPr>
      </p:pic>
      <p:sp>
        <p:nvSpPr>
          <p:cNvPr id="340" name="Google Shape;340;p48"/>
          <p:cNvSpPr txBox="1"/>
          <p:nvPr/>
        </p:nvSpPr>
        <p:spPr>
          <a:xfrm>
            <a:off x="1015350" y="1699050"/>
            <a:ext cx="4550100" cy="2382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a:solidFill>
                  <a:schemeClr val="lt1"/>
                </a:solidFill>
                <a:latin typeface="Volkhov"/>
                <a:ea typeface="Volkhov"/>
                <a:cs typeface="Volkhov"/>
                <a:sym typeface="Volkhov"/>
              </a:rPr>
              <a:t>We have:</a:t>
            </a:r>
            <a:endParaRPr>
              <a:solidFill>
                <a:schemeClr val="lt1"/>
              </a:solidFill>
              <a:latin typeface="Volkhov"/>
              <a:ea typeface="Volkhov"/>
              <a:cs typeface="Volkhov"/>
              <a:sym typeface="Volkhov"/>
            </a:endParaRPr>
          </a:p>
          <a:p>
            <a:pPr marL="457200" marR="0" lvl="0" indent="-317500" algn="l" rtl="0">
              <a:lnSpc>
                <a:spcPct val="115000"/>
              </a:lnSpc>
              <a:spcBef>
                <a:spcPts val="0"/>
              </a:spcBef>
              <a:spcAft>
                <a:spcPts val="0"/>
              </a:spcAft>
              <a:buClr>
                <a:srgbClr val="1FD0B3"/>
              </a:buClr>
              <a:buSzPts val="1400"/>
              <a:buFont typeface="Volkhov"/>
              <a:buChar char="➔"/>
            </a:pPr>
            <a:r>
              <a:rPr lang="en">
                <a:solidFill>
                  <a:srgbClr val="1FD0B3"/>
                </a:solidFill>
                <a:latin typeface="Volkhov"/>
                <a:ea typeface="Volkhov"/>
                <a:cs typeface="Volkhov"/>
                <a:sym typeface="Volkhov"/>
              </a:rPr>
              <a:t>Participant data (behaviour on a task)</a:t>
            </a:r>
            <a:endParaRPr>
              <a:solidFill>
                <a:srgbClr val="1FD0B3"/>
              </a:solidFill>
              <a:latin typeface="Volkhov"/>
              <a:ea typeface="Volkhov"/>
              <a:cs typeface="Volkhov"/>
              <a:sym typeface="Volkhov"/>
            </a:endParaRPr>
          </a:p>
          <a:p>
            <a:pPr marL="457200" marR="0" lvl="0" indent="-317500" algn="l" rtl="0">
              <a:lnSpc>
                <a:spcPct val="115000"/>
              </a:lnSpc>
              <a:spcBef>
                <a:spcPts val="0"/>
              </a:spcBef>
              <a:spcAft>
                <a:spcPts val="0"/>
              </a:spcAft>
              <a:buClr>
                <a:srgbClr val="1FD0B3"/>
              </a:buClr>
              <a:buSzPts val="1400"/>
              <a:buFont typeface="Volkhov"/>
              <a:buChar char="➔"/>
            </a:pPr>
            <a:r>
              <a:rPr lang="en">
                <a:solidFill>
                  <a:srgbClr val="1FD0B3"/>
                </a:solidFill>
                <a:latin typeface="Volkhov"/>
                <a:ea typeface="Volkhov"/>
                <a:cs typeface="Volkhov"/>
                <a:sym typeface="Volkhov"/>
              </a:rPr>
              <a:t>A model with unknown parameters </a:t>
            </a:r>
            <a:endParaRPr>
              <a:solidFill>
                <a:srgbClr val="1FD0B3"/>
              </a:solidFill>
              <a:latin typeface="Volkhov"/>
              <a:ea typeface="Volkhov"/>
              <a:cs typeface="Volkhov"/>
              <a:sym typeface="Volkhov"/>
            </a:endParaRPr>
          </a:p>
          <a:p>
            <a:pPr marL="0" marR="0" lvl="0" indent="0" algn="l" rtl="0">
              <a:lnSpc>
                <a:spcPct val="115000"/>
              </a:lnSpc>
              <a:spcBef>
                <a:spcPts val="0"/>
              </a:spcBef>
              <a:spcAft>
                <a:spcPts val="0"/>
              </a:spcAft>
              <a:buNone/>
            </a:pPr>
            <a:endParaRPr>
              <a:solidFill>
                <a:srgbClr val="1FD0B3"/>
              </a:solidFill>
              <a:latin typeface="Volkhov"/>
              <a:ea typeface="Volkhov"/>
              <a:cs typeface="Volkhov"/>
              <a:sym typeface="Volkhov"/>
            </a:endParaRPr>
          </a:p>
          <a:p>
            <a:pPr marL="0" marR="0" lvl="0" indent="0" algn="l" rtl="0">
              <a:lnSpc>
                <a:spcPct val="115000"/>
              </a:lnSpc>
              <a:spcBef>
                <a:spcPts val="0"/>
              </a:spcBef>
              <a:spcAft>
                <a:spcPts val="0"/>
              </a:spcAft>
              <a:buNone/>
            </a:pPr>
            <a:endParaRPr>
              <a:solidFill>
                <a:srgbClr val="1FD0B3"/>
              </a:solidFill>
              <a:latin typeface="Volkhov"/>
              <a:ea typeface="Volkhov"/>
              <a:cs typeface="Volkhov"/>
              <a:sym typeface="Volkhov"/>
            </a:endParaRPr>
          </a:p>
          <a:p>
            <a:pPr marL="0" lvl="0" indent="0" algn="l" rtl="0">
              <a:lnSpc>
                <a:spcPct val="115000"/>
              </a:lnSpc>
              <a:spcBef>
                <a:spcPts val="0"/>
              </a:spcBef>
              <a:spcAft>
                <a:spcPts val="0"/>
              </a:spcAft>
              <a:buClr>
                <a:schemeClr val="dk1"/>
              </a:buClr>
              <a:buSzPts val="1100"/>
              <a:buFont typeface="Arial"/>
              <a:buNone/>
            </a:pPr>
            <a:r>
              <a:rPr lang="en">
                <a:solidFill>
                  <a:srgbClr val="FFFFFF"/>
                </a:solidFill>
                <a:latin typeface="Volkhov"/>
                <a:ea typeface="Volkhov"/>
                <a:cs typeface="Volkhov"/>
                <a:sym typeface="Volkhov"/>
              </a:rPr>
              <a:t>Goal:</a:t>
            </a:r>
            <a:endParaRPr>
              <a:solidFill>
                <a:srgbClr val="FFFFFF"/>
              </a:solidFill>
              <a:latin typeface="Volkhov"/>
              <a:ea typeface="Volkhov"/>
              <a:cs typeface="Volkhov"/>
              <a:sym typeface="Volkhov"/>
            </a:endParaRPr>
          </a:p>
          <a:p>
            <a:pPr marL="457200" lvl="0" indent="-317500" algn="l" rtl="0">
              <a:lnSpc>
                <a:spcPct val="115000"/>
              </a:lnSpc>
              <a:spcBef>
                <a:spcPts val="0"/>
              </a:spcBef>
              <a:spcAft>
                <a:spcPts val="0"/>
              </a:spcAft>
              <a:buClr>
                <a:srgbClr val="1FD0B3"/>
              </a:buClr>
              <a:buSzPts val="1400"/>
              <a:buFont typeface="Volkhov"/>
              <a:buChar char="➔"/>
            </a:pPr>
            <a:r>
              <a:rPr lang="en">
                <a:solidFill>
                  <a:srgbClr val="1FD0B3"/>
                </a:solidFill>
                <a:latin typeface="Volkhov"/>
                <a:ea typeface="Volkhov"/>
                <a:cs typeface="Volkhov"/>
                <a:sym typeface="Volkhov"/>
              </a:rPr>
              <a:t>Determine values of parameters that make the model behave as similar to the data as possible, i.e., </a:t>
            </a:r>
            <a:r>
              <a:rPr lang="en">
                <a:solidFill>
                  <a:srgbClr val="FFFFFF"/>
                </a:solidFill>
                <a:latin typeface="Volkhov"/>
                <a:ea typeface="Volkhov"/>
                <a:cs typeface="Volkhov"/>
                <a:sym typeface="Volkhov"/>
              </a:rPr>
              <a:t>fit the model to the data</a:t>
            </a:r>
            <a:r>
              <a:rPr lang="en">
                <a:solidFill>
                  <a:srgbClr val="1FD0B3"/>
                </a:solidFill>
                <a:latin typeface="Volkhov"/>
                <a:ea typeface="Volkhov"/>
                <a:cs typeface="Volkhov"/>
                <a:sym typeface="Volkhov"/>
              </a:rPr>
              <a:t> </a:t>
            </a:r>
            <a:endParaRPr>
              <a:solidFill>
                <a:srgbClr val="1FD0B3"/>
              </a:solidFill>
              <a:latin typeface="Volkhov"/>
              <a:ea typeface="Volkhov"/>
              <a:cs typeface="Volkhov"/>
              <a:sym typeface="Volkhov"/>
            </a:endParaRPr>
          </a:p>
        </p:txBody>
      </p:sp>
      <p:sp>
        <p:nvSpPr>
          <p:cNvPr id="341" name="Google Shape;341;p48"/>
          <p:cNvSpPr/>
          <p:nvPr/>
        </p:nvSpPr>
        <p:spPr>
          <a:xfrm>
            <a:off x="6294975" y="1555325"/>
            <a:ext cx="1178400" cy="25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8"/>
          <p:cNvSpPr txBox="1"/>
          <p:nvPr/>
        </p:nvSpPr>
        <p:spPr>
          <a:xfrm>
            <a:off x="6259700" y="3601475"/>
            <a:ext cx="21717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 (purple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pic>
        <p:nvPicPr>
          <p:cNvPr id="343" name="Google Shape;343;p48"/>
          <p:cNvPicPr preferRelativeResize="0"/>
          <p:nvPr/>
        </p:nvPicPr>
        <p:blipFill rotWithShape="1">
          <a:blip r:embed="rId6">
            <a:alphaModFix/>
          </a:blip>
          <a:srcRect r="49176"/>
          <a:stretch/>
        </p:blipFill>
        <p:spPr>
          <a:xfrm>
            <a:off x="6915456" y="4044700"/>
            <a:ext cx="301752" cy="331927"/>
          </a:xfrm>
          <a:prstGeom prst="rect">
            <a:avLst/>
          </a:prstGeom>
          <a:noFill/>
          <a:ln>
            <a:noFill/>
          </a:ln>
        </p:spPr>
      </p:pic>
      <p:pic>
        <p:nvPicPr>
          <p:cNvPr id="344" name="Google Shape;344;p48"/>
          <p:cNvPicPr preferRelativeResize="0"/>
          <p:nvPr/>
        </p:nvPicPr>
        <p:blipFill rotWithShape="1">
          <a:blip r:embed="rId6">
            <a:alphaModFix/>
          </a:blip>
          <a:srcRect l="52671"/>
          <a:stretch/>
        </p:blipFill>
        <p:spPr>
          <a:xfrm>
            <a:off x="7417437" y="4034163"/>
            <a:ext cx="301750" cy="353000"/>
          </a:xfrm>
          <a:prstGeom prst="rect">
            <a:avLst/>
          </a:prstGeom>
          <a:noFill/>
          <a:ln>
            <a:noFill/>
          </a:ln>
        </p:spPr>
      </p:pic>
      <p:pic>
        <p:nvPicPr>
          <p:cNvPr id="345" name="Google Shape;345;p48"/>
          <p:cNvPicPr preferRelativeResize="0"/>
          <p:nvPr/>
        </p:nvPicPr>
        <p:blipFill rotWithShape="1">
          <a:blip r:embed="rId8">
            <a:alphaModFix/>
          </a:blip>
          <a:srcRect l="7841" t="4625" r="36704" b="3420"/>
          <a:stretch/>
        </p:blipFill>
        <p:spPr>
          <a:xfrm>
            <a:off x="5989320" y="1179576"/>
            <a:ext cx="2468879" cy="2496414"/>
          </a:xfrm>
          <a:prstGeom prst="rect">
            <a:avLst/>
          </a:prstGeom>
          <a:noFill/>
          <a:ln>
            <a:noFill/>
          </a:ln>
        </p:spPr>
      </p:pic>
      <p:sp>
        <p:nvSpPr>
          <p:cNvPr id="346" name="Google Shape;346;p48"/>
          <p:cNvSpPr txBox="1"/>
          <p:nvPr/>
        </p:nvSpPr>
        <p:spPr>
          <a:xfrm>
            <a:off x="7195575" y="4033675"/>
            <a:ext cx="354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350"/>
        <p:cNvGrpSpPr/>
        <p:nvPr/>
      </p:nvGrpSpPr>
      <p:grpSpPr>
        <a:xfrm>
          <a:off x="0" y="0"/>
          <a:ext cx="0" cy="0"/>
          <a:chOff x="0" y="0"/>
          <a:chExt cx="0" cy="0"/>
        </a:xfrm>
      </p:grpSpPr>
      <p:sp>
        <p:nvSpPr>
          <p:cNvPr id="351" name="Google Shape;351;p49"/>
          <p:cNvSpPr txBox="1">
            <a:spLocks noGrp="1"/>
          </p:cNvSpPr>
          <p:nvPr>
            <p:ph type="ctrTitle"/>
          </p:nvPr>
        </p:nvSpPr>
        <p:spPr>
          <a:xfrm>
            <a:off x="892890" y="701531"/>
            <a:ext cx="38955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What we will cover:</a:t>
            </a:r>
            <a:endParaRPr sz="2500" b="1">
              <a:solidFill>
                <a:srgbClr val="1FD0B3"/>
              </a:solidFill>
              <a:latin typeface="Volkhov"/>
              <a:ea typeface="Volkhov"/>
              <a:cs typeface="Volkhov"/>
              <a:sym typeface="Volkhov"/>
            </a:endParaRPr>
          </a:p>
        </p:txBody>
      </p:sp>
      <p:sp>
        <p:nvSpPr>
          <p:cNvPr id="352" name="Google Shape;352;p49"/>
          <p:cNvSpPr txBox="1"/>
          <p:nvPr/>
        </p:nvSpPr>
        <p:spPr>
          <a:xfrm>
            <a:off x="817776" y="1865874"/>
            <a:ext cx="7734900" cy="10989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15000"/>
              </a:lnSpc>
              <a:spcBef>
                <a:spcPts val="0"/>
              </a:spcBef>
              <a:spcAft>
                <a:spcPts val="0"/>
              </a:spcAft>
              <a:buClr>
                <a:srgbClr val="1FD0B3"/>
              </a:buClr>
              <a:buSzPts val="1500"/>
              <a:buFont typeface="Volkhov"/>
              <a:buChar char="➔"/>
            </a:pPr>
            <a:r>
              <a:rPr lang="en" sz="1800" b="0" i="0" u="none" strike="noStrike" cap="none">
                <a:solidFill>
                  <a:srgbClr val="1FD0B3"/>
                </a:solidFill>
                <a:latin typeface="Volkhov"/>
                <a:ea typeface="Volkhov"/>
                <a:cs typeface="Volkhov"/>
                <a:sym typeface="Volkhov"/>
              </a:rPr>
              <a:t>What is </a:t>
            </a:r>
            <a:r>
              <a:rPr lang="en" sz="1800" b="1" i="1" u="none" strike="noStrike" cap="none">
                <a:solidFill>
                  <a:srgbClr val="B0FEF1"/>
                </a:solidFill>
                <a:latin typeface="Volkhov"/>
                <a:ea typeface="Volkhov"/>
                <a:cs typeface="Volkhov"/>
                <a:sym typeface="Volkhov"/>
              </a:rPr>
              <a:t>model fitting</a:t>
            </a:r>
            <a:r>
              <a:rPr lang="en" sz="1800" b="0" i="0" u="none" strike="noStrike" cap="none">
                <a:solidFill>
                  <a:srgbClr val="56D1B3"/>
                </a:solidFill>
                <a:latin typeface="Volkhov"/>
                <a:ea typeface="Volkhov"/>
                <a:cs typeface="Volkhov"/>
                <a:sym typeface="Volkhov"/>
              </a:rPr>
              <a:t>?</a:t>
            </a:r>
            <a:r>
              <a:rPr lang="en" sz="1800" b="0" i="0" u="none" strike="noStrike" cap="none">
                <a:solidFill>
                  <a:srgbClr val="1FD0B3"/>
                </a:solidFill>
                <a:latin typeface="Volkhov"/>
                <a:ea typeface="Volkhov"/>
                <a:cs typeface="Volkhov"/>
                <a:sym typeface="Volkhov"/>
              </a:rPr>
              <a:t>	</a:t>
            </a:r>
            <a:endParaRPr/>
          </a:p>
          <a:p>
            <a:pPr marL="457200" marR="0" lvl="0" indent="-323850" algn="l" rtl="0">
              <a:lnSpc>
                <a:spcPct val="115000"/>
              </a:lnSpc>
              <a:spcBef>
                <a:spcPts val="0"/>
              </a:spcBef>
              <a:spcAft>
                <a:spcPts val="0"/>
              </a:spcAft>
              <a:buClr>
                <a:srgbClr val="30455C"/>
              </a:buClr>
              <a:buSzPts val="1500"/>
              <a:buFont typeface="Volkhov"/>
              <a:buChar char="➔"/>
            </a:pPr>
            <a:r>
              <a:rPr lang="en" sz="1800" b="0" i="0" u="none" strike="noStrike" cap="none">
                <a:solidFill>
                  <a:srgbClr val="30455C"/>
                </a:solidFill>
                <a:highlight>
                  <a:srgbClr val="B0FEF1"/>
                </a:highlight>
                <a:latin typeface="Volkhov"/>
                <a:ea typeface="Volkhov"/>
                <a:cs typeface="Volkhov"/>
                <a:sym typeface="Volkhov"/>
              </a:rPr>
              <a:t>Model fitting using maximum likelihood estimation (MLE) </a:t>
            </a:r>
            <a:endParaRPr/>
          </a:p>
          <a:p>
            <a:pPr marL="457200" marR="0" lvl="0" indent="-323850" algn="l" rtl="0">
              <a:lnSpc>
                <a:spcPct val="115000"/>
              </a:lnSpc>
              <a:spcBef>
                <a:spcPts val="0"/>
              </a:spcBef>
              <a:spcAft>
                <a:spcPts val="0"/>
              </a:spcAft>
              <a:buClr>
                <a:srgbClr val="1FD0B3"/>
              </a:buClr>
              <a:buSzPts val="1500"/>
              <a:buFont typeface="Volkhov"/>
              <a:buChar char="➔"/>
            </a:pPr>
            <a:r>
              <a:rPr lang="en" sz="1800" b="1" i="0" u="none" strike="noStrike" cap="none">
                <a:solidFill>
                  <a:srgbClr val="1FD0B3"/>
                </a:solidFill>
                <a:latin typeface="Volkhov"/>
                <a:ea typeface="Volkhov"/>
                <a:cs typeface="Volkhov"/>
                <a:sym typeface="Volkhov"/>
              </a:rPr>
              <a:t>Optimization methods for MLE: </a:t>
            </a:r>
            <a:r>
              <a:rPr lang="en" sz="1800" b="1" i="1" u="none" strike="noStrike" cap="none">
                <a:solidFill>
                  <a:srgbClr val="B0FEF1"/>
                </a:solidFill>
                <a:latin typeface="Volkhov"/>
                <a:ea typeface="Volkhov"/>
                <a:cs typeface="Volkhov"/>
                <a:sym typeface="Volkhov"/>
              </a:rPr>
              <a:t>grid search </a:t>
            </a:r>
            <a:r>
              <a:rPr lang="en" sz="1800" b="1" i="0" u="none" strike="noStrike" cap="none">
                <a:solidFill>
                  <a:srgbClr val="1FD0B3"/>
                </a:solidFill>
                <a:latin typeface="Volkhov"/>
                <a:ea typeface="Volkhov"/>
                <a:cs typeface="Volkhov"/>
                <a:sym typeface="Volkhov"/>
              </a:rPr>
              <a:t>and</a:t>
            </a:r>
            <a:r>
              <a:rPr lang="en" sz="1800" b="1" i="1" u="none" strike="noStrike" cap="none">
                <a:solidFill>
                  <a:srgbClr val="1FD0B3"/>
                </a:solidFill>
                <a:latin typeface="Volkhov"/>
                <a:ea typeface="Volkhov"/>
                <a:cs typeface="Volkhov"/>
                <a:sym typeface="Volkhov"/>
              </a:rPr>
              <a:t> </a:t>
            </a:r>
            <a:r>
              <a:rPr lang="en" sz="1800" b="1" i="1" u="none" strike="noStrike" cap="none">
                <a:solidFill>
                  <a:srgbClr val="B0FEF1"/>
                </a:solidFill>
                <a:latin typeface="Volkhov"/>
                <a:ea typeface="Volkhov"/>
                <a:cs typeface="Volkhov"/>
                <a:sym typeface="Volkhov"/>
              </a:rPr>
              <a:t>gradient search</a:t>
            </a:r>
            <a:r>
              <a:rPr lang="en" sz="1800" b="1" i="1" u="none" strike="noStrike" cap="none">
                <a:solidFill>
                  <a:srgbClr val="1FD0B3"/>
                </a:solidFill>
                <a:latin typeface="Volkhov"/>
                <a:ea typeface="Volkhov"/>
                <a:cs typeface="Volkhov"/>
                <a:sym typeface="Volkhov"/>
              </a:rPr>
              <a:t>  </a:t>
            </a:r>
            <a:endParaRPr sz="1800" b="0" i="0" u="none" strike="noStrike" cap="none">
              <a:solidFill>
                <a:srgbClr val="1FD0B3"/>
              </a:solidFill>
              <a:latin typeface="Volkhov"/>
              <a:ea typeface="Volkhov"/>
              <a:cs typeface="Volkhov"/>
              <a:sym typeface="Volkhov"/>
            </a:endParaRPr>
          </a:p>
        </p:txBody>
      </p:sp>
      <p:pic>
        <p:nvPicPr>
          <p:cNvPr id="353" name="Google Shape;353;p49"/>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354" name="Google Shape;354;p49"/>
          <p:cNvGrpSpPr/>
          <p:nvPr/>
        </p:nvGrpSpPr>
        <p:grpSpPr>
          <a:xfrm>
            <a:off x="7585809" y="128475"/>
            <a:ext cx="1494900" cy="816160"/>
            <a:chOff x="7663063" y="164557"/>
            <a:chExt cx="1494900" cy="839067"/>
          </a:xfrm>
        </p:grpSpPr>
        <p:pic>
          <p:nvPicPr>
            <p:cNvPr id="355" name="Google Shape;355;p49"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356" name="Google Shape;356;p49"/>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357" name="Google Shape;357;p49"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358" name="Google Shape;358;p49"/>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359" name="Google Shape;359;p49"/>
          <p:cNvSpPr txBox="1"/>
          <p:nvPr/>
        </p:nvSpPr>
        <p:spPr>
          <a:xfrm>
            <a:off x="838200" y="477525"/>
            <a:ext cx="5973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100">
                <a:solidFill>
                  <a:srgbClr val="B0FEF1"/>
                </a:solidFill>
                <a:latin typeface="Roboto Mono"/>
                <a:ea typeface="Roboto Mono"/>
                <a:cs typeface="Roboto Mono"/>
                <a:sym typeface="Roboto Mono"/>
              </a:rPr>
              <a:t>Section C  | Modelling and model fitting </a:t>
            </a:r>
            <a:endParaRPr>
              <a:solidFill>
                <a:srgbClr val="B0FEF1"/>
              </a:solidFill>
            </a:endParaRPr>
          </a:p>
          <a:p>
            <a:pPr marL="0" marR="0" lvl="0" indent="0" algn="l" rtl="0">
              <a:lnSpc>
                <a:spcPct val="100000"/>
              </a:lnSpc>
              <a:spcBef>
                <a:spcPts val="0"/>
              </a:spcBef>
              <a:spcAft>
                <a:spcPts val="0"/>
              </a:spcAft>
              <a:buClr>
                <a:srgbClr val="000000"/>
              </a:buClr>
              <a:buSzPts val="1100"/>
              <a:buFont typeface="Arial"/>
              <a:buNone/>
            </a:pPr>
            <a:endParaRPr sz="1100">
              <a:solidFill>
                <a:srgbClr val="B0FEF1"/>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363"/>
        <p:cNvGrpSpPr/>
        <p:nvPr/>
      </p:nvGrpSpPr>
      <p:grpSpPr>
        <a:xfrm>
          <a:off x="0" y="0"/>
          <a:ext cx="0" cy="0"/>
          <a:chOff x="0" y="0"/>
          <a:chExt cx="0" cy="0"/>
        </a:xfrm>
      </p:grpSpPr>
      <p:sp>
        <p:nvSpPr>
          <p:cNvPr id="364" name="Google Shape;364;p50"/>
          <p:cNvSpPr txBox="1"/>
          <p:nvPr/>
        </p:nvSpPr>
        <p:spPr>
          <a:xfrm>
            <a:off x="838200" y="1200850"/>
            <a:ext cx="53016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400" b="1" i="0" u="none" strike="noStrike" cap="none">
                <a:solidFill>
                  <a:schemeClr val="lt1"/>
                </a:solidFill>
                <a:latin typeface="Arial"/>
                <a:ea typeface="Arial"/>
                <a:cs typeface="Arial"/>
                <a:sym typeface="Arial"/>
              </a:rPr>
              <a:t>Linear reg</a:t>
            </a:r>
            <a:r>
              <a:rPr lang="en" b="1">
                <a:solidFill>
                  <a:schemeClr val="lt1"/>
                </a:solidFill>
              </a:rPr>
              <a:t>ression case:</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L</a:t>
            </a:r>
            <a:r>
              <a:rPr lang="en" sz="1400" b="1" i="0" u="none" strike="noStrike" cap="none">
                <a:solidFill>
                  <a:srgbClr val="56D1B3"/>
                </a:solidFill>
                <a:latin typeface="Arial"/>
                <a:ea typeface="Arial"/>
                <a:cs typeface="Arial"/>
                <a:sym typeface="Arial"/>
              </a:rPr>
              <a:t>east Square Estimation</a:t>
            </a:r>
            <a:r>
              <a:rPr lang="en" sz="1400" b="0" i="0" u="none" strike="noStrike" cap="none">
                <a:solidFill>
                  <a:srgbClr val="56D1B3"/>
                </a:solidFill>
                <a:latin typeface="Arial"/>
                <a:ea typeface="Arial"/>
                <a:cs typeface="Arial"/>
                <a:sym typeface="Arial"/>
              </a:rPr>
              <a:t> (e.g. root mean square error)</a:t>
            </a:r>
            <a:endParaRPr/>
          </a:p>
        </p:txBody>
      </p:sp>
      <p:sp>
        <p:nvSpPr>
          <p:cNvPr id="365" name="Google Shape;365;p50"/>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sp>
        <p:nvSpPr>
          <p:cNvPr id="366" name="Google Shape;366;p50"/>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pic>
        <p:nvPicPr>
          <p:cNvPr id="367" name="Google Shape;367;p50"/>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368" name="Google Shape;368;p50"/>
          <p:cNvGrpSpPr/>
          <p:nvPr/>
        </p:nvGrpSpPr>
        <p:grpSpPr>
          <a:xfrm>
            <a:off x="7585809" y="128475"/>
            <a:ext cx="1494900" cy="816160"/>
            <a:chOff x="7663063" y="164557"/>
            <a:chExt cx="1494900" cy="839067"/>
          </a:xfrm>
        </p:grpSpPr>
        <p:pic>
          <p:nvPicPr>
            <p:cNvPr id="369" name="Google Shape;369;p50"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370" name="Google Shape;370;p50"/>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371" name="Google Shape;371;p50"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375"/>
        <p:cNvGrpSpPr/>
        <p:nvPr/>
      </p:nvGrpSpPr>
      <p:grpSpPr>
        <a:xfrm>
          <a:off x="0" y="0"/>
          <a:ext cx="0" cy="0"/>
          <a:chOff x="0" y="0"/>
          <a:chExt cx="0" cy="0"/>
        </a:xfrm>
      </p:grpSpPr>
      <p:sp>
        <p:nvSpPr>
          <p:cNvPr id="376" name="Google Shape;376;p51"/>
          <p:cNvSpPr txBox="1"/>
          <p:nvPr/>
        </p:nvSpPr>
        <p:spPr>
          <a:xfrm>
            <a:off x="838200" y="1200850"/>
            <a:ext cx="53016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400" b="1" i="0" u="none" strike="noStrike" cap="none">
                <a:solidFill>
                  <a:schemeClr val="lt1"/>
                </a:solidFill>
                <a:latin typeface="Arial"/>
                <a:ea typeface="Arial"/>
                <a:cs typeface="Arial"/>
                <a:sym typeface="Arial"/>
              </a:rPr>
              <a:t>Linear reg</a:t>
            </a:r>
            <a:r>
              <a:rPr lang="en" b="1">
                <a:solidFill>
                  <a:schemeClr val="lt1"/>
                </a:solidFill>
              </a:rPr>
              <a:t>ression case:</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L</a:t>
            </a:r>
            <a:r>
              <a:rPr lang="en" sz="1400" b="1" i="0" u="none" strike="noStrike" cap="none">
                <a:solidFill>
                  <a:srgbClr val="56D1B3"/>
                </a:solidFill>
                <a:latin typeface="Arial"/>
                <a:ea typeface="Arial"/>
                <a:cs typeface="Arial"/>
                <a:sym typeface="Arial"/>
              </a:rPr>
              <a:t>east Square Estimation</a:t>
            </a:r>
            <a:r>
              <a:rPr lang="en" sz="1400" b="0" i="0" u="none" strike="noStrike" cap="none">
                <a:solidFill>
                  <a:srgbClr val="56D1B3"/>
                </a:solidFill>
                <a:latin typeface="Arial"/>
                <a:ea typeface="Arial"/>
                <a:cs typeface="Arial"/>
                <a:sym typeface="Arial"/>
              </a:rPr>
              <a:t> (e.g. root mean square error)</a:t>
            </a:r>
            <a:endParaRPr/>
          </a:p>
        </p:txBody>
      </p:sp>
      <p:sp>
        <p:nvSpPr>
          <p:cNvPr id="377" name="Google Shape;377;p51"/>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378" name="Google Shape;378;p51"/>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379" name="Google Shape;379;p51"/>
          <p:cNvGrpSpPr/>
          <p:nvPr/>
        </p:nvGrpSpPr>
        <p:grpSpPr>
          <a:xfrm>
            <a:off x="7585809" y="128475"/>
            <a:ext cx="1494900" cy="816160"/>
            <a:chOff x="7663063" y="164557"/>
            <a:chExt cx="1494900" cy="839067"/>
          </a:xfrm>
        </p:grpSpPr>
        <p:pic>
          <p:nvPicPr>
            <p:cNvPr id="380" name="Google Shape;380;p51"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381" name="Google Shape;381;p51"/>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382" name="Google Shape;382;p51"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383" name="Google Shape;383;p51"/>
          <p:cNvSpPr/>
          <p:nvPr/>
        </p:nvSpPr>
        <p:spPr>
          <a:xfrm>
            <a:off x="1074525" y="1825575"/>
            <a:ext cx="4401000" cy="3151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4" name="Google Shape;384;p51"/>
          <p:cNvPicPr preferRelativeResize="0"/>
          <p:nvPr/>
        </p:nvPicPr>
        <p:blipFill rotWithShape="1">
          <a:blip r:embed="rId6">
            <a:alphaModFix/>
          </a:blip>
          <a:srcRect l="8265" t="5867" r="35118" b="4285"/>
          <a:stretch/>
        </p:blipFill>
        <p:spPr>
          <a:xfrm>
            <a:off x="1595975" y="1986475"/>
            <a:ext cx="2544099" cy="2465075"/>
          </a:xfrm>
          <a:prstGeom prst="rect">
            <a:avLst/>
          </a:prstGeom>
          <a:noFill/>
          <a:ln>
            <a:noFill/>
          </a:ln>
        </p:spPr>
      </p:pic>
      <p:sp>
        <p:nvSpPr>
          <p:cNvPr id="385" name="Google Shape;385;p51"/>
          <p:cNvSpPr txBox="1"/>
          <p:nvPr/>
        </p:nvSpPr>
        <p:spPr>
          <a:xfrm>
            <a:off x="1835175" y="4368950"/>
            <a:ext cx="2171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a:t>
            </a:r>
            <a:endParaRPr sz="11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r>
              <a:rPr lang="en" sz="1100">
                <a:solidFill>
                  <a:schemeClr val="dk1"/>
                </a:solidFill>
              </a:rPr>
              <a:t>(purple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pic>
        <p:nvPicPr>
          <p:cNvPr id="386" name="Google Shape;386;p51"/>
          <p:cNvPicPr preferRelativeResize="0"/>
          <p:nvPr/>
        </p:nvPicPr>
        <p:blipFill rotWithShape="1">
          <a:blip r:embed="rId7">
            <a:alphaModFix/>
          </a:blip>
          <a:srcRect r="49176"/>
          <a:stretch/>
        </p:blipFill>
        <p:spPr>
          <a:xfrm>
            <a:off x="3040051" y="4658525"/>
            <a:ext cx="257064" cy="282772"/>
          </a:xfrm>
          <a:prstGeom prst="rect">
            <a:avLst/>
          </a:prstGeom>
          <a:noFill/>
          <a:ln>
            <a:noFill/>
          </a:ln>
        </p:spPr>
      </p:pic>
      <p:pic>
        <p:nvPicPr>
          <p:cNvPr id="387" name="Google Shape;387;p51"/>
          <p:cNvPicPr preferRelativeResize="0"/>
          <p:nvPr/>
        </p:nvPicPr>
        <p:blipFill rotWithShape="1">
          <a:blip r:embed="rId7">
            <a:alphaModFix/>
          </a:blip>
          <a:srcRect l="52671"/>
          <a:stretch/>
        </p:blipFill>
        <p:spPr>
          <a:xfrm>
            <a:off x="3404466" y="4649548"/>
            <a:ext cx="257062" cy="300725"/>
          </a:xfrm>
          <a:prstGeom prst="rect">
            <a:avLst/>
          </a:prstGeom>
          <a:noFill/>
          <a:ln>
            <a:noFill/>
          </a:ln>
        </p:spPr>
      </p:pic>
      <p:sp>
        <p:nvSpPr>
          <p:cNvPr id="388" name="Google Shape;388;p51"/>
          <p:cNvSpPr txBox="1"/>
          <p:nvPr/>
        </p:nvSpPr>
        <p:spPr>
          <a:xfrm>
            <a:off x="3241525" y="4622900"/>
            <a:ext cx="32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
        <p:nvSpPr>
          <p:cNvPr id="389" name="Google Shape;389;p51"/>
          <p:cNvSpPr txBox="1"/>
          <p:nvPr/>
        </p:nvSpPr>
        <p:spPr>
          <a:xfrm rot="-5400000">
            <a:off x="491825" y="2934425"/>
            <a:ext cx="1777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390" name="Google Shape;390;p51"/>
          <p:cNvPicPr preferRelativeResize="0"/>
          <p:nvPr/>
        </p:nvPicPr>
        <p:blipFill rotWithShape="1">
          <a:blip r:embed="rId7">
            <a:alphaModFix/>
          </a:blip>
          <a:srcRect r="49176"/>
          <a:stretch/>
        </p:blipFill>
        <p:spPr>
          <a:xfrm rot="-5400000">
            <a:off x="1216500" y="2073675"/>
            <a:ext cx="328174" cy="354000"/>
          </a:xfrm>
          <a:prstGeom prst="rect">
            <a:avLst/>
          </a:prstGeom>
          <a:noFill/>
          <a:ln>
            <a:noFill/>
          </a:ln>
        </p:spPr>
      </p:pic>
      <p:sp>
        <p:nvSpPr>
          <p:cNvPr id="391" name="Google Shape;391;p51"/>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395"/>
        <p:cNvGrpSpPr/>
        <p:nvPr/>
      </p:nvGrpSpPr>
      <p:grpSpPr>
        <a:xfrm>
          <a:off x="0" y="0"/>
          <a:ext cx="0" cy="0"/>
          <a:chOff x="0" y="0"/>
          <a:chExt cx="0" cy="0"/>
        </a:xfrm>
      </p:grpSpPr>
      <p:sp>
        <p:nvSpPr>
          <p:cNvPr id="396" name="Google Shape;396;p52"/>
          <p:cNvSpPr txBox="1"/>
          <p:nvPr/>
        </p:nvSpPr>
        <p:spPr>
          <a:xfrm>
            <a:off x="838200" y="1200850"/>
            <a:ext cx="53016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400" b="1" i="0" u="none" strike="noStrike" cap="none">
                <a:solidFill>
                  <a:schemeClr val="lt1"/>
                </a:solidFill>
                <a:latin typeface="Arial"/>
                <a:ea typeface="Arial"/>
                <a:cs typeface="Arial"/>
                <a:sym typeface="Arial"/>
              </a:rPr>
              <a:t>Linear reg</a:t>
            </a:r>
            <a:r>
              <a:rPr lang="en" b="1">
                <a:solidFill>
                  <a:schemeClr val="lt1"/>
                </a:solidFill>
              </a:rPr>
              <a:t>ression case:</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L</a:t>
            </a:r>
            <a:r>
              <a:rPr lang="en" sz="1400" b="1" i="0" u="none" strike="noStrike" cap="none">
                <a:solidFill>
                  <a:srgbClr val="56D1B3"/>
                </a:solidFill>
                <a:latin typeface="Arial"/>
                <a:ea typeface="Arial"/>
                <a:cs typeface="Arial"/>
                <a:sym typeface="Arial"/>
              </a:rPr>
              <a:t>east Square Estimation</a:t>
            </a:r>
            <a:r>
              <a:rPr lang="en" sz="1400" b="0" i="0" u="none" strike="noStrike" cap="none">
                <a:solidFill>
                  <a:srgbClr val="56D1B3"/>
                </a:solidFill>
                <a:latin typeface="Arial"/>
                <a:ea typeface="Arial"/>
                <a:cs typeface="Arial"/>
                <a:sym typeface="Arial"/>
              </a:rPr>
              <a:t> (e.g. root mean square error)</a:t>
            </a:r>
            <a:endParaRPr/>
          </a:p>
        </p:txBody>
      </p:sp>
      <p:sp>
        <p:nvSpPr>
          <p:cNvPr id="397" name="Google Shape;397;p52"/>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398" name="Google Shape;398;p52"/>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399" name="Google Shape;399;p52"/>
          <p:cNvGrpSpPr/>
          <p:nvPr/>
        </p:nvGrpSpPr>
        <p:grpSpPr>
          <a:xfrm>
            <a:off x="7585809" y="128475"/>
            <a:ext cx="1494900" cy="816160"/>
            <a:chOff x="7663063" y="164557"/>
            <a:chExt cx="1494900" cy="839067"/>
          </a:xfrm>
        </p:grpSpPr>
        <p:pic>
          <p:nvPicPr>
            <p:cNvPr id="400" name="Google Shape;400;p52"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401" name="Google Shape;401;p52"/>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402" name="Google Shape;402;p52"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403" name="Google Shape;403;p52"/>
          <p:cNvSpPr/>
          <p:nvPr/>
        </p:nvSpPr>
        <p:spPr>
          <a:xfrm>
            <a:off x="1074525" y="1825575"/>
            <a:ext cx="4401000" cy="3151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4" name="Google Shape;404;p52"/>
          <p:cNvPicPr preferRelativeResize="0"/>
          <p:nvPr/>
        </p:nvPicPr>
        <p:blipFill rotWithShape="1">
          <a:blip r:embed="rId6">
            <a:alphaModFix/>
          </a:blip>
          <a:srcRect l="8265" t="5867" r="35469" b="4285"/>
          <a:stretch/>
        </p:blipFill>
        <p:spPr>
          <a:xfrm>
            <a:off x="1595975" y="1986475"/>
            <a:ext cx="2528300" cy="2465075"/>
          </a:xfrm>
          <a:prstGeom prst="rect">
            <a:avLst/>
          </a:prstGeom>
          <a:noFill/>
          <a:ln>
            <a:noFill/>
          </a:ln>
        </p:spPr>
      </p:pic>
      <p:sp>
        <p:nvSpPr>
          <p:cNvPr id="405" name="Google Shape;405;p52"/>
          <p:cNvSpPr txBox="1"/>
          <p:nvPr/>
        </p:nvSpPr>
        <p:spPr>
          <a:xfrm>
            <a:off x="1835175" y="4368950"/>
            <a:ext cx="2171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a:t>
            </a:r>
            <a:endParaRPr sz="11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r>
              <a:rPr lang="en" sz="1100">
                <a:solidFill>
                  <a:schemeClr val="dk1"/>
                </a:solidFill>
              </a:rPr>
              <a:t>(purple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pic>
        <p:nvPicPr>
          <p:cNvPr id="406" name="Google Shape;406;p52"/>
          <p:cNvPicPr preferRelativeResize="0"/>
          <p:nvPr/>
        </p:nvPicPr>
        <p:blipFill rotWithShape="1">
          <a:blip r:embed="rId7">
            <a:alphaModFix/>
          </a:blip>
          <a:srcRect r="49176"/>
          <a:stretch/>
        </p:blipFill>
        <p:spPr>
          <a:xfrm>
            <a:off x="3040051" y="4658525"/>
            <a:ext cx="257064" cy="282772"/>
          </a:xfrm>
          <a:prstGeom prst="rect">
            <a:avLst/>
          </a:prstGeom>
          <a:noFill/>
          <a:ln>
            <a:noFill/>
          </a:ln>
        </p:spPr>
      </p:pic>
      <p:pic>
        <p:nvPicPr>
          <p:cNvPr id="407" name="Google Shape;407;p52"/>
          <p:cNvPicPr preferRelativeResize="0"/>
          <p:nvPr/>
        </p:nvPicPr>
        <p:blipFill rotWithShape="1">
          <a:blip r:embed="rId7">
            <a:alphaModFix/>
          </a:blip>
          <a:srcRect l="52671"/>
          <a:stretch/>
        </p:blipFill>
        <p:spPr>
          <a:xfrm>
            <a:off x="3404466" y="4649548"/>
            <a:ext cx="257062" cy="300725"/>
          </a:xfrm>
          <a:prstGeom prst="rect">
            <a:avLst/>
          </a:prstGeom>
          <a:noFill/>
          <a:ln>
            <a:noFill/>
          </a:ln>
        </p:spPr>
      </p:pic>
      <p:sp>
        <p:nvSpPr>
          <p:cNvPr id="408" name="Google Shape;408;p52"/>
          <p:cNvSpPr txBox="1"/>
          <p:nvPr/>
        </p:nvSpPr>
        <p:spPr>
          <a:xfrm>
            <a:off x="3241525" y="4622900"/>
            <a:ext cx="32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
        <p:nvSpPr>
          <p:cNvPr id="409" name="Google Shape;409;p52"/>
          <p:cNvSpPr txBox="1"/>
          <p:nvPr/>
        </p:nvSpPr>
        <p:spPr>
          <a:xfrm rot="-5400000">
            <a:off x="491825" y="2934425"/>
            <a:ext cx="1777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410" name="Google Shape;410;p52"/>
          <p:cNvPicPr preferRelativeResize="0"/>
          <p:nvPr/>
        </p:nvPicPr>
        <p:blipFill rotWithShape="1">
          <a:blip r:embed="rId7">
            <a:alphaModFix/>
          </a:blip>
          <a:srcRect r="49176"/>
          <a:stretch/>
        </p:blipFill>
        <p:spPr>
          <a:xfrm rot="-5400000">
            <a:off x="1216500" y="2073675"/>
            <a:ext cx="328174" cy="354000"/>
          </a:xfrm>
          <a:prstGeom prst="rect">
            <a:avLst/>
          </a:prstGeom>
          <a:noFill/>
          <a:ln>
            <a:noFill/>
          </a:ln>
        </p:spPr>
      </p:pic>
      <p:cxnSp>
        <p:nvCxnSpPr>
          <p:cNvPr id="411" name="Google Shape;411;p52"/>
          <p:cNvCxnSpPr/>
          <p:nvPr/>
        </p:nvCxnSpPr>
        <p:spPr>
          <a:xfrm>
            <a:off x="2007850" y="3653375"/>
            <a:ext cx="0" cy="571500"/>
          </a:xfrm>
          <a:prstGeom prst="straightConnector1">
            <a:avLst/>
          </a:prstGeom>
          <a:noFill/>
          <a:ln w="19050" cap="flat" cmpd="sng">
            <a:solidFill>
              <a:srgbClr val="56D1B3"/>
            </a:solidFill>
            <a:prstDash val="solid"/>
            <a:round/>
            <a:headEnd type="triangle" w="med" len="med"/>
            <a:tailEnd type="triangle" w="med" len="med"/>
          </a:ln>
        </p:spPr>
      </p:cxnSp>
      <p:cxnSp>
        <p:nvCxnSpPr>
          <p:cNvPr id="412" name="Google Shape;412;p52"/>
          <p:cNvCxnSpPr/>
          <p:nvPr/>
        </p:nvCxnSpPr>
        <p:spPr>
          <a:xfrm>
            <a:off x="2470675" y="3420525"/>
            <a:ext cx="0" cy="374100"/>
          </a:xfrm>
          <a:prstGeom prst="straightConnector1">
            <a:avLst/>
          </a:prstGeom>
          <a:noFill/>
          <a:ln w="19050" cap="flat" cmpd="sng">
            <a:solidFill>
              <a:srgbClr val="56D1B3"/>
            </a:solidFill>
            <a:prstDash val="solid"/>
            <a:round/>
            <a:headEnd type="triangle" w="med" len="med"/>
            <a:tailEnd type="triangle" w="med" len="med"/>
          </a:ln>
        </p:spPr>
      </p:cxnSp>
      <p:cxnSp>
        <p:nvCxnSpPr>
          <p:cNvPr id="413" name="Google Shape;413;p52"/>
          <p:cNvCxnSpPr/>
          <p:nvPr/>
        </p:nvCxnSpPr>
        <p:spPr>
          <a:xfrm>
            <a:off x="3859800" y="2150525"/>
            <a:ext cx="0" cy="536100"/>
          </a:xfrm>
          <a:prstGeom prst="straightConnector1">
            <a:avLst/>
          </a:prstGeom>
          <a:noFill/>
          <a:ln w="19050" cap="flat" cmpd="sng">
            <a:solidFill>
              <a:srgbClr val="56D1B3"/>
            </a:solidFill>
            <a:prstDash val="solid"/>
            <a:round/>
            <a:headEnd type="triangle" w="med" len="med"/>
            <a:tailEnd type="triangle" w="med" len="med"/>
          </a:ln>
        </p:spPr>
      </p:cxnSp>
      <p:cxnSp>
        <p:nvCxnSpPr>
          <p:cNvPr id="414" name="Google Shape;414;p52"/>
          <p:cNvCxnSpPr/>
          <p:nvPr/>
        </p:nvCxnSpPr>
        <p:spPr>
          <a:xfrm>
            <a:off x="3391325" y="2355125"/>
            <a:ext cx="0" cy="571500"/>
          </a:xfrm>
          <a:prstGeom prst="straightConnector1">
            <a:avLst/>
          </a:prstGeom>
          <a:noFill/>
          <a:ln w="19050" cap="flat" cmpd="sng">
            <a:solidFill>
              <a:srgbClr val="56D1B3"/>
            </a:solidFill>
            <a:prstDash val="solid"/>
            <a:round/>
            <a:headEnd type="triangle" w="med" len="med"/>
            <a:tailEnd type="triangle" w="med" len="med"/>
          </a:ln>
        </p:spPr>
      </p:cxnSp>
      <p:sp>
        <p:nvSpPr>
          <p:cNvPr id="416" name="Google Shape;416;p52"/>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sp>
        <p:nvSpPr>
          <p:cNvPr id="23" name="Google Shape;485;p55">
            <a:extLst>
              <a:ext uri="{FF2B5EF4-FFF2-40B4-BE49-F238E27FC236}">
                <a16:creationId xmlns:a16="http://schemas.microsoft.com/office/drawing/2014/main" id="{BAD01853-26E2-8F40-BC06-43568776D8EE}"/>
              </a:ext>
            </a:extLst>
          </p:cNvPr>
          <p:cNvSpPr txBox="1"/>
          <p:nvPr/>
        </p:nvSpPr>
        <p:spPr>
          <a:xfrm>
            <a:off x="5421989" y="1838474"/>
            <a:ext cx="3489843" cy="2992967"/>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2"/>
              </a:buClr>
              <a:buSzPts val="1400"/>
              <a:buFont typeface="Arial"/>
              <a:buNone/>
            </a:pPr>
            <a:r>
              <a:rPr lang="en" sz="1400" b="0" i="0" u="sng" strike="noStrike" cap="none" dirty="0">
                <a:solidFill>
                  <a:srgbClr val="56D1B3"/>
                </a:solidFill>
                <a:latin typeface="Arial"/>
                <a:ea typeface="Arial"/>
                <a:cs typeface="Arial"/>
                <a:sym typeface="Arial"/>
              </a:rPr>
              <a:t>RMSE computation</a:t>
            </a:r>
            <a:endParaRPr dirty="0"/>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a:p>
            <a:pPr marL="139700" marR="0" lvl="0" indent="0" algn="l" rtl="0">
              <a:lnSpc>
                <a:spcPct val="115000"/>
              </a:lnSpc>
              <a:spcBef>
                <a:spcPts val="0"/>
              </a:spcBef>
              <a:spcAft>
                <a:spcPts val="0"/>
              </a:spcAft>
              <a:buClr>
                <a:schemeClr val="dk2"/>
              </a:buClr>
              <a:buSzPts val="1400"/>
              <a:buFont typeface="Arial"/>
              <a:buNone/>
            </a:pPr>
            <a:r>
              <a:rPr lang="en" sz="1400" b="0" i="0" u="none" strike="noStrike" cap="none" dirty="0">
                <a:solidFill>
                  <a:srgbClr val="56D1B3"/>
                </a:solidFill>
                <a:latin typeface="Arial"/>
                <a:ea typeface="Arial"/>
                <a:cs typeface="Arial"/>
                <a:sym typeface="Arial"/>
              </a:rPr>
              <a:t>1. For each point, compute the difference between the observation and the </a:t>
            </a:r>
            <a:r>
              <a:rPr lang="en" dirty="0">
                <a:solidFill>
                  <a:srgbClr val="56D1B3"/>
                </a:solidFill>
              </a:rPr>
              <a:t>prediction</a:t>
            </a:r>
            <a:r>
              <a:rPr lang="en" sz="1400" b="0" i="0" u="none" strike="noStrike" cap="none" dirty="0">
                <a:solidFill>
                  <a:srgbClr val="56D1B3"/>
                </a:solidFill>
                <a:latin typeface="Arial"/>
                <a:ea typeface="Arial"/>
                <a:cs typeface="Arial"/>
                <a:sym typeface="Arial"/>
              </a:rPr>
              <a:t> </a:t>
            </a:r>
            <a:endParaRPr sz="1400" b="0" i="0" u="none" strike="noStrike" cap="none" dirty="0">
              <a:solidFill>
                <a:srgbClr val="56D1B3"/>
              </a:solidFill>
              <a:latin typeface="Arial"/>
              <a:ea typeface="Arial"/>
              <a:cs typeface="Arial"/>
              <a:sym typeface="Arial"/>
            </a:endParaRPr>
          </a:p>
          <a:p>
            <a:pPr marL="139700" lvl="0" indent="0" algn="l" rtl="0">
              <a:lnSpc>
                <a:spcPct val="115000"/>
              </a:lnSpc>
              <a:spcBef>
                <a:spcPts val="0"/>
              </a:spcBef>
              <a:spcAft>
                <a:spcPts val="0"/>
              </a:spcAft>
              <a:buClr>
                <a:schemeClr val="dk2"/>
              </a:buClr>
              <a:buSzPts val="1400"/>
              <a:buFont typeface="Arial"/>
              <a:buNone/>
            </a:pPr>
            <a:endParaRPr dirty="0">
              <a:solidFill>
                <a:srgbClr val="56D1B3"/>
              </a:solidFill>
            </a:endParaRPr>
          </a:p>
          <a:p>
            <a:pPr marL="139700" lvl="0" indent="0" algn="l" rtl="0">
              <a:lnSpc>
                <a:spcPct val="115000"/>
              </a:lnSpc>
              <a:spcBef>
                <a:spcPts val="0"/>
              </a:spcBef>
              <a:spcAft>
                <a:spcPts val="0"/>
              </a:spcAft>
              <a:buClr>
                <a:schemeClr val="dk2"/>
              </a:buClr>
              <a:buSzPts val="1400"/>
              <a:buFont typeface="Arial"/>
              <a:buNone/>
            </a:pPr>
            <a:endParaRPr dirty="0">
              <a:solidFill>
                <a:srgbClr val="56D1B3"/>
              </a:solidFill>
            </a:endParaRPr>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420"/>
        <p:cNvGrpSpPr/>
        <p:nvPr/>
      </p:nvGrpSpPr>
      <p:grpSpPr>
        <a:xfrm>
          <a:off x="0" y="0"/>
          <a:ext cx="0" cy="0"/>
          <a:chOff x="0" y="0"/>
          <a:chExt cx="0" cy="0"/>
        </a:xfrm>
      </p:grpSpPr>
      <p:sp>
        <p:nvSpPr>
          <p:cNvPr id="421" name="Google Shape;421;p53"/>
          <p:cNvSpPr txBox="1"/>
          <p:nvPr/>
        </p:nvSpPr>
        <p:spPr>
          <a:xfrm>
            <a:off x="838200" y="1200850"/>
            <a:ext cx="53016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400" b="1" i="0" u="none" strike="noStrike" cap="none">
                <a:solidFill>
                  <a:schemeClr val="lt1"/>
                </a:solidFill>
                <a:latin typeface="Arial"/>
                <a:ea typeface="Arial"/>
                <a:cs typeface="Arial"/>
                <a:sym typeface="Arial"/>
              </a:rPr>
              <a:t>Linear reg</a:t>
            </a:r>
            <a:r>
              <a:rPr lang="en" b="1">
                <a:solidFill>
                  <a:schemeClr val="lt1"/>
                </a:solidFill>
              </a:rPr>
              <a:t>ression case:</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L</a:t>
            </a:r>
            <a:r>
              <a:rPr lang="en" sz="1400" b="1" i="0" u="none" strike="noStrike" cap="none">
                <a:solidFill>
                  <a:srgbClr val="56D1B3"/>
                </a:solidFill>
                <a:latin typeface="Arial"/>
                <a:ea typeface="Arial"/>
                <a:cs typeface="Arial"/>
                <a:sym typeface="Arial"/>
              </a:rPr>
              <a:t>east Square Estimation</a:t>
            </a:r>
            <a:r>
              <a:rPr lang="en" sz="1400" b="0" i="0" u="none" strike="noStrike" cap="none">
                <a:solidFill>
                  <a:srgbClr val="56D1B3"/>
                </a:solidFill>
                <a:latin typeface="Arial"/>
                <a:ea typeface="Arial"/>
                <a:cs typeface="Arial"/>
                <a:sym typeface="Arial"/>
              </a:rPr>
              <a:t> (e.g. root mean square error)</a:t>
            </a:r>
            <a:endParaRPr/>
          </a:p>
        </p:txBody>
      </p:sp>
      <p:sp>
        <p:nvSpPr>
          <p:cNvPr id="422" name="Google Shape;422;p53"/>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423" name="Google Shape;423;p53"/>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424" name="Google Shape;424;p53"/>
          <p:cNvGrpSpPr/>
          <p:nvPr/>
        </p:nvGrpSpPr>
        <p:grpSpPr>
          <a:xfrm>
            <a:off x="7585809" y="128475"/>
            <a:ext cx="1494900" cy="816160"/>
            <a:chOff x="7663063" y="164557"/>
            <a:chExt cx="1494900" cy="839067"/>
          </a:xfrm>
        </p:grpSpPr>
        <p:pic>
          <p:nvPicPr>
            <p:cNvPr id="425" name="Google Shape;425;p53"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426" name="Google Shape;426;p53"/>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427" name="Google Shape;427;p53"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428" name="Google Shape;428;p53"/>
          <p:cNvSpPr/>
          <p:nvPr/>
        </p:nvSpPr>
        <p:spPr>
          <a:xfrm>
            <a:off x="1074525" y="1825575"/>
            <a:ext cx="4401000" cy="3151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9" name="Google Shape;429;p53"/>
          <p:cNvPicPr preferRelativeResize="0"/>
          <p:nvPr/>
        </p:nvPicPr>
        <p:blipFill rotWithShape="1">
          <a:blip r:embed="rId6">
            <a:alphaModFix/>
          </a:blip>
          <a:srcRect l="8265" t="5867" r="34873" b="4285"/>
          <a:stretch/>
        </p:blipFill>
        <p:spPr>
          <a:xfrm>
            <a:off x="1595975" y="1986475"/>
            <a:ext cx="2555111" cy="2465075"/>
          </a:xfrm>
          <a:prstGeom prst="rect">
            <a:avLst/>
          </a:prstGeom>
          <a:noFill/>
          <a:ln>
            <a:noFill/>
          </a:ln>
        </p:spPr>
      </p:pic>
      <p:sp>
        <p:nvSpPr>
          <p:cNvPr id="430" name="Google Shape;430;p53"/>
          <p:cNvSpPr txBox="1"/>
          <p:nvPr/>
        </p:nvSpPr>
        <p:spPr>
          <a:xfrm>
            <a:off x="1835175" y="4368950"/>
            <a:ext cx="2171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a:t>
            </a:r>
            <a:endParaRPr sz="11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r>
              <a:rPr lang="en" sz="1100">
                <a:solidFill>
                  <a:schemeClr val="dk1"/>
                </a:solidFill>
              </a:rPr>
              <a:t>(purple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pic>
        <p:nvPicPr>
          <p:cNvPr id="431" name="Google Shape;431;p53"/>
          <p:cNvPicPr preferRelativeResize="0"/>
          <p:nvPr/>
        </p:nvPicPr>
        <p:blipFill rotWithShape="1">
          <a:blip r:embed="rId7">
            <a:alphaModFix/>
          </a:blip>
          <a:srcRect r="49176"/>
          <a:stretch/>
        </p:blipFill>
        <p:spPr>
          <a:xfrm>
            <a:off x="3040051" y="4658525"/>
            <a:ext cx="257064" cy="282772"/>
          </a:xfrm>
          <a:prstGeom prst="rect">
            <a:avLst/>
          </a:prstGeom>
          <a:noFill/>
          <a:ln>
            <a:noFill/>
          </a:ln>
        </p:spPr>
      </p:pic>
      <p:pic>
        <p:nvPicPr>
          <p:cNvPr id="432" name="Google Shape;432;p53"/>
          <p:cNvPicPr preferRelativeResize="0"/>
          <p:nvPr/>
        </p:nvPicPr>
        <p:blipFill rotWithShape="1">
          <a:blip r:embed="rId7">
            <a:alphaModFix/>
          </a:blip>
          <a:srcRect l="52671"/>
          <a:stretch/>
        </p:blipFill>
        <p:spPr>
          <a:xfrm>
            <a:off x="3404466" y="4649548"/>
            <a:ext cx="257062" cy="300725"/>
          </a:xfrm>
          <a:prstGeom prst="rect">
            <a:avLst/>
          </a:prstGeom>
          <a:noFill/>
          <a:ln>
            <a:noFill/>
          </a:ln>
        </p:spPr>
      </p:pic>
      <p:sp>
        <p:nvSpPr>
          <p:cNvPr id="433" name="Google Shape;433;p53"/>
          <p:cNvSpPr txBox="1"/>
          <p:nvPr/>
        </p:nvSpPr>
        <p:spPr>
          <a:xfrm>
            <a:off x="3241525" y="4622900"/>
            <a:ext cx="32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
        <p:nvSpPr>
          <p:cNvPr id="434" name="Google Shape;434;p53"/>
          <p:cNvSpPr txBox="1"/>
          <p:nvPr/>
        </p:nvSpPr>
        <p:spPr>
          <a:xfrm rot="-5400000">
            <a:off x="491825" y="2934425"/>
            <a:ext cx="1777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435" name="Google Shape;435;p53"/>
          <p:cNvPicPr preferRelativeResize="0"/>
          <p:nvPr/>
        </p:nvPicPr>
        <p:blipFill rotWithShape="1">
          <a:blip r:embed="rId7">
            <a:alphaModFix/>
          </a:blip>
          <a:srcRect r="49176"/>
          <a:stretch/>
        </p:blipFill>
        <p:spPr>
          <a:xfrm rot="-5400000">
            <a:off x="1216500" y="2073675"/>
            <a:ext cx="328174" cy="354000"/>
          </a:xfrm>
          <a:prstGeom prst="rect">
            <a:avLst/>
          </a:prstGeom>
          <a:noFill/>
          <a:ln>
            <a:noFill/>
          </a:ln>
        </p:spPr>
      </p:pic>
      <p:cxnSp>
        <p:nvCxnSpPr>
          <p:cNvPr id="436" name="Google Shape;436;p53"/>
          <p:cNvCxnSpPr/>
          <p:nvPr/>
        </p:nvCxnSpPr>
        <p:spPr>
          <a:xfrm>
            <a:off x="2007850" y="3653375"/>
            <a:ext cx="0" cy="571500"/>
          </a:xfrm>
          <a:prstGeom prst="straightConnector1">
            <a:avLst/>
          </a:prstGeom>
          <a:noFill/>
          <a:ln w="19050" cap="flat" cmpd="sng">
            <a:solidFill>
              <a:srgbClr val="56D1B3"/>
            </a:solidFill>
            <a:prstDash val="solid"/>
            <a:round/>
            <a:headEnd type="triangle" w="med" len="med"/>
            <a:tailEnd type="triangle" w="med" len="med"/>
          </a:ln>
        </p:spPr>
      </p:cxnSp>
      <p:cxnSp>
        <p:nvCxnSpPr>
          <p:cNvPr id="437" name="Google Shape;437;p53"/>
          <p:cNvCxnSpPr/>
          <p:nvPr/>
        </p:nvCxnSpPr>
        <p:spPr>
          <a:xfrm>
            <a:off x="2470675" y="3420525"/>
            <a:ext cx="0" cy="374100"/>
          </a:xfrm>
          <a:prstGeom prst="straightConnector1">
            <a:avLst/>
          </a:prstGeom>
          <a:noFill/>
          <a:ln w="19050" cap="flat" cmpd="sng">
            <a:solidFill>
              <a:srgbClr val="56D1B3"/>
            </a:solidFill>
            <a:prstDash val="solid"/>
            <a:round/>
            <a:headEnd type="triangle" w="med" len="med"/>
            <a:tailEnd type="triangle" w="med" len="med"/>
          </a:ln>
        </p:spPr>
      </p:cxnSp>
      <p:cxnSp>
        <p:nvCxnSpPr>
          <p:cNvPr id="438" name="Google Shape;438;p53"/>
          <p:cNvCxnSpPr/>
          <p:nvPr/>
        </p:nvCxnSpPr>
        <p:spPr>
          <a:xfrm>
            <a:off x="3859800" y="2150525"/>
            <a:ext cx="0" cy="536100"/>
          </a:xfrm>
          <a:prstGeom prst="straightConnector1">
            <a:avLst/>
          </a:prstGeom>
          <a:noFill/>
          <a:ln w="19050" cap="flat" cmpd="sng">
            <a:solidFill>
              <a:srgbClr val="56D1B3"/>
            </a:solidFill>
            <a:prstDash val="solid"/>
            <a:round/>
            <a:headEnd type="triangle" w="med" len="med"/>
            <a:tailEnd type="triangle" w="med" len="med"/>
          </a:ln>
        </p:spPr>
      </p:cxnSp>
      <p:cxnSp>
        <p:nvCxnSpPr>
          <p:cNvPr id="439" name="Google Shape;439;p53"/>
          <p:cNvCxnSpPr/>
          <p:nvPr/>
        </p:nvCxnSpPr>
        <p:spPr>
          <a:xfrm>
            <a:off x="3391325" y="2355125"/>
            <a:ext cx="0" cy="571500"/>
          </a:xfrm>
          <a:prstGeom prst="straightConnector1">
            <a:avLst/>
          </a:prstGeom>
          <a:noFill/>
          <a:ln w="19050" cap="flat" cmpd="sng">
            <a:solidFill>
              <a:srgbClr val="56D1B3"/>
            </a:solidFill>
            <a:prstDash val="solid"/>
            <a:round/>
            <a:headEnd type="triangle" w="med" len="med"/>
            <a:tailEnd type="triangle" w="med" len="med"/>
          </a:ln>
        </p:spPr>
      </p:cxnSp>
      <p:sp>
        <p:nvSpPr>
          <p:cNvPr id="443" name="Google Shape;443;p53"/>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sp>
        <p:nvSpPr>
          <p:cNvPr id="25" name="Google Shape;485;p55">
            <a:extLst>
              <a:ext uri="{FF2B5EF4-FFF2-40B4-BE49-F238E27FC236}">
                <a16:creationId xmlns:a16="http://schemas.microsoft.com/office/drawing/2014/main" id="{2DC9996F-F5DF-0E4E-8237-6C4082F80E2E}"/>
              </a:ext>
            </a:extLst>
          </p:cNvPr>
          <p:cNvSpPr txBox="1"/>
          <p:nvPr/>
        </p:nvSpPr>
        <p:spPr>
          <a:xfrm>
            <a:off x="5421989" y="1838474"/>
            <a:ext cx="3489843" cy="2992967"/>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2"/>
              </a:buClr>
              <a:buSzPts val="1400"/>
              <a:buFont typeface="Arial"/>
              <a:buNone/>
            </a:pPr>
            <a:r>
              <a:rPr lang="en" sz="1400" b="0" i="0" u="sng" strike="noStrike" cap="none" dirty="0">
                <a:solidFill>
                  <a:srgbClr val="56D1B3"/>
                </a:solidFill>
                <a:latin typeface="Arial"/>
                <a:ea typeface="Arial"/>
                <a:cs typeface="Arial"/>
                <a:sym typeface="Arial"/>
              </a:rPr>
              <a:t>RMSE computation</a:t>
            </a:r>
            <a:endParaRPr dirty="0"/>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a:p>
            <a:pPr marL="139700" marR="0" lvl="0" indent="0" algn="l" rtl="0">
              <a:lnSpc>
                <a:spcPct val="115000"/>
              </a:lnSpc>
              <a:spcBef>
                <a:spcPts val="0"/>
              </a:spcBef>
              <a:spcAft>
                <a:spcPts val="0"/>
              </a:spcAft>
              <a:buClr>
                <a:schemeClr val="dk2"/>
              </a:buClr>
              <a:buSzPts val="1400"/>
              <a:buFont typeface="Arial"/>
              <a:buNone/>
            </a:pPr>
            <a:r>
              <a:rPr lang="en" sz="1400" b="0" i="0" u="none" strike="noStrike" cap="none" dirty="0">
                <a:solidFill>
                  <a:srgbClr val="56D1B3"/>
                </a:solidFill>
                <a:latin typeface="Arial"/>
                <a:ea typeface="Arial"/>
                <a:cs typeface="Arial"/>
                <a:sym typeface="Arial"/>
              </a:rPr>
              <a:t>1. For each point, compute the difference between the observation and the </a:t>
            </a:r>
            <a:r>
              <a:rPr lang="en" dirty="0">
                <a:solidFill>
                  <a:srgbClr val="56D1B3"/>
                </a:solidFill>
              </a:rPr>
              <a:t>prediction</a:t>
            </a:r>
            <a:r>
              <a:rPr lang="en" sz="1400" b="0" i="0" u="none" strike="noStrike" cap="none" dirty="0">
                <a:solidFill>
                  <a:srgbClr val="56D1B3"/>
                </a:solidFill>
                <a:latin typeface="Arial"/>
                <a:ea typeface="Arial"/>
                <a:cs typeface="Arial"/>
                <a:sym typeface="Arial"/>
              </a:rPr>
              <a:t> </a:t>
            </a:r>
            <a:endParaRPr sz="1400" b="0" i="0" u="none" strike="noStrike" cap="none" dirty="0">
              <a:solidFill>
                <a:srgbClr val="56D1B3"/>
              </a:solidFill>
              <a:latin typeface="Arial"/>
              <a:ea typeface="Arial"/>
              <a:cs typeface="Arial"/>
              <a:sym typeface="Arial"/>
            </a:endParaRPr>
          </a:p>
          <a:p>
            <a:pPr marL="139700" lvl="0" indent="0" algn="l" rtl="0">
              <a:lnSpc>
                <a:spcPct val="115000"/>
              </a:lnSpc>
              <a:spcBef>
                <a:spcPts val="0"/>
              </a:spcBef>
              <a:spcAft>
                <a:spcPts val="0"/>
              </a:spcAft>
              <a:buClr>
                <a:schemeClr val="dk2"/>
              </a:buClr>
              <a:buSzPts val="1400"/>
              <a:buFont typeface="Arial"/>
              <a:buNone/>
            </a:pPr>
            <a:r>
              <a:rPr lang="en" dirty="0">
                <a:solidFill>
                  <a:srgbClr val="56D1B3"/>
                </a:solidFill>
              </a:rPr>
              <a:t>2. Square it </a:t>
            </a:r>
            <a:endParaRPr dirty="0">
              <a:solidFill>
                <a:schemeClr val="dk1"/>
              </a:solidFill>
            </a:endParaRPr>
          </a:p>
          <a:p>
            <a:pPr marL="139700" lvl="0" indent="0" algn="l" rtl="0">
              <a:lnSpc>
                <a:spcPct val="115000"/>
              </a:lnSpc>
              <a:spcBef>
                <a:spcPts val="0"/>
              </a:spcBef>
              <a:spcAft>
                <a:spcPts val="0"/>
              </a:spcAft>
              <a:buClr>
                <a:schemeClr val="dk2"/>
              </a:buClr>
              <a:buSzPts val="1400"/>
              <a:buFont typeface="Arial"/>
              <a:buNone/>
            </a:pPr>
            <a:endParaRPr dirty="0">
              <a:solidFill>
                <a:srgbClr val="56D1B3"/>
              </a:solidFill>
            </a:endParaRPr>
          </a:p>
          <a:p>
            <a:pPr marL="139700" lvl="0" indent="0" algn="l" rtl="0">
              <a:lnSpc>
                <a:spcPct val="115000"/>
              </a:lnSpc>
              <a:spcBef>
                <a:spcPts val="0"/>
              </a:spcBef>
              <a:spcAft>
                <a:spcPts val="0"/>
              </a:spcAft>
              <a:buClr>
                <a:schemeClr val="dk2"/>
              </a:buClr>
              <a:buSzPts val="1400"/>
              <a:buFont typeface="Arial"/>
              <a:buNone/>
            </a:pPr>
            <a:endParaRPr dirty="0">
              <a:solidFill>
                <a:srgbClr val="56D1B3"/>
              </a:solidFill>
            </a:endParaRPr>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420"/>
        <p:cNvGrpSpPr/>
        <p:nvPr/>
      </p:nvGrpSpPr>
      <p:grpSpPr>
        <a:xfrm>
          <a:off x="0" y="0"/>
          <a:ext cx="0" cy="0"/>
          <a:chOff x="0" y="0"/>
          <a:chExt cx="0" cy="0"/>
        </a:xfrm>
      </p:grpSpPr>
      <p:sp>
        <p:nvSpPr>
          <p:cNvPr id="421" name="Google Shape;421;p53"/>
          <p:cNvSpPr txBox="1"/>
          <p:nvPr/>
        </p:nvSpPr>
        <p:spPr>
          <a:xfrm>
            <a:off x="838200" y="1200850"/>
            <a:ext cx="53016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400" b="1" i="0" u="none" strike="noStrike" cap="none">
                <a:solidFill>
                  <a:schemeClr val="lt1"/>
                </a:solidFill>
                <a:latin typeface="Arial"/>
                <a:ea typeface="Arial"/>
                <a:cs typeface="Arial"/>
                <a:sym typeface="Arial"/>
              </a:rPr>
              <a:t>Linear reg</a:t>
            </a:r>
            <a:r>
              <a:rPr lang="en" b="1">
                <a:solidFill>
                  <a:schemeClr val="lt1"/>
                </a:solidFill>
              </a:rPr>
              <a:t>ression case:</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L</a:t>
            </a:r>
            <a:r>
              <a:rPr lang="en" sz="1400" b="1" i="0" u="none" strike="noStrike" cap="none">
                <a:solidFill>
                  <a:srgbClr val="56D1B3"/>
                </a:solidFill>
                <a:latin typeface="Arial"/>
                <a:ea typeface="Arial"/>
                <a:cs typeface="Arial"/>
                <a:sym typeface="Arial"/>
              </a:rPr>
              <a:t>east Square Estimation</a:t>
            </a:r>
            <a:r>
              <a:rPr lang="en" sz="1400" b="0" i="0" u="none" strike="noStrike" cap="none">
                <a:solidFill>
                  <a:srgbClr val="56D1B3"/>
                </a:solidFill>
                <a:latin typeface="Arial"/>
                <a:ea typeface="Arial"/>
                <a:cs typeface="Arial"/>
                <a:sym typeface="Arial"/>
              </a:rPr>
              <a:t> (e.g. root mean square error)</a:t>
            </a:r>
            <a:endParaRPr/>
          </a:p>
        </p:txBody>
      </p:sp>
      <p:sp>
        <p:nvSpPr>
          <p:cNvPr id="422" name="Google Shape;422;p53"/>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423" name="Google Shape;423;p53"/>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424" name="Google Shape;424;p53"/>
          <p:cNvGrpSpPr/>
          <p:nvPr/>
        </p:nvGrpSpPr>
        <p:grpSpPr>
          <a:xfrm>
            <a:off x="7585809" y="128475"/>
            <a:ext cx="1494900" cy="816160"/>
            <a:chOff x="7663063" y="164557"/>
            <a:chExt cx="1494900" cy="839067"/>
          </a:xfrm>
        </p:grpSpPr>
        <p:pic>
          <p:nvPicPr>
            <p:cNvPr id="425" name="Google Shape;425;p53"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426" name="Google Shape;426;p53"/>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427" name="Google Shape;427;p53"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428" name="Google Shape;428;p53"/>
          <p:cNvSpPr/>
          <p:nvPr/>
        </p:nvSpPr>
        <p:spPr>
          <a:xfrm>
            <a:off x="1074525" y="1825575"/>
            <a:ext cx="4401000" cy="3151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9" name="Google Shape;429;p53"/>
          <p:cNvPicPr preferRelativeResize="0"/>
          <p:nvPr/>
        </p:nvPicPr>
        <p:blipFill rotWithShape="1">
          <a:blip r:embed="rId6">
            <a:alphaModFix/>
          </a:blip>
          <a:srcRect l="8265" t="5867" r="36488" b="4285"/>
          <a:stretch/>
        </p:blipFill>
        <p:spPr>
          <a:xfrm>
            <a:off x="1595975" y="1986475"/>
            <a:ext cx="2482539" cy="2465075"/>
          </a:xfrm>
          <a:prstGeom prst="rect">
            <a:avLst/>
          </a:prstGeom>
          <a:noFill/>
          <a:ln>
            <a:noFill/>
          </a:ln>
        </p:spPr>
      </p:pic>
      <p:sp>
        <p:nvSpPr>
          <p:cNvPr id="430" name="Google Shape;430;p53"/>
          <p:cNvSpPr txBox="1"/>
          <p:nvPr/>
        </p:nvSpPr>
        <p:spPr>
          <a:xfrm>
            <a:off x="1835175" y="4368950"/>
            <a:ext cx="2171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a:t>
            </a:r>
            <a:endParaRPr sz="11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r>
              <a:rPr lang="en" sz="1100">
                <a:solidFill>
                  <a:schemeClr val="dk1"/>
                </a:solidFill>
              </a:rPr>
              <a:t>(purple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pic>
        <p:nvPicPr>
          <p:cNvPr id="431" name="Google Shape;431;p53"/>
          <p:cNvPicPr preferRelativeResize="0"/>
          <p:nvPr/>
        </p:nvPicPr>
        <p:blipFill rotWithShape="1">
          <a:blip r:embed="rId7">
            <a:alphaModFix/>
          </a:blip>
          <a:srcRect r="49176"/>
          <a:stretch/>
        </p:blipFill>
        <p:spPr>
          <a:xfrm>
            <a:off x="3040051" y="4658525"/>
            <a:ext cx="257064" cy="282772"/>
          </a:xfrm>
          <a:prstGeom prst="rect">
            <a:avLst/>
          </a:prstGeom>
          <a:noFill/>
          <a:ln>
            <a:noFill/>
          </a:ln>
        </p:spPr>
      </p:pic>
      <p:pic>
        <p:nvPicPr>
          <p:cNvPr id="432" name="Google Shape;432;p53"/>
          <p:cNvPicPr preferRelativeResize="0"/>
          <p:nvPr/>
        </p:nvPicPr>
        <p:blipFill rotWithShape="1">
          <a:blip r:embed="rId7">
            <a:alphaModFix/>
          </a:blip>
          <a:srcRect l="52671"/>
          <a:stretch/>
        </p:blipFill>
        <p:spPr>
          <a:xfrm>
            <a:off x="3404466" y="4649548"/>
            <a:ext cx="257062" cy="300725"/>
          </a:xfrm>
          <a:prstGeom prst="rect">
            <a:avLst/>
          </a:prstGeom>
          <a:noFill/>
          <a:ln>
            <a:noFill/>
          </a:ln>
        </p:spPr>
      </p:pic>
      <p:sp>
        <p:nvSpPr>
          <p:cNvPr id="433" name="Google Shape;433;p53"/>
          <p:cNvSpPr txBox="1"/>
          <p:nvPr/>
        </p:nvSpPr>
        <p:spPr>
          <a:xfrm>
            <a:off x="3241525" y="4622900"/>
            <a:ext cx="32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
        <p:nvSpPr>
          <p:cNvPr id="434" name="Google Shape;434;p53"/>
          <p:cNvSpPr txBox="1"/>
          <p:nvPr/>
        </p:nvSpPr>
        <p:spPr>
          <a:xfrm rot="-5400000">
            <a:off x="491825" y="2934425"/>
            <a:ext cx="1777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435" name="Google Shape;435;p53"/>
          <p:cNvPicPr preferRelativeResize="0"/>
          <p:nvPr/>
        </p:nvPicPr>
        <p:blipFill rotWithShape="1">
          <a:blip r:embed="rId7">
            <a:alphaModFix/>
          </a:blip>
          <a:srcRect r="49176"/>
          <a:stretch/>
        </p:blipFill>
        <p:spPr>
          <a:xfrm rot="-5400000">
            <a:off x="1216500" y="2073675"/>
            <a:ext cx="328174" cy="354000"/>
          </a:xfrm>
          <a:prstGeom prst="rect">
            <a:avLst/>
          </a:prstGeom>
          <a:noFill/>
          <a:ln>
            <a:noFill/>
          </a:ln>
        </p:spPr>
      </p:pic>
      <p:cxnSp>
        <p:nvCxnSpPr>
          <p:cNvPr id="436" name="Google Shape;436;p53"/>
          <p:cNvCxnSpPr/>
          <p:nvPr/>
        </p:nvCxnSpPr>
        <p:spPr>
          <a:xfrm>
            <a:off x="2007850" y="3653375"/>
            <a:ext cx="0" cy="571500"/>
          </a:xfrm>
          <a:prstGeom prst="straightConnector1">
            <a:avLst/>
          </a:prstGeom>
          <a:noFill/>
          <a:ln w="19050" cap="flat" cmpd="sng">
            <a:solidFill>
              <a:srgbClr val="56D1B3"/>
            </a:solidFill>
            <a:prstDash val="solid"/>
            <a:round/>
            <a:headEnd type="triangle" w="med" len="med"/>
            <a:tailEnd type="triangle" w="med" len="med"/>
          </a:ln>
        </p:spPr>
      </p:cxnSp>
      <p:cxnSp>
        <p:nvCxnSpPr>
          <p:cNvPr id="437" name="Google Shape;437;p53"/>
          <p:cNvCxnSpPr/>
          <p:nvPr/>
        </p:nvCxnSpPr>
        <p:spPr>
          <a:xfrm>
            <a:off x="2470675" y="3420525"/>
            <a:ext cx="0" cy="374100"/>
          </a:xfrm>
          <a:prstGeom prst="straightConnector1">
            <a:avLst/>
          </a:prstGeom>
          <a:noFill/>
          <a:ln w="19050" cap="flat" cmpd="sng">
            <a:solidFill>
              <a:srgbClr val="56D1B3"/>
            </a:solidFill>
            <a:prstDash val="solid"/>
            <a:round/>
            <a:headEnd type="triangle" w="med" len="med"/>
            <a:tailEnd type="triangle" w="med" len="med"/>
          </a:ln>
        </p:spPr>
      </p:cxnSp>
      <p:cxnSp>
        <p:nvCxnSpPr>
          <p:cNvPr id="438" name="Google Shape;438;p53"/>
          <p:cNvCxnSpPr/>
          <p:nvPr/>
        </p:nvCxnSpPr>
        <p:spPr>
          <a:xfrm>
            <a:off x="3859800" y="2150525"/>
            <a:ext cx="0" cy="536100"/>
          </a:xfrm>
          <a:prstGeom prst="straightConnector1">
            <a:avLst/>
          </a:prstGeom>
          <a:noFill/>
          <a:ln w="19050" cap="flat" cmpd="sng">
            <a:solidFill>
              <a:srgbClr val="56D1B3"/>
            </a:solidFill>
            <a:prstDash val="solid"/>
            <a:round/>
            <a:headEnd type="triangle" w="med" len="med"/>
            <a:tailEnd type="triangle" w="med" len="med"/>
          </a:ln>
        </p:spPr>
      </p:cxnSp>
      <p:cxnSp>
        <p:nvCxnSpPr>
          <p:cNvPr id="439" name="Google Shape;439;p53"/>
          <p:cNvCxnSpPr/>
          <p:nvPr/>
        </p:nvCxnSpPr>
        <p:spPr>
          <a:xfrm>
            <a:off x="3391325" y="2355125"/>
            <a:ext cx="0" cy="571500"/>
          </a:xfrm>
          <a:prstGeom prst="straightConnector1">
            <a:avLst/>
          </a:prstGeom>
          <a:noFill/>
          <a:ln w="19050" cap="flat" cmpd="sng">
            <a:solidFill>
              <a:srgbClr val="56D1B3"/>
            </a:solidFill>
            <a:prstDash val="solid"/>
            <a:round/>
            <a:headEnd type="triangle" w="med" len="med"/>
            <a:tailEnd type="triangle" w="med" len="med"/>
          </a:ln>
        </p:spPr>
      </p:cxnSp>
      <p:sp>
        <p:nvSpPr>
          <p:cNvPr id="443" name="Google Shape;443;p53"/>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sp>
        <p:nvSpPr>
          <p:cNvPr id="25" name="Google Shape;485;p55">
            <a:extLst>
              <a:ext uri="{FF2B5EF4-FFF2-40B4-BE49-F238E27FC236}">
                <a16:creationId xmlns:a16="http://schemas.microsoft.com/office/drawing/2014/main" id="{56EBA9FF-D872-BC47-A57E-963E47EE9B2B}"/>
              </a:ext>
            </a:extLst>
          </p:cNvPr>
          <p:cNvSpPr txBox="1"/>
          <p:nvPr/>
        </p:nvSpPr>
        <p:spPr>
          <a:xfrm>
            <a:off x="5421989" y="1838474"/>
            <a:ext cx="3489843" cy="2992967"/>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2"/>
              </a:buClr>
              <a:buSzPts val="1400"/>
              <a:buFont typeface="Arial"/>
              <a:buNone/>
            </a:pPr>
            <a:r>
              <a:rPr lang="en" sz="1400" b="0" i="0" u="sng" strike="noStrike" cap="none" dirty="0">
                <a:solidFill>
                  <a:srgbClr val="56D1B3"/>
                </a:solidFill>
                <a:latin typeface="Arial"/>
                <a:ea typeface="Arial"/>
                <a:cs typeface="Arial"/>
                <a:sym typeface="Arial"/>
              </a:rPr>
              <a:t>RMSE computation</a:t>
            </a:r>
            <a:endParaRPr dirty="0"/>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a:p>
            <a:pPr marL="139700" marR="0" lvl="0" indent="0" algn="l" rtl="0">
              <a:lnSpc>
                <a:spcPct val="115000"/>
              </a:lnSpc>
              <a:spcBef>
                <a:spcPts val="0"/>
              </a:spcBef>
              <a:spcAft>
                <a:spcPts val="0"/>
              </a:spcAft>
              <a:buClr>
                <a:schemeClr val="dk2"/>
              </a:buClr>
              <a:buSzPts val="1400"/>
              <a:buFont typeface="Arial"/>
              <a:buNone/>
            </a:pPr>
            <a:r>
              <a:rPr lang="en" sz="1400" b="0" i="0" u="none" strike="noStrike" cap="none" dirty="0">
                <a:solidFill>
                  <a:srgbClr val="56D1B3"/>
                </a:solidFill>
                <a:latin typeface="Arial"/>
                <a:ea typeface="Arial"/>
                <a:cs typeface="Arial"/>
                <a:sym typeface="Arial"/>
              </a:rPr>
              <a:t>1. For each point, compute the difference between the observation and the </a:t>
            </a:r>
            <a:r>
              <a:rPr lang="en" dirty="0">
                <a:solidFill>
                  <a:srgbClr val="56D1B3"/>
                </a:solidFill>
              </a:rPr>
              <a:t>prediction</a:t>
            </a:r>
            <a:r>
              <a:rPr lang="en" sz="1400" b="0" i="0" u="none" strike="noStrike" cap="none" dirty="0">
                <a:solidFill>
                  <a:srgbClr val="56D1B3"/>
                </a:solidFill>
                <a:latin typeface="Arial"/>
                <a:ea typeface="Arial"/>
                <a:cs typeface="Arial"/>
                <a:sym typeface="Arial"/>
              </a:rPr>
              <a:t> </a:t>
            </a:r>
            <a:endParaRPr sz="1400" b="0" i="0" u="none" strike="noStrike" cap="none" dirty="0">
              <a:solidFill>
                <a:srgbClr val="56D1B3"/>
              </a:solidFill>
              <a:latin typeface="Arial"/>
              <a:ea typeface="Arial"/>
              <a:cs typeface="Arial"/>
              <a:sym typeface="Arial"/>
            </a:endParaRPr>
          </a:p>
          <a:p>
            <a:pPr marL="139700" lvl="0" indent="0" algn="l" rtl="0">
              <a:lnSpc>
                <a:spcPct val="115000"/>
              </a:lnSpc>
              <a:spcBef>
                <a:spcPts val="0"/>
              </a:spcBef>
              <a:spcAft>
                <a:spcPts val="0"/>
              </a:spcAft>
              <a:buClr>
                <a:schemeClr val="dk2"/>
              </a:buClr>
              <a:buSzPts val="1400"/>
              <a:buFont typeface="Arial"/>
              <a:buNone/>
            </a:pPr>
            <a:r>
              <a:rPr lang="en" dirty="0">
                <a:solidFill>
                  <a:srgbClr val="56D1B3"/>
                </a:solidFill>
              </a:rPr>
              <a:t>2. Square it </a:t>
            </a:r>
            <a:endParaRPr dirty="0">
              <a:solidFill>
                <a:schemeClr val="dk1"/>
              </a:solidFill>
            </a:endParaRPr>
          </a:p>
          <a:p>
            <a:pPr marL="139700" lvl="0" indent="0" algn="l" rtl="0">
              <a:lnSpc>
                <a:spcPct val="115000"/>
              </a:lnSpc>
              <a:spcBef>
                <a:spcPts val="0"/>
              </a:spcBef>
              <a:spcAft>
                <a:spcPts val="0"/>
              </a:spcAft>
              <a:buClr>
                <a:schemeClr val="dk2"/>
              </a:buClr>
              <a:buSzPts val="1400"/>
              <a:buFont typeface="Arial"/>
              <a:buNone/>
            </a:pPr>
            <a:r>
              <a:rPr lang="en" dirty="0">
                <a:solidFill>
                  <a:srgbClr val="56D1B3"/>
                </a:solidFill>
              </a:rPr>
              <a:t>3. Sum all the points </a:t>
            </a:r>
            <a:endParaRPr dirty="0">
              <a:solidFill>
                <a:schemeClr val="dk1"/>
              </a:solidFill>
            </a:endParaRPr>
          </a:p>
          <a:p>
            <a:pPr marL="139700" lvl="0" indent="0" algn="l" rtl="0">
              <a:lnSpc>
                <a:spcPct val="115000"/>
              </a:lnSpc>
              <a:spcBef>
                <a:spcPts val="0"/>
              </a:spcBef>
              <a:spcAft>
                <a:spcPts val="0"/>
              </a:spcAft>
              <a:buClr>
                <a:schemeClr val="dk2"/>
              </a:buClr>
              <a:buSzPts val="1400"/>
              <a:buFont typeface="Arial"/>
              <a:buNone/>
            </a:pPr>
            <a:endParaRPr dirty="0">
              <a:solidFill>
                <a:srgbClr val="56D1B3"/>
              </a:solidFill>
            </a:endParaRPr>
          </a:p>
          <a:p>
            <a:pPr marL="139700" lvl="0" indent="0" algn="l" rtl="0">
              <a:lnSpc>
                <a:spcPct val="115000"/>
              </a:lnSpc>
              <a:spcBef>
                <a:spcPts val="0"/>
              </a:spcBef>
              <a:spcAft>
                <a:spcPts val="0"/>
              </a:spcAft>
              <a:buClr>
                <a:schemeClr val="dk2"/>
              </a:buClr>
              <a:buSzPts val="1400"/>
              <a:buFont typeface="Arial"/>
              <a:buNone/>
            </a:pPr>
            <a:endParaRPr dirty="0">
              <a:solidFill>
                <a:srgbClr val="56D1B3"/>
              </a:solidFill>
            </a:endParaRPr>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p:txBody>
      </p:sp>
    </p:spTree>
    <p:extLst>
      <p:ext uri="{BB962C8B-B14F-4D97-AF65-F5344CB8AC3E}">
        <p14:creationId xmlns:p14="http://schemas.microsoft.com/office/powerpoint/2010/main" val="1439827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420"/>
        <p:cNvGrpSpPr/>
        <p:nvPr/>
      </p:nvGrpSpPr>
      <p:grpSpPr>
        <a:xfrm>
          <a:off x="0" y="0"/>
          <a:ext cx="0" cy="0"/>
          <a:chOff x="0" y="0"/>
          <a:chExt cx="0" cy="0"/>
        </a:xfrm>
      </p:grpSpPr>
      <p:sp>
        <p:nvSpPr>
          <p:cNvPr id="421" name="Google Shape;421;p53"/>
          <p:cNvSpPr txBox="1"/>
          <p:nvPr/>
        </p:nvSpPr>
        <p:spPr>
          <a:xfrm>
            <a:off x="838200" y="1200850"/>
            <a:ext cx="53016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400" b="1" i="0" u="none" strike="noStrike" cap="none">
                <a:solidFill>
                  <a:schemeClr val="lt1"/>
                </a:solidFill>
                <a:latin typeface="Arial"/>
                <a:ea typeface="Arial"/>
                <a:cs typeface="Arial"/>
                <a:sym typeface="Arial"/>
              </a:rPr>
              <a:t>Linear reg</a:t>
            </a:r>
            <a:r>
              <a:rPr lang="en" b="1">
                <a:solidFill>
                  <a:schemeClr val="lt1"/>
                </a:solidFill>
              </a:rPr>
              <a:t>ression case:</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L</a:t>
            </a:r>
            <a:r>
              <a:rPr lang="en" sz="1400" b="1" i="0" u="none" strike="noStrike" cap="none">
                <a:solidFill>
                  <a:srgbClr val="56D1B3"/>
                </a:solidFill>
                <a:latin typeface="Arial"/>
                <a:ea typeface="Arial"/>
                <a:cs typeface="Arial"/>
                <a:sym typeface="Arial"/>
              </a:rPr>
              <a:t>east Square Estimation</a:t>
            </a:r>
            <a:r>
              <a:rPr lang="en" sz="1400" b="0" i="0" u="none" strike="noStrike" cap="none">
                <a:solidFill>
                  <a:srgbClr val="56D1B3"/>
                </a:solidFill>
                <a:latin typeface="Arial"/>
                <a:ea typeface="Arial"/>
                <a:cs typeface="Arial"/>
                <a:sym typeface="Arial"/>
              </a:rPr>
              <a:t> (e.g. root mean square error)</a:t>
            </a:r>
            <a:endParaRPr/>
          </a:p>
        </p:txBody>
      </p:sp>
      <p:sp>
        <p:nvSpPr>
          <p:cNvPr id="422" name="Google Shape;422;p53"/>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423" name="Google Shape;423;p53"/>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424" name="Google Shape;424;p53"/>
          <p:cNvGrpSpPr/>
          <p:nvPr/>
        </p:nvGrpSpPr>
        <p:grpSpPr>
          <a:xfrm>
            <a:off x="7585809" y="128475"/>
            <a:ext cx="1494900" cy="816160"/>
            <a:chOff x="7663063" y="164557"/>
            <a:chExt cx="1494900" cy="839067"/>
          </a:xfrm>
        </p:grpSpPr>
        <p:pic>
          <p:nvPicPr>
            <p:cNvPr id="425" name="Google Shape;425;p53"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426" name="Google Shape;426;p53"/>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427" name="Google Shape;427;p53"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428" name="Google Shape;428;p53"/>
          <p:cNvSpPr/>
          <p:nvPr/>
        </p:nvSpPr>
        <p:spPr>
          <a:xfrm>
            <a:off x="1074525" y="1825575"/>
            <a:ext cx="4401000" cy="3151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9" name="Google Shape;429;p53"/>
          <p:cNvPicPr preferRelativeResize="0"/>
          <p:nvPr/>
        </p:nvPicPr>
        <p:blipFill rotWithShape="1">
          <a:blip r:embed="rId6">
            <a:alphaModFix/>
          </a:blip>
          <a:srcRect l="8265" t="5867" r="8919" b="4285"/>
          <a:stretch/>
        </p:blipFill>
        <p:spPr>
          <a:xfrm>
            <a:off x="1595975" y="1986475"/>
            <a:ext cx="3721350" cy="2465075"/>
          </a:xfrm>
          <a:prstGeom prst="rect">
            <a:avLst/>
          </a:prstGeom>
          <a:noFill/>
          <a:ln>
            <a:noFill/>
          </a:ln>
        </p:spPr>
      </p:pic>
      <p:sp>
        <p:nvSpPr>
          <p:cNvPr id="430" name="Google Shape;430;p53"/>
          <p:cNvSpPr txBox="1"/>
          <p:nvPr/>
        </p:nvSpPr>
        <p:spPr>
          <a:xfrm>
            <a:off x="1835175" y="4368950"/>
            <a:ext cx="2171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a:t>
            </a:r>
            <a:endParaRPr sz="11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r>
              <a:rPr lang="en" sz="1100">
                <a:solidFill>
                  <a:schemeClr val="dk1"/>
                </a:solidFill>
              </a:rPr>
              <a:t>(purple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pic>
        <p:nvPicPr>
          <p:cNvPr id="431" name="Google Shape;431;p53"/>
          <p:cNvPicPr preferRelativeResize="0"/>
          <p:nvPr/>
        </p:nvPicPr>
        <p:blipFill rotWithShape="1">
          <a:blip r:embed="rId7">
            <a:alphaModFix/>
          </a:blip>
          <a:srcRect r="49176"/>
          <a:stretch/>
        </p:blipFill>
        <p:spPr>
          <a:xfrm>
            <a:off x="3040051" y="4658525"/>
            <a:ext cx="257064" cy="282772"/>
          </a:xfrm>
          <a:prstGeom prst="rect">
            <a:avLst/>
          </a:prstGeom>
          <a:noFill/>
          <a:ln>
            <a:noFill/>
          </a:ln>
        </p:spPr>
      </p:pic>
      <p:pic>
        <p:nvPicPr>
          <p:cNvPr id="432" name="Google Shape;432;p53"/>
          <p:cNvPicPr preferRelativeResize="0"/>
          <p:nvPr/>
        </p:nvPicPr>
        <p:blipFill rotWithShape="1">
          <a:blip r:embed="rId7">
            <a:alphaModFix/>
          </a:blip>
          <a:srcRect l="52671"/>
          <a:stretch/>
        </p:blipFill>
        <p:spPr>
          <a:xfrm>
            <a:off x="3404466" y="4649548"/>
            <a:ext cx="257062" cy="300725"/>
          </a:xfrm>
          <a:prstGeom prst="rect">
            <a:avLst/>
          </a:prstGeom>
          <a:noFill/>
          <a:ln>
            <a:noFill/>
          </a:ln>
        </p:spPr>
      </p:pic>
      <p:sp>
        <p:nvSpPr>
          <p:cNvPr id="433" name="Google Shape;433;p53"/>
          <p:cNvSpPr txBox="1"/>
          <p:nvPr/>
        </p:nvSpPr>
        <p:spPr>
          <a:xfrm>
            <a:off x="3241525" y="4622900"/>
            <a:ext cx="32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
        <p:nvSpPr>
          <p:cNvPr id="434" name="Google Shape;434;p53"/>
          <p:cNvSpPr txBox="1"/>
          <p:nvPr/>
        </p:nvSpPr>
        <p:spPr>
          <a:xfrm rot="-5400000">
            <a:off x="491825" y="2934425"/>
            <a:ext cx="1777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435" name="Google Shape;435;p53"/>
          <p:cNvPicPr preferRelativeResize="0"/>
          <p:nvPr/>
        </p:nvPicPr>
        <p:blipFill rotWithShape="1">
          <a:blip r:embed="rId7">
            <a:alphaModFix/>
          </a:blip>
          <a:srcRect r="49176"/>
          <a:stretch/>
        </p:blipFill>
        <p:spPr>
          <a:xfrm rot="-5400000">
            <a:off x="1216500" y="2073675"/>
            <a:ext cx="328174" cy="354000"/>
          </a:xfrm>
          <a:prstGeom prst="rect">
            <a:avLst/>
          </a:prstGeom>
          <a:noFill/>
          <a:ln>
            <a:noFill/>
          </a:ln>
        </p:spPr>
      </p:pic>
      <p:cxnSp>
        <p:nvCxnSpPr>
          <p:cNvPr id="436" name="Google Shape;436;p53"/>
          <p:cNvCxnSpPr/>
          <p:nvPr/>
        </p:nvCxnSpPr>
        <p:spPr>
          <a:xfrm>
            <a:off x="2007850" y="3653375"/>
            <a:ext cx="0" cy="571500"/>
          </a:xfrm>
          <a:prstGeom prst="straightConnector1">
            <a:avLst/>
          </a:prstGeom>
          <a:noFill/>
          <a:ln w="19050" cap="flat" cmpd="sng">
            <a:solidFill>
              <a:srgbClr val="56D1B3"/>
            </a:solidFill>
            <a:prstDash val="solid"/>
            <a:round/>
            <a:headEnd type="triangle" w="med" len="med"/>
            <a:tailEnd type="triangle" w="med" len="med"/>
          </a:ln>
        </p:spPr>
      </p:cxnSp>
      <p:cxnSp>
        <p:nvCxnSpPr>
          <p:cNvPr id="437" name="Google Shape;437;p53"/>
          <p:cNvCxnSpPr/>
          <p:nvPr/>
        </p:nvCxnSpPr>
        <p:spPr>
          <a:xfrm>
            <a:off x="2470675" y="3420525"/>
            <a:ext cx="0" cy="374100"/>
          </a:xfrm>
          <a:prstGeom prst="straightConnector1">
            <a:avLst/>
          </a:prstGeom>
          <a:noFill/>
          <a:ln w="19050" cap="flat" cmpd="sng">
            <a:solidFill>
              <a:srgbClr val="56D1B3"/>
            </a:solidFill>
            <a:prstDash val="solid"/>
            <a:round/>
            <a:headEnd type="triangle" w="med" len="med"/>
            <a:tailEnd type="triangle" w="med" len="med"/>
          </a:ln>
        </p:spPr>
      </p:cxnSp>
      <p:cxnSp>
        <p:nvCxnSpPr>
          <p:cNvPr id="438" name="Google Shape;438;p53"/>
          <p:cNvCxnSpPr/>
          <p:nvPr/>
        </p:nvCxnSpPr>
        <p:spPr>
          <a:xfrm>
            <a:off x="3859800" y="2150525"/>
            <a:ext cx="0" cy="536100"/>
          </a:xfrm>
          <a:prstGeom prst="straightConnector1">
            <a:avLst/>
          </a:prstGeom>
          <a:noFill/>
          <a:ln w="19050" cap="flat" cmpd="sng">
            <a:solidFill>
              <a:srgbClr val="56D1B3"/>
            </a:solidFill>
            <a:prstDash val="solid"/>
            <a:round/>
            <a:headEnd type="triangle" w="med" len="med"/>
            <a:tailEnd type="triangle" w="med" len="med"/>
          </a:ln>
        </p:spPr>
      </p:cxnSp>
      <p:cxnSp>
        <p:nvCxnSpPr>
          <p:cNvPr id="439" name="Google Shape;439;p53"/>
          <p:cNvCxnSpPr/>
          <p:nvPr/>
        </p:nvCxnSpPr>
        <p:spPr>
          <a:xfrm>
            <a:off x="3391325" y="2355125"/>
            <a:ext cx="0" cy="571500"/>
          </a:xfrm>
          <a:prstGeom prst="straightConnector1">
            <a:avLst/>
          </a:prstGeom>
          <a:noFill/>
          <a:ln w="19050" cap="flat" cmpd="sng">
            <a:solidFill>
              <a:srgbClr val="56D1B3"/>
            </a:solidFill>
            <a:prstDash val="solid"/>
            <a:round/>
            <a:headEnd type="triangle" w="med" len="med"/>
            <a:tailEnd type="triangle" w="med" len="med"/>
          </a:ln>
        </p:spPr>
      </p:cxnSp>
      <p:sp>
        <p:nvSpPr>
          <p:cNvPr id="441" name="Google Shape;441;p53"/>
          <p:cNvSpPr txBox="1"/>
          <p:nvPr/>
        </p:nvSpPr>
        <p:spPr>
          <a:xfrm>
            <a:off x="4309400" y="4383744"/>
            <a:ext cx="9999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dk1"/>
                </a:solidFill>
              </a:rPr>
              <a:t>Values of </a:t>
            </a:r>
            <a:endParaRPr sz="1100" dirty="0">
              <a:solidFill>
                <a:schemeClr val="dk1"/>
              </a:solidFill>
            </a:endParaRPr>
          </a:p>
          <a:p>
            <a:pPr marL="0" lvl="0" indent="0" algn="ctr" rtl="0">
              <a:spcBef>
                <a:spcPts val="0"/>
              </a:spcBef>
              <a:spcAft>
                <a:spcPts val="0"/>
              </a:spcAft>
              <a:buNone/>
            </a:pPr>
            <a:r>
              <a:rPr lang="en" sz="1100" dirty="0">
                <a:solidFill>
                  <a:schemeClr val="dk1"/>
                </a:solidFill>
              </a:rPr>
              <a:t>(x10e-2)</a:t>
            </a:r>
            <a:endParaRPr sz="1100" dirty="0">
              <a:solidFill>
                <a:schemeClr val="dk1"/>
              </a:solidFill>
            </a:endParaRPr>
          </a:p>
          <a:p>
            <a:pPr marL="0" lvl="0" indent="0" algn="l" rtl="0">
              <a:spcBef>
                <a:spcPts val="0"/>
              </a:spcBef>
              <a:spcAft>
                <a:spcPts val="0"/>
              </a:spcAft>
              <a:buNone/>
            </a:pPr>
            <a:endParaRPr sz="1100" dirty="0">
              <a:solidFill>
                <a:schemeClr val="dk1"/>
              </a:solidFill>
            </a:endParaRPr>
          </a:p>
        </p:txBody>
      </p:sp>
      <p:pic>
        <p:nvPicPr>
          <p:cNvPr id="442" name="Google Shape;442;p53"/>
          <p:cNvPicPr preferRelativeResize="0"/>
          <p:nvPr/>
        </p:nvPicPr>
        <p:blipFill rotWithShape="1">
          <a:blip r:embed="rId6">
            <a:alphaModFix/>
          </a:blip>
          <a:srcRect l="32003" t="17558" r="65358" b="75248"/>
          <a:stretch/>
        </p:blipFill>
        <p:spPr>
          <a:xfrm>
            <a:off x="5064500" y="4498650"/>
            <a:ext cx="133251" cy="221850"/>
          </a:xfrm>
          <a:prstGeom prst="rect">
            <a:avLst/>
          </a:prstGeom>
          <a:noFill/>
          <a:ln>
            <a:noFill/>
          </a:ln>
        </p:spPr>
      </p:pic>
      <p:sp>
        <p:nvSpPr>
          <p:cNvPr id="443" name="Google Shape;443;p53"/>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sp>
        <p:nvSpPr>
          <p:cNvPr id="25" name="Google Shape;485;p55">
            <a:extLst>
              <a:ext uri="{FF2B5EF4-FFF2-40B4-BE49-F238E27FC236}">
                <a16:creationId xmlns:a16="http://schemas.microsoft.com/office/drawing/2014/main" id="{07CE4DBB-1A6B-A94A-BED2-B3E501B277D1}"/>
              </a:ext>
            </a:extLst>
          </p:cNvPr>
          <p:cNvSpPr txBox="1"/>
          <p:nvPr/>
        </p:nvSpPr>
        <p:spPr>
          <a:xfrm>
            <a:off x="5421989" y="1838474"/>
            <a:ext cx="3489843" cy="2992967"/>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2"/>
              </a:buClr>
              <a:buSzPts val="1400"/>
              <a:buFont typeface="Arial"/>
              <a:buNone/>
            </a:pPr>
            <a:r>
              <a:rPr lang="en" sz="1400" b="0" i="0" u="sng" strike="noStrike" cap="none" dirty="0">
                <a:solidFill>
                  <a:srgbClr val="56D1B3"/>
                </a:solidFill>
                <a:latin typeface="Arial"/>
                <a:ea typeface="Arial"/>
                <a:cs typeface="Arial"/>
                <a:sym typeface="Arial"/>
              </a:rPr>
              <a:t>RMSE computation</a:t>
            </a:r>
            <a:endParaRPr dirty="0"/>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a:p>
            <a:pPr marL="139700" marR="0" lvl="0" indent="0" algn="l" rtl="0">
              <a:lnSpc>
                <a:spcPct val="115000"/>
              </a:lnSpc>
              <a:spcBef>
                <a:spcPts val="0"/>
              </a:spcBef>
              <a:spcAft>
                <a:spcPts val="0"/>
              </a:spcAft>
              <a:buClr>
                <a:schemeClr val="dk2"/>
              </a:buClr>
              <a:buSzPts val="1400"/>
              <a:buFont typeface="Arial"/>
              <a:buNone/>
            </a:pPr>
            <a:r>
              <a:rPr lang="en" sz="1400" b="0" i="0" u="none" strike="noStrike" cap="none" dirty="0">
                <a:solidFill>
                  <a:srgbClr val="56D1B3"/>
                </a:solidFill>
                <a:latin typeface="Arial"/>
                <a:ea typeface="Arial"/>
                <a:cs typeface="Arial"/>
                <a:sym typeface="Arial"/>
              </a:rPr>
              <a:t>1. For each point, compute the difference between the observation and the </a:t>
            </a:r>
            <a:r>
              <a:rPr lang="en" dirty="0">
                <a:solidFill>
                  <a:srgbClr val="56D1B3"/>
                </a:solidFill>
              </a:rPr>
              <a:t>prediction</a:t>
            </a:r>
            <a:r>
              <a:rPr lang="en" sz="1400" b="0" i="0" u="none" strike="noStrike" cap="none" dirty="0">
                <a:solidFill>
                  <a:srgbClr val="56D1B3"/>
                </a:solidFill>
                <a:latin typeface="Arial"/>
                <a:ea typeface="Arial"/>
                <a:cs typeface="Arial"/>
                <a:sym typeface="Arial"/>
              </a:rPr>
              <a:t> </a:t>
            </a:r>
            <a:endParaRPr sz="1400" b="0" i="0" u="none" strike="noStrike" cap="none" dirty="0">
              <a:solidFill>
                <a:srgbClr val="56D1B3"/>
              </a:solidFill>
              <a:latin typeface="Arial"/>
              <a:ea typeface="Arial"/>
              <a:cs typeface="Arial"/>
              <a:sym typeface="Arial"/>
            </a:endParaRPr>
          </a:p>
          <a:p>
            <a:pPr marL="139700" lvl="0" indent="0" algn="l" rtl="0">
              <a:lnSpc>
                <a:spcPct val="115000"/>
              </a:lnSpc>
              <a:spcBef>
                <a:spcPts val="0"/>
              </a:spcBef>
              <a:spcAft>
                <a:spcPts val="0"/>
              </a:spcAft>
              <a:buClr>
                <a:schemeClr val="dk2"/>
              </a:buClr>
              <a:buSzPts val="1400"/>
              <a:buFont typeface="Arial"/>
              <a:buNone/>
            </a:pPr>
            <a:r>
              <a:rPr lang="en" dirty="0">
                <a:solidFill>
                  <a:srgbClr val="56D1B3"/>
                </a:solidFill>
              </a:rPr>
              <a:t>2. Square it </a:t>
            </a:r>
            <a:endParaRPr dirty="0">
              <a:solidFill>
                <a:schemeClr val="dk1"/>
              </a:solidFill>
            </a:endParaRPr>
          </a:p>
          <a:p>
            <a:pPr marL="139700" lvl="0" indent="0" algn="l" rtl="0">
              <a:lnSpc>
                <a:spcPct val="115000"/>
              </a:lnSpc>
              <a:spcBef>
                <a:spcPts val="0"/>
              </a:spcBef>
              <a:spcAft>
                <a:spcPts val="0"/>
              </a:spcAft>
              <a:buClr>
                <a:schemeClr val="dk2"/>
              </a:buClr>
              <a:buSzPts val="1400"/>
              <a:buFont typeface="Arial"/>
              <a:buNone/>
            </a:pPr>
            <a:r>
              <a:rPr lang="en" dirty="0">
                <a:solidFill>
                  <a:srgbClr val="56D1B3"/>
                </a:solidFill>
              </a:rPr>
              <a:t>3. Sum all the points </a:t>
            </a:r>
            <a:endParaRPr dirty="0">
              <a:solidFill>
                <a:schemeClr val="dk1"/>
              </a:solidFill>
            </a:endParaRPr>
          </a:p>
          <a:p>
            <a:pPr marL="139700" lvl="0" indent="0" algn="l" rtl="0">
              <a:lnSpc>
                <a:spcPct val="115000"/>
              </a:lnSpc>
              <a:spcBef>
                <a:spcPts val="0"/>
              </a:spcBef>
              <a:spcAft>
                <a:spcPts val="0"/>
              </a:spcAft>
              <a:buClr>
                <a:schemeClr val="dk2"/>
              </a:buClr>
              <a:buSzPts val="1400"/>
              <a:buFont typeface="Arial"/>
              <a:buNone/>
            </a:pPr>
            <a:r>
              <a:rPr lang="en" dirty="0">
                <a:solidFill>
                  <a:srgbClr val="56D1B3"/>
                </a:solidFill>
              </a:rPr>
              <a:t>4. Take the root </a:t>
            </a:r>
            <a:endParaRPr dirty="0">
              <a:solidFill>
                <a:srgbClr val="56D1B3"/>
              </a:solidFill>
            </a:endParaRPr>
          </a:p>
          <a:p>
            <a:pPr marL="139700" lvl="0" indent="0" algn="l" rtl="0">
              <a:lnSpc>
                <a:spcPct val="115000"/>
              </a:lnSpc>
              <a:spcBef>
                <a:spcPts val="0"/>
              </a:spcBef>
              <a:spcAft>
                <a:spcPts val="0"/>
              </a:spcAft>
              <a:buClr>
                <a:schemeClr val="dk2"/>
              </a:buClr>
              <a:buSzPts val="1400"/>
              <a:buFont typeface="Arial"/>
              <a:buNone/>
            </a:pPr>
            <a:endParaRPr dirty="0">
              <a:solidFill>
                <a:srgbClr val="56D1B3"/>
              </a:solidFill>
            </a:endParaRPr>
          </a:p>
          <a:p>
            <a:pPr marL="139700" lvl="0" indent="0" algn="l" rtl="0">
              <a:lnSpc>
                <a:spcPct val="115000"/>
              </a:lnSpc>
              <a:spcBef>
                <a:spcPts val="0"/>
              </a:spcBef>
              <a:spcAft>
                <a:spcPts val="0"/>
              </a:spcAft>
              <a:buClr>
                <a:schemeClr val="dk2"/>
              </a:buClr>
              <a:buSzPts val="1400"/>
              <a:buFont typeface="Arial"/>
              <a:buNone/>
            </a:pPr>
            <a:endParaRPr dirty="0">
              <a:solidFill>
                <a:srgbClr val="56D1B3"/>
              </a:solidFill>
            </a:endParaRPr>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p:txBody>
      </p:sp>
    </p:spTree>
    <p:extLst>
      <p:ext uri="{BB962C8B-B14F-4D97-AF65-F5344CB8AC3E}">
        <p14:creationId xmlns:p14="http://schemas.microsoft.com/office/powerpoint/2010/main" val="1101508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447"/>
        <p:cNvGrpSpPr/>
        <p:nvPr/>
      </p:nvGrpSpPr>
      <p:grpSpPr>
        <a:xfrm>
          <a:off x="0" y="0"/>
          <a:ext cx="0" cy="0"/>
          <a:chOff x="0" y="0"/>
          <a:chExt cx="0" cy="0"/>
        </a:xfrm>
      </p:grpSpPr>
      <p:sp>
        <p:nvSpPr>
          <p:cNvPr id="448" name="Google Shape;448;p54"/>
          <p:cNvSpPr/>
          <p:nvPr/>
        </p:nvSpPr>
        <p:spPr>
          <a:xfrm>
            <a:off x="1074525" y="1825575"/>
            <a:ext cx="4401000" cy="3151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9" name="Google Shape;449;p54"/>
          <p:cNvPicPr preferRelativeResize="0"/>
          <p:nvPr/>
        </p:nvPicPr>
        <p:blipFill rotWithShape="1">
          <a:blip r:embed="rId3">
            <a:alphaModFix/>
          </a:blip>
          <a:srcRect l="8082" t="7017" r="9101" b="3126"/>
          <a:stretch/>
        </p:blipFill>
        <p:spPr>
          <a:xfrm>
            <a:off x="1595332" y="2025332"/>
            <a:ext cx="3721350" cy="2465075"/>
          </a:xfrm>
          <a:prstGeom prst="rect">
            <a:avLst/>
          </a:prstGeom>
          <a:noFill/>
          <a:ln>
            <a:noFill/>
          </a:ln>
        </p:spPr>
      </p:pic>
      <p:sp>
        <p:nvSpPr>
          <p:cNvPr id="450" name="Google Shape;450;p54"/>
          <p:cNvSpPr txBox="1"/>
          <p:nvPr/>
        </p:nvSpPr>
        <p:spPr>
          <a:xfrm>
            <a:off x="838200" y="1200850"/>
            <a:ext cx="53016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400" b="1" i="0" u="none" strike="noStrike" cap="none">
                <a:solidFill>
                  <a:schemeClr val="lt1"/>
                </a:solidFill>
                <a:latin typeface="Arial"/>
                <a:ea typeface="Arial"/>
                <a:cs typeface="Arial"/>
                <a:sym typeface="Arial"/>
              </a:rPr>
              <a:t>Linear reg</a:t>
            </a:r>
            <a:r>
              <a:rPr lang="en" b="1">
                <a:solidFill>
                  <a:schemeClr val="lt1"/>
                </a:solidFill>
              </a:rPr>
              <a:t>ression case:</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L</a:t>
            </a:r>
            <a:r>
              <a:rPr lang="en" sz="1400" b="1" i="0" u="none" strike="noStrike" cap="none">
                <a:solidFill>
                  <a:srgbClr val="56D1B3"/>
                </a:solidFill>
                <a:latin typeface="Arial"/>
                <a:ea typeface="Arial"/>
                <a:cs typeface="Arial"/>
                <a:sym typeface="Arial"/>
              </a:rPr>
              <a:t>east Square Estimation</a:t>
            </a:r>
            <a:r>
              <a:rPr lang="en" sz="1400" b="0" i="0" u="none" strike="noStrike" cap="none">
                <a:solidFill>
                  <a:srgbClr val="56D1B3"/>
                </a:solidFill>
                <a:latin typeface="Arial"/>
                <a:ea typeface="Arial"/>
                <a:cs typeface="Arial"/>
                <a:sym typeface="Arial"/>
              </a:rPr>
              <a:t> (e.g. root mean square error)</a:t>
            </a:r>
            <a:endParaRPr/>
          </a:p>
        </p:txBody>
      </p:sp>
      <p:sp>
        <p:nvSpPr>
          <p:cNvPr id="451" name="Google Shape;451;p54"/>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452" name="Google Shape;452;p54"/>
          <p:cNvPicPr preferRelativeResize="0"/>
          <p:nvPr/>
        </p:nvPicPr>
        <p:blipFill rotWithShape="1">
          <a:blip r:embed="rId4">
            <a:alphaModFix/>
          </a:blip>
          <a:srcRect/>
          <a:stretch/>
        </p:blipFill>
        <p:spPr>
          <a:xfrm>
            <a:off x="6183430" y="233197"/>
            <a:ext cx="1494845" cy="517227"/>
          </a:xfrm>
          <a:prstGeom prst="rect">
            <a:avLst/>
          </a:prstGeom>
          <a:noFill/>
          <a:ln>
            <a:noFill/>
          </a:ln>
        </p:spPr>
      </p:pic>
      <p:grpSp>
        <p:nvGrpSpPr>
          <p:cNvPr id="453" name="Google Shape;453;p54"/>
          <p:cNvGrpSpPr/>
          <p:nvPr/>
        </p:nvGrpSpPr>
        <p:grpSpPr>
          <a:xfrm>
            <a:off x="7585809" y="128475"/>
            <a:ext cx="1494900" cy="816160"/>
            <a:chOff x="7663063" y="164557"/>
            <a:chExt cx="1494900" cy="839067"/>
          </a:xfrm>
        </p:grpSpPr>
        <p:pic>
          <p:nvPicPr>
            <p:cNvPr id="454" name="Google Shape;454;p54" descr="Picture"/>
            <p:cNvPicPr preferRelativeResize="0"/>
            <p:nvPr/>
          </p:nvPicPr>
          <p:blipFill rotWithShape="1">
            <a:blip r:embed="rId5">
              <a:alphaModFix/>
            </a:blip>
            <a:srcRect/>
            <a:stretch/>
          </p:blipFill>
          <p:spPr>
            <a:xfrm>
              <a:off x="7946136" y="164557"/>
              <a:ext cx="961537" cy="585867"/>
            </a:xfrm>
            <a:prstGeom prst="rect">
              <a:avLst/>
            </a:prstGeom>
            <a:noFill/>
            <a:ln>
              <a:noFill/>
            </a:ln>
          </p:spPr>
        </p:pic>
        <p:sp>
          <p:nvSpPr>
            <p:cNvPr id="455" name="Google Shape;455;p54"/>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456" name="Google Shape;456;p54" descr="Home - Flux Society"/>
          <p:cNvPicPr preferRelativeResize="0"/>
          <p:nvPr/>
        </p:nvPicPr>
        <p:blipFill rotWithShape="1">
          <a:blip r:embed="rId6">
            <a:alphaModFix/>
          </a:blip>
          <a:srcRect/>
          <a:stretch/>
        </p:blipFill>
        <p:spPr>
          <a:xfrm>
            <a:off x="8475423" y="4445148"/>
            <a:ext cx="487209" cy="569876"/>
          </a:xfrm>
          <a:prstGeom prst="rect">
            <a:avLst/>
          </a:prstGeom>
          <a:noFill/>
          <a:ln>
            <a:noFill/>
          </a:ln>
        </p:spPr>
      </p:pic>
      <p:sp>
        <p:nvSpPr>
          <p:cNvPr id="457" name="Google Shape;457;p54"/>
          <p:cNvSpPr txBox="1"/>
          <p:nvPr/>
        </p:nvSpPr>
        <p:spPr>
          <a:xfrm>
            <a:off x="1835175" y="4368950"/>
            <a:ext cx="2171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a:t>
            </a:r>
            <a:endParaRPr sz="11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r>
              <a:rPr lang="en" sz="1100">
                <a:solidFill>
                  <a:schemeClr val="dk1"/>
                </a:solidFill>
              </a:rPr>
              <a:t>(purple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pic>
        <p:nvPicPr>
          <p:cNvPr id="458" name="Google Shape;458;p54"/>
          <p:cNvPicPr preferRelativeResize="0"/>
          <p:nvPr/>
        </p:nvPicPr>
        <p:blipFill rotWithShape="1">
          <a:blip r:embed="rId7">
            <a:alphaModFix/>
          </a:blip>
          <a:srcRect r="49176"/>
          <a:stretch/>
        </p:blipFill>
        <p:spPr>
          <a:xfrm>
            <a:off x="3040051" y="4658525"/>
            <a:ext cx="257064" cy="282772"/>
          </a:xfrm>
          <a:prstGeom prst="rect">
            <a:avLst/>
          </a:prstGeom>
          <a:noFill/>
          <a:ln>
            <a:noFill/>
          </a:ln>
        </p:spPr>
      </p:pic>
      <p:pic>
        <p:nvPicPr>
          <p:cNvPr id="459" name="Google Shape;459;p54"/>
          <p:cNvPicPr preferRelativeResize="0"/>
          <p:nvPr/>
        </p:nvPicPr>
        <p:blipFill rotWithShape="1">
          <a:blip r:embed="rId7">
            <a:alphaModFix/>
          </a:blip>
          <a:srcRect l="52671"/>
          <a:stretch/>
        </p:blipFill>
        <p:spPr>
          <a:xfrm>
            <a:off x="3404466" y="4649548"/>
            <a:ext cx="257062" cy="300725"/>
          </a:xfrm>
          <a:prstGeom prst="rect">
            <a:avLst/>
          </a:prstGeom>
          <a:noFill/>
          <a:ln>
            <a:noFill/>
          </a:ln>
        </p:spPr>
      </p:pic>
      <p:sp>
        <p:nvSpPr>
          <p:cNvPr id="460" name="Google Shape;460;p54"/>
          <p:cNvSpPr txBox="1"/>
          <p:nvPr/>
        </p:nvSpPr>
        <p:spPr>
          <a:xfrm>
            <a:off x="3241525" y="4622900"/>
            <a:ext cx="32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
        <p:nvSpPr>
          <p:cNvPr id="461" name="Google Shape;461;p54"/>
          <p:cNvSpPr txBox="1"/>
          <p:nvPr/>
        </p:nvSpPr>
        <p:spPr>
          <a:xfrm rot="-5400000">
            <a:off x="491825" y="2934425"/>
            <a:ext cx="1777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462" name="Google Shape;462;p54"/>
          <p:cNvPicPr preferRelativeResize="0"/>
          <p:nvPr/>
        </p:nvPicPr>
        <p:blipFill rotWithShape="1">
          <a:blip r:embed="rId7">
            <a:alphaModFix/>
          </a:blip>
          <a:srcRect r="49176"/>
          <a:stretch/>
        </p:blipFill>
        <p:spPr>
          <a:xfrm rot="-5400000">
            <a:off x="1216500" y="2073675"/>
            <a:ext cx="328174" cy="354000"/>
          </a:xfrm>
          <a:prstGeom prst="rect">
            <a:avLst/>
          </a:prstGeom>
          <a:noFill/>
          <a:ln>
            <a:noFill/>
          </a:ln>
        </p:spPr>
      </p:pic>
      <p:sp>
        <p:nvSpPr>
          <p:cNvPr id="464" name="Google Shape;464;p54"/>
          <p:cNvSpPr txBox="1"/>
          <p:nvPr/>
        </p:nvSpPr>
        <p:spPr>
          <a:xfrm>
            <a:off x="4309400" y="4383744"/>
            <a:ext cx="9999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dk1"/>
                </a:solidFill>
              </a:rPr>
              <a:t>Values of </a:t>
            </a:r>
            <a:endParaRPr sz="1100" dirty="0">
              <a:solidFill>
                <a:schemeClr val="dk1"/>
              </a:solidFill>
            </a:endParaRPr>
          </a:p>
          <a:p>
            <a:pPr lvl="0" algn="ctr"/>
            <a:r>
              <a:rPr lang="fr-FR" sz="1100" dirty="0">
                <a:solidFill>
                  <a:schemeClr val="dk1"/>
                </a:solidFill>
              </a:rPr>
              <a:t>(x10e-2)</a:t>
            </a:r>
          </a:p>
          <a:p>
            <a:pPr marL="0" lvl="0" indent="0" algn="l" rtl="0">
              <a:spcBef>
                <a:spcPts val="0"/>
              </a:spcBef>
              <a:spcAft>
                <a:spcPts val="0"/>
              </a:spcAft>
              <a:buNone/>
            </a:pPr>
            <a:endParaRPr sz="1100" dirty="0">
              <a:solidFill>
                <a:schemeClr val="dk1"/>
              </a:solidFill>
            </a:endParaRPr>
          </a:p>
        </p:txBody>
      </p:sp>
      <p:pic>
        <p:nvPicPr>
          <p:cNvPr id="465" name="Google Shape;465;p54"/>
          <p:cNvPicPr preferRelativeResize="0"/>
          <p:nvPr/>
        </p:nvPicPr>
        <p:blipFill rotWithShape="1">
          <a:blip r:embed="rId8">
            <a:alphaModFix/>
          </a:blip>
          <a:srcRect l="32003" t="17558" r="65358" b="75248"/>
          <a:stretch/>
        </p:blipFill>
        <p:spPr>
          <a:xfrm>
            <a:off x="5064500" y="4498650"/>
            <a:ext cx="133251" cy="221850"/>
          </a:xfrm>
          <a:prstGeom prst="rect">
            <a:avLst/>
          </a:prstGeom>
          <a:noFill/>
          <a:ln>
            <a:noFill/>
          </a:ln>
        </p:spPr>
      </p:pic>
      <p:sp>
        <p:nvSpPr>
          <p:cNvPr id="466" name="Google Shape;466;p54"/>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sp>
        <p:nvSpPr>
          <p:cNvPr id="21" name="Google Shape;485;p55">
            <a:extLst>
              <a:ext uri="{FF2B5EF4-FFF2-40B4-BE49-F238E27FC236}">
                <a16:creationId xmlns:a16="http://schemas.microsoft.com/office/drawing/2014/main" id="{33F391BB-74B1-7B4E-ABA0-952A39106BF8}"/>
              </a:ext>
            </a:extLst>
          </p:cNvPr>
          <p:cNvSpPr txBox="1"/>
          <p:nvPr/>
        </p:nvSpPr>
        <p:spPr>
          <a:xfrm>
            <a:off x="5421989" y="1838474"/>
            <a:ext cx="3489843" cy="2992967"/>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2"/>
              </a:buClr>
              <a:buSzPts val="1400"/>
              <a:buFont typeface="Arial"/>
              <a:buNone/>
            </a:pPr>
            <a:r>
              <a:rPr lang="en" sz="1400" b="0" i="0" u="sng" strike="noStrike" cap="none" dirty="0">
                <a:solidFill>
                  <a:srgbClr val="56D1B3"/>
                </a:solidFill>
                <a:latin typeface="Arial"/>
                <a:ea typeface="Arial"/>
                <a:cs typeface="Arial"/>
                <a:sym typeface="Arial"/>
              </a:rPr>
              <a:t>RMSE computation</a:t>
            </a:r>
            <a:endParaRPr dirty="0"/>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a:p>
            <a:pPr marL="139700" marR="0" lvl="0" indent="0" algn="l" rtl="0">
              <a:lnSpc>
                <a:spcPct val="115000"/>
              </a:lnSpc>
              <a:spcBef>
                <a:spcPts val="0"/>
              </a:spcBef>
              <a:spcAft>
                <a:spcPts val="0"/>
              </a:spcAft>
              <a:buClr>
                <a:schemeClr val="dk2"/>
              </a:buClr>
              <a:buSzPts val="1400"/>
              <a:buFont typeface="Arial"/>
              <a:buNone/>
            </a:pPr>
            <a:r>
              <a:rPr lang="en" sz="1400" b="0" i="0" u="none" strike="noStrike" cap="none" dirty="0">
                <a:solidFill>
                  <a:srgbClr val="56D1B3"/>
                </a:solidFill>
                <a:latin typeface="Arial"/>
                <a:ea typeface="Arial"/>
                <a:cs typeface="Arial"/>
                <a:sym typeface="Arial"/>
              </a:rPr>
              <a:t>1. For each point, compute the difference between the observation and the </a:t>
            </a:r>
            <a:r>
              <a:rPr lang="en" dirty="0">
                <a:solidFill>
                  <a:srgbClr val="56D1B3"/>
                </a:solidFill>
              </a:rPr>
              <a:t>prediction</a:t>
            </a:r>
            <a:r>
              <a:rPr lang="en" sz="1400" b="0" i="0" u="none" strike="noStrike" cap="none" dirty="0">
                <a:solidFill>
                  <a:srgbClr val="56D1B3"/>
                </a:solidFill>
                <a:latin typeface="Arial"/>
                <a:ea typeface="Arial"/>
                <a:cs typeface="Arial"/>
                <a:sym typeface="Arial"/>
              </a:rPr>
              <a:t> </a:t>
            </a:r>
            <a:endParaRPr sz="1400" b="0" i="0" u="none" strike="noStrike" cap="none" dirty="0">
              <a:solidFill>
                <a:srgbClr val="56D1B3"/>
              </a:solidFill>
              <a:latin typeface="Arial"/>
              <a:ea typeface="Arial"/>
              <a:cs typeface="Arial"/>
              <a:sym typeface="Arial"/>
            </a:endParaRPr>
          </a:p>
          <a:p>
            <a:pPr marL="139700" lvl="0" indent="0" algn="l" rtl="0">
              <a:lnSpc>
                <a:spcPct val="115000"/>
              </a:lnSpc>
              <a:spcBef>
                <a:spcPts val="0"/>
              </a:spcBef>
              <a:spcAft>
                <a:spcPts val="0"/>
              </a:spcAft>
              <a:buClr>
                <a:schemeClr val="dk2"/>
              </a:buClr>
              <a:buSzPts val="1400"/>
              <a:buFont typeface="Arial"/>
              <a:buNone/>
            </a:pPr>
            <a:r>
              <a:rPr lang="en" dirty="0">
                <a:solidFill>
                  <a:srgbClr val="56D1B3"/>
                </a:solidFill>
              </a:rPr>
              <a:t>2. Square it </a:t>
            </a:r>
            <a:endParaRPr dirty="0">
              <a:solidFill>
                <a:schemeClr val="dk1"/>
              </a:solidFill>
            </a:endParaRPr>
          </a:p>
          <a:p>
            <a:pPr marL="139700" lvl="0" indent="0" algn="l" rtl="0">
              <a:lnSpc>
                <a:spcPct val="115000"/>
              </a:lnSpc>
              <a:spcBef>
                <a:spcPts val="0"/>
              </a:spcBef>
              <a:spcAft>
                <a:spcPts val="0"/>
              </a:spcAft>
              <a:buClr>
                <a:schemeClr val="dk2"/>
              </a:buClr>
              <a:buSzPts val="1400"/>
              <a:buFont typeface="Arial"/>
              <a:buNone/>
            </a:pPr>
            <a:r>
              <a:rPr lang="en" dirty="0">
                <a:solidFill>
                  <a:srgbClr val="56D1B3"/>
                </a:solidFill>
              </a:rPr>
              <a:t>3. Sum all the points </a:t>
            </a:r>
            <a:endParaRPr dirty="0">
              <a:solidFill>
                <a:schemeClr val="dk1"/>
              </a:solidFill>
            </a:endParaRPr>
          </a:p>
          <a:p>
            <a:pPr marL="139700" lvl="0" indent="0" algn="l" rtl="0">
              <a:lnSpc>
                <a:spcPct val="115000"/>
              </a:lnSpc>
              <a:spcBef>
                <a:spcPts val="0"/>
              </a:spcBef>
              <a:spcAft>
                <a:spcPts val="0"/>
              </a:spcAft>
              <a:buClr>
                <a:schemeClr val="dk2"/>
              </a:buClr>
              <a:buSzPts val="1400"/>
              <a:buFont typeface="Arial"/>
              <a:buNone/>
            </a:pPr>
            <a:r>
              <a:rPr lang="en" dirty="0">
                <a:solidFill>
                  <a:srgbClr val="56D1B3"/>
                </a:solidFill>
              </a:rPr>
              <a:t>4. Take the root </a:t>
            </a:r>
            <a:endParaRPr dirty="0">
              <a:solidFill>
                <a:srgbClr val="56D1B3"/>
              </a:solidFill>
            </a:endParaRPr>
          </a:p>
          <a:p>
            <a:pPr marL="139700" lvl="0" indent="0" algn="l" rtl="0">
              <a:lnSpc>
                <a:spcPct val="115000"/>
              </a:lnSpc>
              <a:spcBef>
                <a:spcPts val="0"/>
              </a:spcBef>
              <a:spcAft>
                <a:spcPts val="0"/>
              </a:spcAft>
              <a:buClr>
                <a:schemeClr val="dk2"/>
              </a:buClr>
              <a:buSzPts val="1400"/>
              <a:buFont typeface="Arial"/>
              <a:buNone/>
            </a:pPr>
            <a:endParaRPr dirty="0">
              <a:solidFill>
                <a:srgbClr val="56D1B3"/>
              </a:solidFill>
            </a:endParaRPr>
          </a:p>
          <a:p>
            <a:pPr marL="139700" lvl="0" indent="0" algn="l" rtl="0">
              <a:lnSpc>
                <a:spcPct val="115000"/>
              </a:lnSpc>
              <a:spcBef>
                <a:spcPts val="0"/>
              </a:spcBef>
              <a:spcAft>
                <a:spcPts val="0"/>
              </a:spcAft>
              <a:buClr>
                <a:schemeClr val="dk2"/>
              </a:buClr>
              <a:buSzPts val="1400"/>
              <a:buFont typeface="Arial"/>
              <a:buNone/>
            </a:pPr>
            <a:r>
              <a:rPr lang="en" dirty="0">
                <a:solidFill>
                  <a:srgbClr val="56D1B3"/>
                </a:solidFill>
              </a:rPr>
              <a:t>Do the same for all values of beta</a:t>
            </a:r>
          </a:p>
          <a:p>
            <a:pPr marL="139700" lvl="0" indent="0" algn="l" rtl="0">
              <a:lnSpc>
                <a:spcPct val="115000"/>
              </a:lnSpc>
              <a:spcBef>
                <a:spcPts val="0"/>
              </a:spcBef>
              <a:spcAft>
                <a:spcPts val="0"/>
              </a:spcAft>
              <a:buClr>
                <a:schemeClr val="dk2"/>
              </a:buClr>
              <a:buSzPts val="1400"/>
              <a:buFont typeface="Arial"/>
              <a:buNone/>
            </a:pPr>
            <a:endParaRPr dirty="0">
              <a:solidFill>
                <a:srgbClr val="56D1B3"/>
              </a:solidFill>
            </a:endParaRPr>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447"/>
        <p:cNvGrpSpPr/>
        <p:nvPr/>
      </p:nvGrpSpPr>
      <p:grpSpPr>
        <a:xfrm>
          <a:off x="0" y="0"/>
          <a:ext cx="0" cy="0"/>
          <a:chOff x="0" y="0"/>
          <a:chExt cx="0" cy="0"/>
        </a:xfrm>
      </p:grpSpPr>
      <p:sp>
        <p:nvSpPr>
          <p:cNvPr id="448" name="Google Shape;448;p54"/>
          <p:cNvSpPr/>
          <p:nvPr/>
        </p:nvSpPr>
        <p:spPr>
          <a:xfrm>
            <a:off x="1074525" y="1825575"/>
            <a:ext cx="4401000" cy="3151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9" name="Google Shape;449;p54"/>
          <p:cNvPicPr preferRelativeResize="0"/>
          <p:nvPr/>
        </p:nvPicPr>
        <p:blipFill rotWithShape="1">
          <a:blip r:embed="rId3">
            <a:alphaModFix/>
          </a:blip>
          <a:srcRect l="8082" t="7017" r="9101" b="3126"/>
          <a:stretch/>
        </p:blipFill>
        <p:spPr>
          <a:xfrm>
            <a:off x="1595332" y="2025332"/>
            <a:ext cx="3721350" cy="2465075"/>
          </a:xfrm>
          <a:prstGeom prst="rect">
            <a:avLst/>
          </a:prstGeom>
          <a:noFill/>
          <a:ln>
            <a:noFill/>
          </a:ln>
        </p:spPr>
      </p:pic>
      <p:sp>
        <p:nvSpPr>
          <p:cNvPr id="450" name="Google Shape;450;p54"/>
          <p:cNvSpPr txBox="1"/>
          <p:nvPr/>
        </p:nvSpPr>
        <p:spPr>
          <a:xfrm>
            <a:off x="838200" y="1200850"/>
            <a:ext cx="53016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400" b="1" i="0" u="none" strike="noStrike" cap="none">
                <a:solidFill>
                  <a:schemeClr val="lt1"/>
                </a:solidFill>
                <a:latin typeface="Arial"/>
                <a:ea typeface="Arial"/>
                <a:cs typeface="Arial"/>
                <a:sym typeface="Arial"/>
              </a:rPr>
              <a:t>Linear reg</a:t>
            </a:r>
            <a:r>
              <a:rPr lang="en" b="1">
                <a:solidFill>
                  <a:schemeClr val="lt1"/>
                </a:solidFill>
              </a:rPr>
              <a:t>ression case:</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L</a:t>
            </a:r>
            <a:r>
              <a:rPr lang="en" sz="1400" b="1" i="0" u="none" strike="noStrike" cap="none">
                <a:solidFill>
                  <a:srgbClr val="56D1B3"/>
                </a:solidFill>
                <a:latin typeface="Arial"/>
                <a:ea typeface="Arial"/>
                <a:cs typeface="Arial"/>
                <a:sym typeface="Arial"/>
              </a:rPr>
              <a:t>east Square Estimation</a:t>
            </a:r>
            <a:r>
              <a:rPr lang="en" sz="1400" b="0" i="0" u="none" strike="noStrike" cap="none">
                <a:solidFill>
                  <a:srgbClr val="56D1B3"/>
                </a:solidFill>
                <a:latin typeface="Arial"/>
                <a:ea typeface="Arial"/>
                <a:cs typeface="Arial"/>
                <a:sym typeface="Arial"/>
              </a:rPr>
              <a:t> (e.g. root mean square error)</a:t>
            </a:r>
            <a:endParaRPr/>
          </a:p>
        </p:txBody>
      </p:sp>
      <p:sp>
        <p:nvSpPr>
          <p:cNvPr id="451" name="Google Shape;451;p54"/>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452" name="Google Shape;452;p54"/>
          <p:cNvPicPr preferRelativeResize="0"/>
          <p:nvPr/>
        </p:nvPicPr>
        <p:blipFill rotWithShape="1">
          <a:blip r:embed="rId4">
            <a:alphaModFix/>
          </a:blip>
          <a:srcRect/>
          <a:stretch/>
        </p:blipFill>
        <p:spPr>
          <a:xfrm>
            <a:off x="6183430" y="233197"/>
            <a:ext cx="1494845" cy="517227"/>
          </a:xfrm>
          <a:prstGeom prst="rect">
            <a:avLst/>
          </a:prstGeom>
          <a:noFill/>
          <a:ln>
            <a:noFill/>
          </a:ln>
        </p:spPr>
      </p:pic>
      <p:grpSp>
        <p:nvGrpSpPr>
          <p:cNvPr id="453" name="Google Shape;453;p54"/>
          <p:cNvGrpSpPr/>
          <p:nvPr/>
        </p:nvGrpSpPr>
        <p:grpSpPr>
          <a:xfrm>
            <a:off x="7585809" y="128475"/>
            <a:ext cx="1494900" cy="816160"/>
            <a:chOff x="7663063" y="164557"/>
            <a:chExt cx="1494900" cy="839067"/>
          </a:xfrm>
        </p:grpSpPr>
        <p:pic>
          <p:nvPicPr>
            <p:cNvPr id="454" name="Google Shape;454;p54" descr="Picture"/>
            <p:cNvPicPr preferRelativeResize="0"/>
            <p:nvPr/>
          </p:nvPicPr>
          <p:blipFill rotWithShape="1">
            <a:blip r:embed="rId5">
              <a:alphaModFix/>
            </a:blip>
            <a:srcRect/>
            <a:stretch/>
          </p:blipFill>
          <p:spPr>
            <a:xfrm>
              <a:off x="7946136" y="164557"/>
              <a:ext cx="961537" cy="585867"/>
            </a:xfrm>
            <a:prstGeom prst="rect">
              <a:avLst/>
            </a:prstGeom>
            <a:noFill/>
            <a:ln>
              <a:noFill/>
            </a:ln>
          </p:spPr>
        </p:pic>
        <p:sp>
          <p:nvSpPr>
            <p:cNvPr id="455" name="Google Shape;455;p54"/>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456" name="Google Shape;456;p54" descr="Home - Flux Society"/>
          <p:cNvPicPr preferRelativeResize="0"/>
          <p:nvPr/>
        </p:nvPicPr>
        <p:blipFill rotWithShape="1">
          <a:blip r:embed="rId6">
            <a:alphaModFix/>
          </a:blip>
          <a:srcRect/>
          <a:stretch/>
        </p:blipFill>
        <p:spPr>
          <a:xfrm>
            <a:off x="8475423" y="4445148"/>
            <a:ext cx="487209" cy="569876"/>
          </a:xfrm>
          <a:prstGeom prst="rect">
            <a:avLst/>
          </a:prstGeom>
          <a:noFill/>
          <a:ln>
            <a:noFill/>
          </a:ln>
        </p:spPr>
      </p:pic>
      <p:sp>
        <p:nvSpPr>
          <p:cNvPr id="457" name="Google Shape;457;p54"/>
          <p:cNvSpPr txBox="1"/>
          <p:nvPr/>
        </p:nvSpPr>
        <p:spPr>
          <a:xfrm>
            <a:off x="1835175" y="4368950"/>
            <a:ext cx="2171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a:t>
            </a:r>
            <a:endParaRPr sz="11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r>
              <a:rPr lang="en" sz="1100">
                <a:solidFill>
                  <a:schemeClr val="dk1"/>
                </a:solidFill>
              </a:rPr>
              <a:t>(purple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pic>
        <p:nvPicPr>
          <p:cNvPr id="458" name="Google Shape;458;p54"/>
          <p:cNvPicPr preferRelativeResize="0"/>
          <p:nvPr/>
        </p:nvPicPr>
        <p:blipFill rotWithShape="1">
          <a:blip r:embed="rId7">
            <a:alphaModFix/>
          </a:blip>
          <a:srcRect r="49176"/>
          <a:stretch/>
        </p:blipFill>
        <p:spPr>
          <a:xfrm>
            <a:off x="3040051" y="4658525"/>
            <a:ext cx="257064" cy="282772"/>
          </a:xfrm>
          <a:prstGeom prst="rect">
            <a:avLst/>
          </a:prstGeom>
          <a:noFill/>
          <a:ln>
            <a:noFill/>
          </a:ln>
        </p:spPr>
      </p:pic>
      <p:pic>
        <p:nvPicPr>
          <p:cNvPr id="459" name="Google Shape;459;p54"/>
          <p:cNvPicPr preferRelativeResize="0"/>
          <p:nvPr/>
        </p:nvPicPr>
        <p:blipFill rotWithShape="1">
          <a:blip r:embed="rId7">
            <a:alphaModFix/>
          </a:blip>
          <a:srcRect l="52671"/>
          <a:stretch/>
        </p:blipFill>
        <p:spPr>
          <a:xfrm>
            <a:off x="3404466" y="4649548"/>
            <a:ext cx="257062" cy="300725"/>
          </a:xfrm>
          <a:prstGeom prst="rect">
            <a:avLst/>
          </a:prstGeom>
          <a:noFill/>
          <a:ln>
            <a:noFill/>
          </a:ln>
        </p:spPr>
      </p:pic>
      <p:sp>
        <p:nvSpPr>
          <p:cNvPr id="460" name="Google Shape;460;p54"/>
          <p:cNvSpPr txBox="1"/>
          <p:nvPr/>
        </p:nvSpPr>
        <p:spPr>
          <a:xfrm>
            <a:off x="3241525" y="4622900"/>
            <a:ext cx="32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
        <p:nvSpPr>
          <p:cNvPr id="461" name="Google Shape;461;p54"/>
          <p:cNvSpPr txBox="1"/>
          <p:nvPr/>
        </p:nvSpPr>
        <p:spPr>
          <a:xfrm rot="-5400000">
            <a:off x="491825" y="2934425"/>
            <a:ext cx="1777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462" name="Google Shape;462;p54"/>
          <p:cNvPicPr preferRelativeResize="0"/>
          <p:nvPr/>
        </p:nvPicPr>
        <p:blipFill rotWithShape="1">
          <a:blip r:embed="rId7">
            <a:alphaModFix/>
          </a:blip>
          <a:srcRect r="49176"/>
          <a:stretch/>
        </p:blipFill>
        <p:spPr>
          <a:xfrm rot="-5400000">
            <a:off x="1216500" y="2073675"/>
            <a:ext cx="328174" cy="354000"/>
          </a:xfrm>
          <a:prstGeom prst="rect">
            <a:avLst/>
          </a:prstGeom>
          <a:noFill/>
          <a:ln>
            <a:noFill/>
          </a:ln>
        </p:spPr>
      </p:pic>
      <p:sp>
        <p:nvSpPr>
          <p:cNvPr id="464" name="Google Shape;464;p54"/>
          <p:cNvSpPr txBox="1"/>
          <p:nvPr/>
        </p:nvSpPr>
        <p:spPr>
          <a:xfrm>
            <a:off x="4309400" y="4383744"/>
            <a:ext cx="9999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dk1"/>
                </a:solidFill>
              </a:rPr>
              <a:t>Values of </a:t>
            </a:r>
            <a:endParaRPr sz="1100" dirty="0">
              <a:solidFill>
                <a:schemeClr val="dk1"/>
              </a:solidFill>
            </a:endParaRPr>
          </a:p>
          <a:p>
            <a:pPr lvl="0" algn="ctr"/>
            <a:r>
              <a:rPr lang="fr-FR" sz="1100" dirty="0">
                <a:solidFill>
                  <a:schemeClr val="dk1"/>
                </a:solidFill>
              </a:rPr>
              <a:t>(x10e-2)</a:t>
            </a:r>
          </a:p>
          <a:p>
            <a:pPr marL="0" lvl="0" indent="0" algn="l" rtl="0">
              <a:spcBef>
                <a:spcPts val="0"/>
              </a:spcBef>
              <a:spcAft>
                <a:spcPts val="0"/>
              </a:spcAft>
              <a:buNone/>
            </a:pPr>
            <a:endParaRPr sz="1100" dirty="0">
              <a:solidFill>
                <a:schemeClr val="dk1"/>
              </a:solidFill>
            </a:endParaRPr>
          </a:p>
        </p:txBody>
      </p:sp>
      <p:pic>
        <p:nvPicPr>
          <p:cNvPr id="465" name="Google Shape;465;p54"/>
          <p:cNvPicPr preferRelativeResize="0"/>
          <p:nvPr/>
        </p:nvPicPr>
        <p:blipFill rotWithShape="1">
          <a:blip r:embed="rId8">
            <a:alphaModFix/>
          </a:blip>
          <a:srcRect l="32003" t="17558" r="65358" b="75248"/>
          <a:stretch/>
        </p:blipFill>
        <p:spPr>
          <a:xfrm>
            <a:off x="5064500" y="4498650"/>
            <a:ext cx="133251" cy="221850"/>
          </a:xfrm>
          <a:prstGeom prst="rect">
            <a:avLst/>
          </a:prstGeom>
          <a:noFill/>
          <a:ln>
            <a:noFill/>
          </a:ln>
        </p:spPr>
      </p:pic>
      <p:sp>
        <p:nvSpPr>
          <p:cNvPr id="466" name="Google Shape;466;p54"/>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sp>
        <p:nvSpPr>
          <p:cNvPr id="22" name="Google Shape;485;p55">
            <a:extLst>
              <a:ext uri="{FF2B5EF4-FFF2-40B4-BE49-F238E27FC236}">
                <a16:creationId xmlns:a16="http://schemas.microsoft.com/office/drawing/2014/main" id="{DC6F2196-2F69-1240-9526-34E97FF1DEDA}"/>
              </a:ext>
            </a:extLst>
          </p:cNvPr>
          <p:cNvSpPr txBox="1"/>
          <p:nvPr/>
        </p:nvSpPr>
        <p:spPr>
          <a:xfrm>
            <a:off x="5421989" y="1838474"/>
            <a:ext cx="3489843" cy="2992967"/>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2"/>
              </a:buClr>
              <a:buSzPts val="1400"/>
              <a:buFont typeface="Arial"/>
              <a:buNone/>
            </a:pPr>
            <a:r>
              <a:rPr lang="en" sz="1400" b="0" i="0" u="sng" strike="noStrike" cap="none" dirty="0">
                <a:solidFill>
                  <a:srgbClr val="56D1B3"/>
                </a:solidFill>
                <a:latin typeface="Arial"/>
                <a:ea typeface="Arial"/>
                <a:cs typeface="Arial"/>
                <a:sym typeface="Arial"/>
              </a:rPr>
              <a:t>RMSE computation</a:t>
            </a:r>
            <a:endParaRPr dirty="0"/>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a:p>
            <a:pPr marL="139700" marR="0" lvl="0" indent="0" algn="l" rtl="0">
              <a:lnSpc>
                <a:spcPct val="115000"/>
              </a:lnSpc>
              <a:spcBef>
                <a:spcPts val="0"/>
              </a:spcBef>
              <a:spcAft>
                <a:spcPts val="0"/>
              </a:spcAft>
              <a:buClr>
                <a:schemeClr val="dk2"/>
              </a:buClr>
              <a:buSzPts val="1400"/>
              <a:buFont typeface="Arial"/>
              <a:buNone/>
            </a:pPr>
            <a:r>
              <a:rPr lang="en" sz="1400" b="0" i="0" u="none" strike="noStrike" cap="none" dirty="0">
                <a:solidFill>
                  <a:srgbClr val="56D1B3"/>
                </a:solidFill>
                <a:latin typeface="Arial"/>
                <a:ea typeface="Arial"/>
                <a:cs typeface="Arial"/>
                <a:sym typeface="Arial"/>
              </a:rPr>
              <a:t>1. For each point, compute the difference between the observation and the </a:t>
            </a:r>
            <a:r>
              <a:rPr lang="en" dirty="0">
                <a:solidFill>
                  <a:srgbClr val="56D1B3"/>
                </a:solidFill>
              </a:rPr>
              <a:t>prediction</a:t>
            </a:r>
            <a:r>
              <a:rPr lang="en" sz="1400" b="0" i="0" u="none" strike="noStrike" cap="none" dirty="0">
                <a:solidFill>
                  <a:srgbClr val="56D1B3"/>
                </a:solidFill>
                <a:latin typeface="Arial"/>
                <a:ea typeface="Arial"/>
                <a:cs typeface="Arial"/>
                <a:sym typeface="Arial"/>
              </a:rPr>
              <a:t> </a:t>
            </a:r>
            <a:endParaRPr sz="1400" b="0" i="0" u="none" strike="noStrike" cap="none" dirty="0">
              <a:solidFill>
                <a:srgbClr val="56D1B3"/>
              </a:solidFill>
              <a:latin typeface="Arial"/>
              <a:ea typeface="Arial"/>
              <a:cs typeface="Arial"/>
              <a:sym typeface="Arial"/>
            </a:endParaRPr>
          </a:p>
          <a:p>
            <a:pPr marL="139700" lvl="0" indent="0" algn="l" rtl="0">
              <a:lnSpc>
                <a:spcPct val="115000"/>
              </a:lnSpc>
              <a:spcBef>
                <a:spcPts val="0"/>
              </a:spcBef>
              <a:spcAft>
                <a:spcPts val="0"/>
              </a:spcAft>
              <a:buClr>
                <a:schemeClr val="dk2"/>
              </a:buClr>
              <a:buSzPts val="1400"/>
              <a:buFont typeface="Arial"/>
              <a:buNone/>
            </a:pPr>
            <a:r>
              <a:rPr lang="en" dirty="0">
                <a:solidFill>
                  <a:srgbClr val="56D1B3"/>
                </a:solidFill>
              </a:rPr>
              <a:t>2. Square it </a:t>
            </a:r>
            <a:endParaRPr dirty="0">
              <a:solidFill>
                <a:schemeClr val="dk1"/>
              </a:solidFill>
            </a:endParaRPr>
          </a:p>
          <a:p>
            <a:pPr marL="139700" lvl="0" indent="0" algn="l" rtl="0">
              <a:lnSpc>
                <a:spcPct val="115000"/>
              </a:lnSpc>
              <a:spcBef>
                <a:spcPts val="0"/>
              </a:spcBef>
              <a:spcAft>
                <a:spcPts val="0"/>
              </a:spcAft>
              <a:buClr>
                <a:schemeClr val="dk2"/>
              </a:buClr>
              <a:buSzPts val="1400"/>
              <a:buFont typeface="Arial"/>
              <a:buNone/>
            </a:pPr>
            <a:r>
              <a:rPr lang="en" dirty="0">
                <a:solidFill>
                  <a:srgbClr val="56D1B3"/>
                </a:solidFill>
              </a:rPr>
              <a:t>3. Sum all the points </a:t>
            </a:r>
            <a:endParaRPr dirty="0">
              <a:solidFill>
                <a:schemeClr val="dk1"/>
              </a:solidFill>
            </a:endParaRPr>
          </a:p>
          <a:p>
            <a:pPr marL="139700" lvl="0" indent="0" algn="l" rtl="0">
              <a:lnSpc>
                <a:spcPct val="115000"/>
              </a:lnSpc>
              <a:spcBef>
                <a:spcPts val="0"/>
              </a:spcBef>
              <a:spcAft>
                <a:spcPts val="0"/>
              </a:spcAft>
              <a:buClr>
                <a:schemeClr val="dk2"/>
              </a:buClr>
              <a:buSzPts val="1400"/>
              <a:buFont typeface="Arial"/>
              <a:buNone/>
            </a:pPr>
            <a:r>
              <a:rPr lang="en" dirty="0">
                <a:solidFill>
                  <a:srgbClr val="56D1B3"/>
                </a:solidFill>
              </a:rPr>
              <a:t>4. Take the root </a:t>
            </a:r>
            <a:endParaRPr dirty="0">
              <a:solidFill>
                <a:srgbClr val="56D1B3"/>
              </a:solidFill>
            </a:endParaRPr>
          </a:p>
          <a:p>
            <a:pPr marL="139700" lvl="0" indent="0" algn="l" rtl="0">
              <a:lnSpc>
                <a:spcPct val="115000"/>
              </a:lnSpc>
              <a:spcBef>
                <a:spcPts val="0"/>
              </a:spcBef>
              <a:spcAft>
                <a:spcPts val="0"/>
              </a:spcAft>
              <a:buClr>
                <a:schemeClr val="dk2"/>
              </a:buClr>
              <a:buSzPts val="1400"/>
              <a:buFont typeface="Arial"/>
              <a:buNone/>
            </a:pPr>
            <a:endParaRPr dirty="0">
              <a:solidFill>
                <a:srgbClr val="56D1B3"/>
              </a:solidFill>
            </a:endParaRPr>
          </a:p>
          <a:p>
            <a:pPr marL="139700" lvl="0" indent="0" algn="l" rtl="0">
              <a:lnSpc>
                <a:spcPct val="115000"/>
              </a:lnSpc>
              <a:spcBef>
                <a:spcPts val="0"/>
              </a:spcBef>
              <a:spcAft>
                <a:spcPts val="0"/>
              </a:spcAft>
              <a:buClr>
                <a:schemeClr val="dk2"/>
              </a:buClr>
              <a:buSzPts val="1400"/>
              <a:buFont typeface="Arial"/>
              <a:buNone/>
            </a:pPr>
            <a:r>
              <a:rPr lang="en" dirty="0">
                <a:solidFill>
                  <a:srgbClr val="56D1B3"/>
                </a:solidFill>
              </a:rPr>
              <a:t>Do the same for all values of beta</a:t>
            </a:r>
          </a:p>
          <a:p>
            <a:pPr marL="139700">
              <a:lnSpc>
                <a:spcPct val="115000"/>
              </a:lnSpc>
              <a:buClr>
                <a:schemeClr val="dk2"/>
              </a:buClr>
              <a:buSzPts val="1400"/>
            </a:pPr>
            <a:r>
              <a:rPr lang="en-GB" dirty="0">
                <a:solidFill>
                  <a:srgbClr val="56D1B3"/>
                </a:solidFill>
              </a:rPr>
              <a:t>→ select the one with lowest RMSE</a:t>
            </a:r>
          </a:p>
          <a:p>
            <a:pPr marL="139700" lvl="0" indent="0" algn="l" rtl="0">
              <a:lnSpc>
                <a:spcPct val="115000"/>
              </a:lnSpc>
              <a:spcBef>
                <a:spcPts val="0"/>
              </a:spcBef>
              <a:spcAft>
                <a:spcPts val="0"/>
              </a:spcAft>
              <a:buClr>
                <a:schemeClr val="dk2"/>
              </a:buClr>
              <a:buSzPts val="1400"/>
              <a:buFont typeface="Arial"/>
              <a:buNone/>
            </a:pPr>
            <a:endParaRPr lang="en" dirty="0">
              <a:solidFill>
                <a:srgbClr val="56D1B3"/>
              </a:solidFill>
            </a:endParaRPr>
          </a:p>
          <a:p>
            <a:pPr marL="139700" lvl="0" indent="0" algn="l" rtl="0">
              <a:lnSpc>
                <a:spcPct val="115000"/>
              </a:lnSpc>
              <a:spcBef>
                <a:spcPts val="0"/>
              </a:spcBef>
              <a:spcAft>
                <a:spcPts val="0"/>
              </a:spcAft>
              <a:buClr>
                <a:schemeClr val="dk2"/>
              </a:buClr>
              <a:buSzPts val="1400"/>
              <a:buFont typeface="Arial"/>
              <a:buNone/>
            </a:pPr>
            <a:endParaRPr dirty="0">
              <a:solidFill>
                <a:srgbClr val="56D1B3"/>
              </a:solidFill>
            </a:endParaRPr>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p:txBody>
      </p:sp>
    </p:spTree>
    <p:extLst>
      <p:ext uri="{BB962C8B-B14F-4D97-AF65-F5344CB8AC3E}">
        <p14:creationId xmlns:p14="http://schemas.microsoft.com/office/powerpoint/2010/main" val="1823148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40"/>
          <p:cNvSpPr txBox="1">
            <a:spLocks noGrp="1"/>
          </p:cNvSpPr>
          <p:nvPr>
            <p:ph type="ctrTitle"/>
          </p:nvPr>
        </p:nvSpPr>
        <p:spPr>
          <a:xfrm>
            <a:off x="892890" y="701531"/>
            <a:ext cx="38955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Reminder</a:t>
            </a:r>
            <a:endParaRPr sz="2500" b="1">
              <a:solidFill>
                <a:srgbClr val="1FD0B3"/>
              </a:solidFill>
              <a:latin typeface="Volkhov"/>
              <a:ea typeface="Volkhov"/>
              <a:cs typeface="Volkhov"/>
              <a:sym typeface="Volkhov"/>
            </a:endParaRPr>
          </a:p>
        </p:txBody>
      </p:sp>
      <p:sp>
        <p:nvSpPr>
          <p:cNvPr id="170" name="Google Shape;170;p40"/>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a:t>
            </a:r>
            <a:r>
              <a:rPr lang="en" sz="1100" b="0" i="0" u="none" strike="noStrike" cap="none">
                <a:solidFill>
                  <a:srgbClr val="B0FEF1"/>
                </a:solidFill>
                <a:latin typeface="Roboto Mono"/>
                <a:ea typeface="Roboto Mono"/>
                <a:cs typeface="Roboto Mono"/>
                <a:sym typeface="Roboto Mono"/>
              </a:rPr>
              <a:t>  | Modelling and model fitting </a:t>
            </a:r>
            <a:endParaRPr sz="1400" b="0" i="0" u="none" strike="noStrike" cap="none">
              <a:solidFill>
                <a:srgbClr val="B0FEF1"/>
              </a:solidFill>
              <a:latin typeface="Arial"/>
              <a:ea typeface="Arial"/>
              <a:cs typeface="Arial"/>
              <a:sym typeface="Arial"/>
            </a:endParaRPr>
          </a:p>
        </p:txBody>
      </p:sp>
      <p:pic>
        <p:nvPicPr>
          <p:cNvPr id="171" name="Google Shape;171;p40"/>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172" name="Google Shape;172;p40"/>
          <p:cNvGrpSpPr/>
          <p:nvPr/>
        </p:nvGrpSpPr>
        <p:grpSpPr>
          <a:xfrm>
            <a:off x="7585809" y="128475"/>
            <a:ext cx="1494900" cy="816160"/>
            <a:chOff x="7663063" y="164557"/>
            <a:chExt cx="1494900" cy="839067"/>
          </a:xfrm>
        </p:grpSpPr>
        <p:pic>
          <p:nvPicPr>
            <p:cNvPr id="173" name="Google Shape;173;p40"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174" name="Google Shape;174;p40"/>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175" name="Google Shape;175;p40"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176" name="Google Shape;176;p40"/>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177" name="Google Shape;177;p40"/>
          <p:cNvSpPr txBox="1"/>
          <p:nvPr/>
        </p:nvSpPr>
        <p:spPr>
          <a:xfrm>
            <a:off x="817776" y="1332474"/>
            <a:ext cx="7734900" cy="208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sz="1300">
                <a:solidFill>
                  <a:schemeClr val="lt1"/>
                </a:solidFill>
                <a:latin typeface="Volkhov"/>
                <a:ea typeface="Volkhov"/>
                <a:cs typeface="Volkhov"/>
                <a:sym typeface="Volkhov"/>
              </a:rPr>
              <a:t>Task:</a:t>
            </a:r>
            <a:endParaRPr sz="1300" u="none" strike="noStrike" cap="none">
              <a:solidFill>
                <a:schemeClr val="lt1"/>
              </a:solidFill>
              <a:latin typeface="Volkhov"/>
              <a:ea typeface="Volkhov"/>
              <a:cs typeface="Volkhov"/>
              <a:sym typeface="Volkhov"/>
            </a:endParaRPr>
          </a:p>
          <a:p>
            <a:pPr marL="457200" marR="0" lvl="0" indent="-311150" algn="l" rtl="0">
              <a:lnSpc>
                <a:spcPct val="115000"/>
              </a:lnSpc>
              <a:spcBef>
                <a:spcPts val="0"/>
              </a:spcBef>
              <a:spcAft>
                <a:spcPts val="0"/>
              </a:spcAft>
              <a:buClr>
                <a:srgbClr val="1FD0B3"/>
              </a:buClr>
              <a:buSzPts val="1300"/>
              <a:buFont typeface="Volkhov"/>
              <a:buChar char="➔"/>
            </a:pPr>
            <a:r>
              <a:rPr lang="en" sz="1300">
                <a:solidFill>
                  <a:srgbClr val="1FD0B3"/>
                </a:solidFill>
                <a:latin typeface="Volkhov"/>
                <a:ea typeface="Volkhov"/>
                <a:cs typeface="Volkhov"/>
                <a:sym typeface="Volkhov"/>
              </a:rPr>
              <a:t>Need to choose between 2 bandits</a:t>
            </a:r>
            <a:endParaRPr sz="1300">
              <a:solidFill>
                <a:srgbClr val="1FD0B3"/>
              </a:solidFill>
              <a:latin typeface="Volkhov"/>
              <a:ea typeface="Volkhov"/>
              <a:cs typeface="Volkhov"/>
              <a:sym typeface="Volkhov"/>
            </a:endParaRPr>
          </a:p>
          <a:p>
            <a:pPr marL="457200" marR="0" lvl="0" indent="0" algn="l" rtl="0">
              <a:lnSpc>
                <a:spcPct val="115000"/>
              </a:lnSpc>
              <a:spcBef>
                <a:spcPts val="0"/>
              </a:spcBef>
              <a:spcAft>
                <a:spcPts val="0"/>
              </a:spcAft>
              <a:buNone/>
            </a:pPr>
            <a:endParaRPr sz="1300">
              <a:solidFill>
                <a:srgbClr val="1FD0B3"/>
              </a:solidFill>
              <a:latin typeface="Volkhov"/>
              <a:ea typeface="Volkhov"/>
              <a:cs typeface="Volkhov"/>
              <a:sym typeface="Volkhov"/>
            </a:endParaRPr>
          </a:p>
          <a:p>
            <a:pPr marL="0" marR="0" lvl="0" indent="0" algn="l" rtl="0">
              <a:lnSpc>
                <a:spcPct val="115000"/>
              </a:lnSpc>
              <a:spcBef>
                <a:spcPts val="0"/>
              </a:spcBef>
              <a:spcAft>
                <a:spcPts val="0"/>
              </a:spcAft>
              <a:buNone/>
            </a:pPr>
            <a:r>
              <a:rPr lang="en" sz="1300">
                <a:solidFill>
                  <a:schemeClr val="lt1"/>
                </a:solidFill>
                <a:latin typeface="Volkhov"/>
                <a:ea typeface="Volkhov"/>
                <a:cs typeface="Volkhov"/>
                <a:sym typeface="Volkhov"/>
              </a:rPr>
              <a:t>Model:</a:t>
            </a:r>
            <a:endParaRPr sz="1300">
              <a:solidFill>
                <a:schemeClr val="lt1"/>
              </a:solidFill>
              <a:latin typeface="Volkhov"/>
              <a:ea typeface="Volkhov"/>
              <a:cs typeface="Volkhov"/>
              <a:sym typeface="Volkhov"/>
            </a:endParaRPr>
          </a:p>
          <a:p>
            <a:pPr marL="457200" marR="0" lvl="0" indent="-311150" algn="l" rtl="0">
              <a:lnSpc>
                <a:spcPct val="115000"/>
              </a:lnSpc>
              <a:spcBef>
                <a:spcPts val="0"/>
              </a:spcBef>
              <a:spcAft>
                <a:spcPts val="0"/>
              </a:spcAft>
              <a:buClr>
                <a:srgbClr val="1FD0B3"/>
              </a:buClr>
              <a:buSzPts val="1300"/>
              <a:buFont typeface="Volkhov"/>
              <a:buChar char="➔"/>
            </a:pPr>
            <a:r>
              <a:rPr lang="en" sz="1300">
                <a:solidFill>
                  <a:srgbClr val="1FD0B3"/>
                </a:solidFill>
                <a:latin typeface="Volkhov"/>
                <a:ea typeface="Volkhov"/>
                <a:cs typeface="Volkhov"/>
                <a:sym typeface="Volkhov"/>
              </a:rPr>
              <a:t>Estimated value of each bandit on trial </a:t>
            </a:r>
            <a:r>
              <a:rPr lang="en" sz="1300" i="1">
                <a:solidFill>
                  <a:srgbClr val="1FD0B3"/>
                </a:solidFill>
                <a:latin typeface="Volkhov"/>
                <a:ea typeface="Volkhov"/>
                <a:cs typeface="Volkhov"/>
                <a:sym typeface="Volkhov"/>
              </a:rPr>
              <a:t>t</a:t>
            </a:r>
            <a:r>
              <a:rPr lang="en" sz="1300">
                <a:solidFill>
                  <a:srgbClr val="1FD0B3"/>
                </a:solidFill>
                <a:latin typeface="Volkhov"/>
                <a:ea typeface="Volkhov"/>
                <a:cs typeface="Volkhov"/>
                <a:sym typeface="Volkhov"/>
              </a:rPr>
              <a:t> (</a:t>
            </a:r>
            <a:r>
              <a:rPr lang="en" sz="1300">
                <a:solidFill>
                  <a:srgbClr val="F6F6F6"/>
                </a:solidFill>
                <a:latin typeface="Volkhov"/>
                <a:ea typeface="Volkhov"/>
                <a:cs typeface="Volkhov"/>
                <a:sym typeface="Volkhov"/>
              </a:rPr>
              <a:t>Rescorla-Wagner</a:t>
            </a:r>
            <a:r>
              <a:rPr lang="en" sz="1300">
                <a:solidFill>
                  <a:srgbClr val="1FD0B3"/>
                </a:solidFill>
                <a:latin typeface="Volkhov"/>
                <a:ea typeface="Volkhov"/>
                <a:cs typeface="Volkhov"/>
                <a:sym typeface="Volkhov"/>
              </a:rPr>
              <a:t> learning):</a:t>
            </a:r>
            <a:endParaRPr sz="1300">
              <a:solidFill>
                <a:srgbClr val="1FD0B3"/>
              </a:solidFill>
              <a:latin typeface="Volkhov"/>
              <a:ea typeface="Volkhov"/>
              <a:cs typeface="Volkhov"/>
              <a:sym typeface="Volkhov"/>
            </a:endParaRPr>
          </a:p>
          <a:p>
            <a:pPr marL="0" marR="0" lvl="0" indent="0" algn="l" rtl="0">
              <a:lnSpc>
                <a:spcPct val="115000"/>
              </a:lnSpc>
              <a:spcBef>
                <a:spcPts val="0"/>
              </a:spcBef>
              <a:spcAft>
                <a:spcPts val="0"/>
              </a:spcAft>
              <a:buNone/>
            </a:pPr>
            <a:endParaRPr sz="1300">
              <a:solidFill>
                <a:srgbClr val="1FD0B3"/>
              </a:solidFill>
              <a:latin typeface="Volkhov"/>
              <a:ea typeface="Volkhov"/>
              <a:cs typeface="Volkhov"/>
              <a:sym typeface="Volkhov"/>
            </a:endParaRPr>
          </a:p>
          <a:p>
            <a:pPr marL="0" marR="0" lvl="0" indent="0" algn="l" rtl="0">
              <a:lnSpc>
                <a:spcPct val="115000"/>
              </a:lnSpc>
              <a:spcBef>
                <a:spcPts val="0"/>
              </a:spcBef>
              <a:spcAft>
                <a:spcPts val="0"/>
              </a:spcAft>
              <a:buNone/>
            </a:pPr>
            <a:endParaRPr sz="1300">
              <a:solidFill>
                <a:srgbClr val="1FD0B3"/>
              </a:solidFill>
              <a:latin typeface="Volkhov"/>
              <a:ea typeface="Volkhov"/>
              <a:cs typeface="Volkhov"/>
              <a:sym typeface="Volkhov"/>
            </a:endParaRPr>
          </a:p>
          <a:p>
            <a:pPr marL="0" marR="0" lvl="0" indent="0" algn="l" rtl="0">
              <a:lnSpc>
                <a:spcPct val="115000"/>
              </a:lnSpc>
              <a:spcBef>
                <a:spcPts val="0"/>
              </a:spcBef>
              <a:spcAft>
                <a:spcPts val="0"/>
              </a:spcAft>
              <a:buNone/>
            </a:pPr>
            <a:endParaRPr sz="500">
              <a:solidFill>
                <a:srgbClr val="1FD0B3"/>
              </a:solidFill>
              <a:latin typeface="Volkhov"/>
              <a:ea typeface="Volkhov"/>
              <a:cs typeface="Volkhov"/>
              <a:sym typeface="Volkhov"/>
            </a:endParaRPr>
          </a:p>
          <a:p>
            <a:pPr marL="457200" marR="0" lvl="0" indent="-311150" algn="l" rtl="0">
              <a:lnSpc>
                <a:spcPct val="115000"/>
              </a:lnSpc>
              <a:spcBef>
                <a:spcPts val="0"/>
              </a:spcBef>
              <a:spcAft>
                <a:spcPts val="0"/>
              </a:spcAft>
              <a:buClr>
                <a:srgbClr val="1FD0B3"/>
              </a:buClr>
              <a:buSzPts val="1300"/>
              <a:buFont typeface="Volkhov"/>
              <a:buChar char="➔"/>
            </a:pPr>
            <a:r>
              <a:rPr lang="en" sz="1300">
                <a:solidFill>
                  <a:srgbClr val="1FD0B3"/>
                </a:solidFill>
                <a:latin typeface="Volkhov"/>
                <a:ea typeface="Volkhov"/>
                <a:cs typeface="Volkhov"/>
                <a:sym typeface="Volkhov"/>
              </a:rPr>
              <a:t>Probability of choosing bandit </a:t>
            </a:r>
            <a:r>
              <a:rPr lang="en" sz="1300" i="1">
                <a:solidFill>
                  <a:srgbClr val="1FD0B3"/>
                </a:solidFill>
                <a:latin typeface="Volkhov"/>
                <a:ea typeface="Volkhov"/>
                <a:cs typeface="Volkhov"/>
                <a:sym typeface="Volkhov"/>
              </a:rPr>
              <a:t>b</a:t>
            </a:r>
            <a:r>
              <a:rPr lang="en" sz="1300">
                <a:solidFill>
                  <a:srgbClr val="1FD0B3"/>
                </a:solidFill>
                <a:latin typeface="Volkhov"/>
                <a:ea typeface="Volkhov"/>
                <a:cs typeface="Volkhov"/>
                <a:sym typeface="Volkhov"/>
              </a:rPr>
              <a:t> on trial </a:t>
            </a:r>
            <a:r>
              <a:rPr lang="en" sz="1300" i="1">
                <a:solidFill>
                  <a:srgbClr val="1FD0B3"/>
                </a:solidFill>
                <a:latin typeface="Volkhov"/>
                <a:ea typeface="Volkhov"/>
                <a:cs typeface="Volkhov"/>
                <a:sym typeface="Volkhov"/>
              </a:rPr>
              <a:t>t </a:t>
            </a:r>
            <a:r>
              <a:rPr lang="en" sz="1300">
                <a:solidFill>
                  <a:srgbClr val="1FD0B3"/>
                </a:solidFill>
                <a:latin typeface="Volkhov"/>
                <a:ea typeface="Volkhov"/>
                <a:cs typeface="Volkhov"/>
                <a:sym typeface="Volkhov"/>
              </a:rPr>
              <a:t>(</a:t>
            </a:r>
            <a:r>
              <a:rPr lang="en" sz="1300">
                <a:solidFill>
                  <a:srgbClr val="F6F6F6"/>
                </a:solidFill>
                <a:latin typeface="Volkhov"/>
                <a:ea typeface="Volkhov"/>
                <a:cs typeface="Volkhov"/>
                <a:sym typeface="Volkhov"/>
              </a:rPr>
              <a:t>Softmax</a:t>
            </a:r>
            <a:r>
              <a:rPr lang="en" sz="1300">
                <a:solidFill>
                  <a:srgbClr val="1FD0B3"/>
                </a:solidFill>
                <a:latin typeface="Volkhov"/>
                <a:ea typeface="Volkhov"/>
                <a:cs typeface="Volkhov"/>
                <a:sym typeface="Volkhov"/>
              </a:rPr>
              <a:t> function) </a:t>
            </a:r>
            <a:endParaRPr sz="1300" b="0" i="0" u="none" strike="noStrike" cap="none">
              <a:solidFill>
                <a:srgbClr val="1FD0B3"/>
              </a:solidFill>
              <a:latin typeface="Volkhov"/>
              <a:ea typeface="Volkhov"/>
              <a:cs typeface="Volkhov"/>
              <a:sym typeface="Volkhov"/>
            </a:endParaRPr>
          </a:p>
        </p:txBody>
      </p:sp>
      <p:pic>
        <p:nvPicPr>
          <p:cNvPr id="178" name="Google Shape;178;p40"/>
          <p:cNvPicPr preferRelativeResize="0"/>
          <p:nvPr/>
        </p:nvPicPr>
        <p:blipFill rotWithShape="1">
          <a:blip r:embed="rId6">
            <a:alphaModFix/>
          </a:blip>
          <a:srcRect/>
          <a:stretch/>
        </p:blipFill>
        <p:spPr>
          <a:xfrm>
            <a:off x="4092888" y="1460385"/>
            <a:ext cx="1029423" cy="564366"/>
          </a:xfrm>
          <a:prstGeom prst="rect">
            <a:avLst/>
          </a:prstGeom>
          <a:noFill/>
          <a:ln>
            <a:noFill/>
          </a:ln>
        </p:spPr>
      </p:pic>
      <p:sp>
        <p:nvSpPr>
          <p:cNvPr id="179" name="Google Shape;179;p40"/>
          <p:cNvSpPr txBox="1"/>
          <p:nvPr/>
        </p:nvSpPr>
        <p:spPr>
          <a:xfrm>
            <a:off x="2638775" y="2495550"/>
            <a:ext cx="2917500" cy="479100"/>
          </a:xfrm>
          <a:prstGeom prst="rect">
            <a:avLst/>
          </a:prstGeom>
          <a:blipFill rotWithShape="1">
            <a:blip r:embed="rId7">
              <a:alphaModFix/>
            </a:blip>
            <a:stretch>
              <a:fillRect r="-949"/>
            </a:stretch>
          </a:blipFill>
          <a:ln>
            <a:noFill/>
          </a:ln>
        </p:spPr>
        <p:txBody>
          <a:bodyPr spcFirstLastPara="1" wrap="square" lIns="91425" tIns="91425" rIns="91425" bIns="91425" anchor="t" anchorCtr="0">
            <a:normAutofit/>
          </a:bodyPr>
          <a:lstStyle/>
          <a:p>
            <a:pPr marL="457200" lvl="0" indent="0" algn="l" rtl="0">
              <a:lnSpc>
                <a:spcPct val="115000"/>
              </a:lnSpc>
              <a:spcBef>
                <a:spcPts val="0"/>
              </a:spcBef>
              <a:spcAft>
                <a:spcPts val="0"/>
              </a:spcAft>
              <a:buNone/>
            </a:pPr>
            <a:r>
              <a:rPr lang="en">
                <a:solidFill>
                  <a:srgbClr val="595959"/>
                </a:solidFill>
              </a:rPr>
              <a:t> </a:t>
            </a:r>
            <a:endParaRPr>
              <a:solidFill>
                <a:srgbClr val="595959"/>
              </a:solidFill>
            </a:endParaRPr>
          </a:p>
        </p:txBody>
      </p:sp>
      <p:sp>
        <p:nvSpPr>
          <p:cNvPr id="180" name="Google Shape;180;p40"/>
          <p:cNvSpPr txBox="1"/>
          <p:nvPr/>
        </p:nvSpPr>
        <p:spPr>
          <a:xfrm>
            <a:off x="2942175" y="3164875"/>
            <a:ext cx="2068800" cy="1244700"/>
          </a:xfrm>
          <a:prstGeom prst="rect">
            <a:avLst/>
          </a:prstGeom>
          <a:blipFill rotWithShape="1">
            <a:blip r:embed="rId8">
              <a:alphaModFix/>
            </a:blip>
            <a:stretch>
              <a:fillRect b="-32189"/>
            </a:stretch>
          </a:blipFill>
          <a:ln>
            <a:noFill/>
          </a:ln>
        </p:spPr>
        <p:txBody>
          <a:bodyPr spcFirstLastPara="1" wrap="square" lIns="91425" tIns="91425" rIns="91425" bIns="91425" anchor="t" anchorCtr="0">
            <a:normAutofit/>
          </a:bodyPr>
          <a:lstStyle/>
          <a:p>
            <a:pPr marL="457200" lvl="0" indent="0" algn="l" rtl="0">
              <a:lnSpc>
                <a:spcPct val="115000"/>
              </a:lnSpc>
              <a:spcBef>
                <a:spcPts val="0"/>
              </a:spcBef>
              <a:spcAft>
                <a:spcPts val="0"/>
              </a:spcAft>
              <a:buNone/>
            </a:pPr>
            <a:r>
              <a:rPr lang="en">
                <a:solidFill>
                  <a:srgbClr val="595959"/>
                </a:solidFill>
              </a:rPr>
              <a:t> </a:t>
            </a:r>
            <a:endParaRPr>
              <a:solidFill>
                <a:srgbClr val="59595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470"/>
        <p:cNvGrpSpPr/>
        <p:nvPr/>
      </p:nvGrpSpPr>
      <p:grpSpPr>
        <a:xfrm>
          <a:off x="0" y="0"/>
          <a:ext cx="0" cy="0"/>
          <a:chOff x="0" y="0"/>
          <a:chExt cx="0" cy="0"/>
        </a:xfrm>
      </p:grpSpPr>
      <p:sp>
        <p:nvSpPr>
          <p:cNvPr id="471" name="Google Shape;471;p55"/>
          <p:cNvSpPr/>
          <p:nvPr/>
        </p:nvSpPr>
        <p:spPr>
          <a:xfrm>
            <a:off x="1074525" y="1825575"/>
            <a:ext cx="4401000" cy="3151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 4">
            <a:extLst>
              <a:ext uri="{FF2B5EF4-FFF2-40B4-BE49-F238E27FC236}">
                <a16:creationId xmlns:a16="http://schemas.microsoft.com/office/drawing/2014/main" id="{92E046B5-ECC8-7842-9BC5-62CB243EFEB4}"/>
              </a:ext>
            </a:extLst>
          </p:cNvPr>
          <p:cNvPicPr>
            <a:picLocks noChangeAspect="1"/>
          </p:cNvPicPr>
          <p:nvPr/>
        </p:nvPicPr>
        <p:blipFill rotWithShape="1">
          <a:blip r:embed="rId3"/>
          <a:srcRect l="7454" t="6288" r="36942"/>
          <a:stretch/>
        </p:blipFill>
        <p:spPr>
          <a:xfrm>
            <a:off x="1557587" y="2004438"/>
            <a:ext cx="2495938" cy="2568470"/>
          </a:xfrm>
          <a:prstGeom prst="rect">
            <a:avLst/>
          </a:prstGeom>
          <a:ln>
            <a:noFill/>
          </a:ln>
        </p:spPr>
      </p:pic>
      <p:sp>
        <p:nvSpPr>
          <p:cNvPr id="472" name="Google Shape;472;p55"/>
          <p:cNvSpPr txBox="1"/>
          <p:nvPr/>
        </p:nvSpPr>
        <p:spPr>
          <a:xfrm>
            <a:off x="838200" y="1200850"/>
            <a:ext cx="53016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400" b="1" i="0" u="none" strike="noStrike" cap="none">
                <a:solidFill>
                  <a:schemeClr val="lt1"/>
                </a:solidFill>
                <a:latin typeface="Arial"/>
                <a:ea typeface="Arial"/>
                <a:cs typeface="Arial"/>
                <a:sym typeface="Arial"/>
              </a:rPr>
              <a:t>Linear reg</a:t>
            </a:r>
            <a:r>
              <a:rPr lang="en" b="1">
                <a:solidFill>
                  <a:schemeClr val="lt1"/>
                </a:solidFill>
              </a:rPr>
              <a:t>ression case:</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L</a:t>
            </a:r>
            <a:r>
              <a:rPr lang="en" sz="1400" b="1" i="0" u="none" strike="noStrike" cap="none">
                <a:solidFill>
                  <a:srgbClr val="56D1B3"/>
                </a:solidFill>
                <a:latin typeface="Arial"/>
                <a:ea typeface="Arial"/>
                <a:cs typeface="Arial"/>
                <a:sym typeface="Arial"/>
              </a:rPr>
              <a:t>east Square Estimation</a:t>
            </a:r>
            <a:r>
              <a:rPr lang="en" sz="1400" b="0" i="0" u="none" strike="noStrike" cap="none">
                <a:solidFill>
                  <a:srgbClr val="56D1B3"/>
                </a:solidFill>
                <a:latin typeface="Arial"/>
                <a:ea typeface="Arial"/>
                <a:cs typeface="Arial"/>
                <a:sym typeface="Arial"/>
              </a:rPr>
              <a:t> (e.g. root mean square error)</a:t>
            </a:r>
            <a:endParaRPr/>
          </a:p>
        </p:txBody>
      </p:sp>
      <p:sp>
        <p:nvSpPr>
          <p:cNvPr id="473" name="Google Shape;473;p55"/>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474" name="Google Shape;474;p55"/>
          <p:cNvPicPr preferRelativeResize="0"/>
          <p:nvPr/>
        </p:nvPicPr>
        <p:blipFill rotWithShape="1">
          <a:blip r:embed="rId4">
            <a:alphaModFix/>
          </a:blip>
          <a:srcRect/>
          <a:stretch/>
        </p:blipFill>
        <p:spPr>
          <a:xfrm>
            <a:off x="6183430" y="233197"/>
            <a:ext cx="1494845" cy="517227"/>
          </a:xfrm>
          <a:prstGeom prst="rect">
            <a:avLst/>
          </a:prstGeom>
          <a:noFill/>
          <a:ln>
            <a:noFill/>
          </a:ln>
        </p:spPr>
      </p:pic>
      <p:grpSp>
        <p:nvGrpSpPr>
          <p:cNvPr id="475" name="Google Shape;475;p55"/>
          <p:cNvGrpSpPr/>
          <p:nvPr/>
        </p:nvGrpSpPr>
        <p:grpSpPr>
          <a:xfrm>
            <a:off x="7585809" y="128475"/>
            <a:ext cx="1494900" cy="816160"/>
            <a:chOff x="7663063" y="164557"/>
            <a:chExt cx="1494900" cy="839067"/>
          </a:xfrm>
        </p:grpSpPr>
        <p:pic>
          <p:nvPicPr>
            <p:cNvPr id="476" name="Google Shape;476;p55" descr="Picture"/>
            <p:cNvPicPr preferRelativeResize="0"/>
            <p:nvPr/>
          </p:nvPicPr>
          <p:blipFill rotWithShape="1">
            <a:blip r:embed="rId5">
              <a:alphaModFix/>
            </a:blip>
            <a:srcRect/>
            <a:stretch/>
          </p:blipFill>
          <p:spPr>
            <a:xfrm>
              <a:off x="7946136" y="164557"/>
              <a:ext cx="961537" cy="585867"/>
            </a:xfrm>
            <a:prstGeom prst="rect">
              <a:avLst/>
            </a:prstGeom>
            <a:noFill/>
            <a:ln>
              <a:noFill/>
            </a:ln>
          </p:spPr>
        </p:pic>
        <p:sp>
          <p:nvSpPr>
            <p:cNvPr id="477" name="Google Shape;477;p55"/>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478" name="Google Shape;478;p55" descr="Home - Flux Society"/>
          <p:cNvPicPr preferRelativeResize="0"/>
          <p:nvPr/>
        </p:nvPicPr>
        <p:blipFill rotWithShape="1">
          <a:blip r:embed="rId6">
            <a:alphaModFix/>
          </a:blip>
          <a:srcRect/>
          <a:stretch/>
        </p:blipFill>
        <p:spPr>
          <a:xfrm>
            <a:off x="8475423" y="4445148"/>
            <a:ext cx="487209" cy="569876"/>
          </a:xfrm>
          <a:prstGeom prst="rect">
            <a:avLst/>
          </a:prstGeom>
          <a:noFill/>
          <a:ln>
            <a:noFill/>
          </a:ln>
        </p:spPr>
      </p:pic>
      <p:sp>
        <p:nvSpPr>
          <p:cNvPr id="479" name="Google Shape;479;p55"/>
          <p:cNvSpPr txBox="1"/>
          <p:nvPr/>
        </p:nvSpPr>
        <p:spPr>
          <a:xfrm>
            <a:off x="1835175" y="4368950"/>
            <a:ext cx="2171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a:t>
            </a:r>
            <a:endParaRPr sz="11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r>
              <a:rPr lang="en" sz="1100">
                <a:solidFill>
                  <a:schemeClr val="dk1"/>
                </a:solidFill>
              </a:rPr>
              <a:t>(purple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pic>
        <p:nvPicPr>
          <p:cNvPr id="480" name="Google Shape;480;p55"/>
          <p:cNvPicPr preferRelativeResize="0"/>
          <p:nvPr/>
        </p:nvPicPr>
        <p:blipFill rotWithShape="1">
          <a:blip r:embed="rId7">
            <a:alphaModFix/>
          </a:blip>
          <a:srcRect r="49176"/>
          <a:stretch/>
        </p:blipFill>
        <p:spPr>
          <a:xfrm>
            <a:off x="3040051" y="4658525"/>
            <a:ext cx="257064" cy="282772"/>
          </a:xfrm>
          <a:prstGeom prst="rect">
            <a:avLst/>
          </a:prstGeom>
          <a:noFill/>
          <a:ln>
            <a:noFill/>
          </a:ln>
        </p:spPr>
      </p:pic>
      <p:pic>
        <p:nvPicPr>
          <p:cNvPr id="481" name="Google Shape;481;p55"/>
          <p:cNvPicPr preferRelativeResize="0"/>
          <p:nvPr/>
        </p:nvPicPr>
        <p:blipFill rotWithShape="1">
          <a:blip r:embed="rId7">
            <a:alphaModFix/>
          </a:blip>
          <a:srcRect l="52671"/>
          <a:stretch/>
        </p:blipFill>
        <p:spPr>
          <a:xfrm>
            <a:off x="3404466" y="4649548"/>
            <a:ext cx="257062" cy="300725"/>
          </a:xfrm>
          <a:prstGeom prst="rect">
            <a:avLst/>
          </a:prstGeom>
          <a:noFill/>
          <a:ln>
            <a:noFill/>
          </a:ln>
        </p:spPr>
      </p:pic>
      <p:sp>
        <p:nvSpPr>
          <p:cNvPr id="482" name="Google Shape;482;p55"/>
          <p:cNvSpPr txBox="1"/>
          <p:nvPr/>
        </p:nvSpPr>
        <p:spPr>
          <a:xfrm>
            <a:off x="3241525" y="4622900"/>
            <a:ext cx="32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
        <p:nvSpPr>
          <p:cNvPr id="483" name="Google Shape;483;p55"/>
          <p:cNvSpPr txBox="1"/>
          <p:nvPr/>
        </p:nvSpPr>
        <p:spPr>
          <a:xfrm rot="-5400000">
            <a:off x="491825" y="2934425"/>
            <a:ext cx="1777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484" name="Google Shape;484;p55"/>
          <p:cNvPicPr preferRelativeResize="0"/>
          <p:nvPr/>
        </p:nvPicPr>
        <p:blipFill rotWithShape="1">
          <a:blip r:embed="rId7">
            <a:alphaModFix/>
          </a:blip>
          <a:srcRect r="49176"/>
          <a:stretch/>
        </p:blipFill>
        <p:spPr>
          <a:xfrm rot="-5400000">
            <a:off x="1216500" y="2073675"/>
            <a:ext cx="328174" cy="354000"/>
          </a:xfrm>
          <a:prstGeom prst="rect">
            <a:avLst/>
          </a:prstGeom>
          <a:noFill/>
          <a:ln>
            <a:noFill/>
          </a:ln>
        </p:spPr>
      </p:pic>
      <p:sp>
        <p:nvSpPr>
          <p:cNvPr id="485" name="Google Shape;485;p55"/>
          <p:cNvSpPr txBox="1"/>
          <p:nvPr/>
        </p:nvSpPr>
        <p:spPr>
          <a:xfrm>
            <a:off x="5421989" y="1838474"/>
            <a:ext cx="3489843" cy="2992967"/>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2"/>
              </a:buClr>
              <a:buSzPts val="1400"/>
              <a:buFont typeface="Arial"/>
              <a:buNone/>
            </a:pPr>
            <a:r>
              <a:rPr lang="en" sz="1400" b="0" i="0" u="sng" strike="noStrike" cap="none" dirty="0">
                <a:solidFill>
                  <a:srgbClr val="56D1B3"/>
                </a:solidFill>
                <a:latin typeface="Arial"/>
                <a:ea typeface="Arial"/>
                <a:cs typeface="Arial"/>
                <a:sym typeface="Arial"/>
              </a:rPr>
              <a:t>RMSE computation</a:t>
            </a:r>
            <a:endParaRPr dirty="0"/>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a:p>
            <a:pPr marL="139700" marR="0" lvl="0" indent="0" algn="l" rtl="0">
              <a:lnSpc>
                <a:spcPct val="115000"/>
              </a:lnSpc>
              <a:spcBef>
                <a:spcPts val="0"/>
              </a:spcBef>
              <a:spcAft>
                <a:spcPts val="0"/>
              </a:spcAft>
              <a:buClr>
                <a:schemeClr val="dk2"/>
              </a:buClr>
              <a:buSzPts val="1400"/>
              <a:buFont typeface="Arial"/>
              <a:buNone/>
            </a:pPr>
            <a:r>
              <a:rPr lang="en" sz="1400" b="0" i="0" u="none" strike="noStrike" cap="none" dirty="0">
                <a:solidFill>
                  <a:srgbClr val="56D1B3"/>
                </a:solidFill>
                <a:latin typeface="Arial"/>
                <a:ea typeface="Arial"/>
                <a:cs typeface="Arial"/>
                <a:sym typeface="Arial"/>
              </a:rPr>
              <a:t>1. For each point, compute the difference between the observation and the </a:t>
            </a:r>
            <a:r>
              <a:rPr lang="en" dirty="0">
                <a:solidFill>
                  <a:srgbClr val="56D1B3"/>
                </a:solidFill>
              </a:rPr>
              <a:t>prediction</a:t>
            </a:r>
            <a:r>
              <a:rPr lang="en" sz="1400" b="0" i="0" u="none" strike="noStrike" cap="none" dirty="0">
                <a:solidFill>
                  <a:srgbClr val="56D1B3"/>
                </a:solidFill>
                <a:latin typeface="Arial"/>
                <a:ea typeface="Arial"/>
                <a:cs typeface="Arial"/>
                <a:sym typeface="Arial"/>
              </a:rPr>
              <a:t> </a:t>
            </a:r>
            <a:endParaRPr sz="1400" b="0" i="0" u="none" strike="noStrike" cap="none" dirty="0">
              <a:solidFill>
                <a:srgbClr val="56D1B3"/>
              </a:solidFill>
              <a:latin typeface="Arial"/>
              <a:ea typeface="Arial"/>
              <a:cs typeface="Arial"/>
              <a:sym typeface="Arial"/>
            </a:endParaRPr>
          </a:p>
          <a:p>
            <a:pPr marL="139700" lvl="0" indent="0" algn="l" rtl="0">
              <a:lnSpc>
                <a:spcPct val="115000"/>
              </a:lnSpc>
              <a:spcBef>
                <a:spcPts val="0"/>
              </a:spcBef>
              <a:spcAft>
                <a:spcPts val="0"/>
              </a:spcAft>
              <a:buClr>
                <a:schemeClr val="dk2"/>
              </a:buClr>
              <a:buSzPts val="1400"/>
              <a:buFont typeface="Arial"/>
              <a:buNone/>
            </a:pPr>
            <a:r>
              <a:rPr lang="en" dirty="0">
                <a:solidFill>
                  <a:srgbClr val="56D1B3"/>
                </a:solidFill>
              </a:rPr>
              <a:t>2. Square it </a:t>
            </a:r>
            <a:endParaRPr dirty="0">
              <a:solidFill>
                <a:schemeClr val="dk1"/>
              </a:solidFill>
            </a:endParaRPr>
          </a:p>
          <a:p>
            <a:pPr marL="139700" lvl="0" indent="0" algn="l" rtl="0">
              <a:lnSpc>
                <a:spcPct val="115000"/>
              </a:lnSpc>
              <a:spcBef>
                <a:spcPts val="0"/>
              </a:spcBef>
              <a:spcAft>
                <a:spcPts val="0"/>
              </a:spcAft>
              <a:buClr>
                <a:schemeClr val="dk2"/>
              </a:buClr>
              <a:buSzPts val="1400"/>
              <a:buFont typeface="Arial"/>
              <a:buNone/>
            </a:pPr>
            <a:r>
              <a:rPr lang="en" dirty="0">
                <a:solidFill>
                  <a:srgbClr val="56D1B3"/>
                </a:solidFill>
              </a:rPr>
              <a:t>3. Sum all the points </a:t>
            </a:r>
            <a:endParaRPr dirty="0">
              <a:solidFill>
                <a:schemeClr val="dk1"/>
              </a:solidFill>
            </a:endParaRPr>
          </a:p>
          <a:p>
            <a:pPr marL="139700" lvl="0" indent="0" algn="l" rtl="0">
              <a:lnSpc>
                <a:spcPct val="115000"/>
              </a:lnSpc>
              <a:spcBef>
                <a:spcPts val="0"/>
              </a:spcBef>
              <a:spcAft>
                <a:spcPts val="0"/>
              </a:spcAft>
              <a:buClr>
                <a:schemeClr val="dk2"/>
              </a:buClr>
              <a:buSzPts val="1400"/>
              <a:buFont typeface="Arial"/>
              <a:buNone/>
            </a:pPr>
            <a:r>
              <a:rPr lang="en" dirty="0">
                <a:solidFill>
                  <a:srgbClr val="56D1B3"/>
                </a:solidFill>
              </a:rPr>
              <a:t>4. Take the root </a:t>
            </a:r>
            <a:endParaRPr dirty="0">
              <a:solidFill>
                <a:srgbClr val="56D1B3"/>
              </a:solidFill>
            </a:endParaRPr>
          </a:p>
          <a:p>
            <a:pPr marL="139700" lvl="0" indent="0" algn="l" rtl="0">
              <a:lnSpc>
                <a:spcPct val="115000"/>
              </a:lnSpc>
              <a:spcBef>
                <a:spcPts val="0"/>
              </a:spcBef>
              <a:spcAft>
                <a:spcPts val="0"/>
              </a:spcAft>
              <a:buClr>
                <a:schemeClr val="dk2"/>
              </a:buClr>
              <a:buSzPts val="1400"/>
              <a:buFont typeface="Arial"/>
              <a:buNone/>
            </a:pPr>
            <a:endParaRPr dirty="0">
              <a:solidFill>
                <a:srgbClr val="56D1B3"/>
              </a:solidFill>
            </a:endParaRPr>
          </a:p>
          <a:p>
            <a:pPr marL="139700" lvl="0" indent="0" algn="l" rtl="0">
              <a:lnSpc>
                <a:spcPct val="115000"/>
              </a:lnSpc>
              <a:spcBef>
                <a:spcPts val="0"/>
              </a:spcBef>
              <a:spcAft>
                <a:spcPts val="0"/>
              </a:spcAft>
              <a:buClr>
                <a:schemeClr val="dk2"/>
              </a:buClr>
              <a:buSzPts val="1400"/>
              <a:buFont typeface="Arial"/>
              <a:buNone/>
            </a:pPr>
            <a:r>
              <a:rPr lang="en" dirty="0">
                <a:solidFill>
                  <a:srgbClr val="56D1B3"/>
                </a:solidFill>
              </a:rPr>
              <a:t>Do the same for all values of beta</a:t>
            </a:r>
          </a:p>
          <a:p>
            <a:pPr marL="139700" lvl="0">
              <a:lnSpc>
                <a:spcPct val="115000"/>
              </a:lnSpc>
              <a:buClr>
                <a:schemeClr val="dk2"/>
              </a:buClr>
              <a:buSzPts val="1400"/>
            </a:pPr>
            <a:r>
              <a:rPr lang="en-GB" dirty="0">
                <a:solidFill>
                  <a:srgbClr val="56D1B3"/>
                </a:solidFill>
              </a:rPr>
              <a:t>→ select the one with lowest RMSE</a:t>
            </a:r>
            <a:endParaRPr dirty="0">
              <a:solidFill>
                <a:srgbClr val="56D1B3"/>
              </a:solidFill>
            </a:endParaRPr>
          </a:p>
          <a:p>
            <a:pPr marL="139700" lvl="0" indent="0" algn="l" rtl="0">
              <a:lnSpc>
                <a:spcPct val="115000"/>
              </a:lnSpc>
              <a:spcBef>
                <a:spcPts val="0"/>
              </a:spcBef>
              <a:spcAft>
                <a:spcPts val="0"/>
              </a:spcAft>
              <a:buClr>
                <a:schemeClr val="dk2"/>
              </a:buClr>
              <a:buSzPts val="1400"/>
              <a:buFont typeface="Arial"/>
              <a:buNone/>
            </a:pPr>
            <a:endParaRPr dirty="0">
              <a:solidFill>
                <a:srgbClr val="56D1B3"/>
              </a:solidFill>
            </a:endParaRPr>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p:txBody>
      </p:sp>
      <p:sp>
        <p:nvSpPr>
          <p:cNvPr id="487" name="Google Shape;487;p55"/>
          <p:cNvSpPr txBox="1"/>
          <p:nvPr/>
        </p:nvSpPr>
        <p:spPr>
          <a:xfrm>
            <a:off x="4053525" y="2990225"/>
            <a:ext cx="142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1FD0B3"/>
                </a:solidFill>
              </a:rPr>
              <a:t>Linear function</a:t>
            </a:r>
            <a:endParaRPr>
              <a:solidFill>
                <a:srgbClr val="1FD0B3"/>
              </a:solidFill>
            </a:endParaRPr>
          </a:p>
        </p:txBody>
      </p:sp>
      <p:cxnSp>
        <p:nvCxnSpPr>
          <p:cNvPr id="488" name="Google Shape;488;p55"/>
          <p:cNvCxnSpPr/>
          <p:nvPr/>
        </p:nvCxnSpPr>
        <p:spPr>
          <a:xfrm>
            <a:off x="3974150" y="2773225"/>
            <a:ext cx="237000" cy="292200"/>
          </a:xfrm>
          <a:prstGeom prst="straightConnector1">
            <a:avLst/>
          </a:prstGeom>
          <a:noFill/>
          <a:ln w="9525" cap="flat" cmpd="sng">
            <a:solidFill>
              <a:srgbClr val="1FD0B3"/>
            </a:solidFill>
            <a:prstDash val="solid"/>
            <a:round/>
            <a:headEnd type="none" w="med" len="med"/>
            <a:tailEnd type="triangle" w="med" len="med"/>
          </a:ln>
        </p:spPr>
      </p:cxnSp>
      <p:sp>
        <p:nvSpPr>
          <p:cNvPr id="489" name="Google Shape;489;p55"/>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493"/>
        <p:cNvGrpSpPr/>
        <p:nvPr/>
      </p:nvGrpSpPr>
      <p:grpSpPr>
        <a:xfrm>
          <a:off x="0" y="0"/>
          <a:ext cx="0" cy="0"/>
          <a:chOff x="0" y="0"/>
          <a:chExt cx="0" cy="0"/>
        </a:xfrm>
      </p:grpSpPr>
      <p:sp>
        <p:nvSpPr>
          <p:cNvPr id="494" name="Google Shape;494;p56"/>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495" name="Google Shape;495;p56"/>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496" name="Google Shape;496;p56"/>
          <p:cNvGrpSpPr/>
          <p:nvPr/>
        </p:nvGrpSpPr>
        <p:grpSpPr>
          <a:xfrm>
            <a:off x="7585809" y="128475"/>
            <a:ext cx="1494900" cy="816160"/>
            <a:chOff x="7663063" y="164557"/>
            <a:chExt cx="1494900" cy="839067"/>
          </a:xfrm>
        </p:grpSpPr>
        <p:pic>
          <p:nvPicPr>
            <p:cNvPr id="497" name="Google Shape;497;p56"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498" name="Google Shape;498;p56"/>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499" name="Google Shape;499;p56"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500" name="Google Shape;500;p56"/>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sp>
        <p:nvSpPr>
          <p:cNvPr id="501" name="Google Shape;501;p56"/>
          <p:cNvSpPr txBox="1"/>
          <p:nvPr/>
        </p:nvSpPr>
        <p:spPr>
          <a:xfrm>
            <a:off x="838200" y="1200850"/>
            <a:ext cx="80898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b="1">
                <a:solidFill>
                  <a:schemeClr val="lt1"/>
                </a:solidFill>
              </a:rPr>
              <a:t>General case (e.g. logistic regression):</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Maximum Likelihood</a:t>
            </a:r>
            <a:r>
              <a:rPr lang="en" sz="1400" b="1" i="0" u="none" strike="noStrike" cap="none">
                <a:solidFill>
                  <a:srgbClr val="56D1B3"/>
                </a:solidFill>
                <a:latin typeface="Arial"/>
                <a:ea typeface="Arial"/>
                <a:cs typeface="Arial"/>
                <a:sym typeface="Arial"/>
              </a:rPr>
              <a:t> Estimation </a:t>
            </a:r>
            <a:r>
              <a:rPr lang="en" sz="1400" i="0" u="none" strike="noStrike" cap="none">
                <a:solidFill>
                  <a:srgbClr val="56D1B3"/>
                </a:solidFill>
              </a:rPr>
              <a:t>(</a:t>
            </a:r>
            <a:r>
              <a:rPr lang="en">
                <a:solidFill>
                  <a:srgbClr val="56D1B3"/>
                </a:solidFill>
              </a:rPr>
              <a:t>i.e. likelihood that the data is generated from the model)</a:t>
            </a:r>
            <a:endParaRPr>
              <a:solidFill>
                <a:schemeClr val="dk1"/>
              </a:solidFill>
            </a:endParaRPr>
          </a:p>
          <a:p>
            <a:pPr marL="0" marR="0" lvl="0" indent="457200" algn="l" rtl="0">
              <a:lnSpc>
                <a:spcPct val="115000"/>
              </a:lnSpc>
              <a:spcBef>
                <a:spcPts val="0"/>
              </a:spcBef>
              <a:spcAft>
                <a:spcPts val="0"/>
              </a:spcAft>
              <a:buNone/>
            </a:pPr>
            <a:r>
              <a:rPr lang="en" sz="1400" b="0" i="0" u="none" strike="noStrike" cap="none">
                <a:solidFill>
                  <a:srgbClr val="56D1B3"/>
                </a:solidFill>
                <a:latin typeface="Arial"/>
                <a:ea typeface="Arial"/>
                <a:cs typeface="Arial"/>
                <a:sym typeface="Arial"/>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505"/>
        <p:cNvGrpSpPr/>
        <p:nvPr/>
      </p:nvGrpSpPr>
      <p:grpSpPr>
        <a:xfrm>
          <a:off x="0" y="0"/>
          <a:ext cx="0" cy="0"/>
          <a:chOff x="0" y="0"/>
          <a:chExt cx="0" cy="0"/>
        </a:xfrm>
      </p:grpSpPr>
      <p:sp>
        <p:nvSpPr>
          <p:cNvPr id="506" name="Google Shape;506;p57"/>
          <p:cNvSpPr/>
          <p:nvPr/>
        </p:nvSpPr>
        <p:spPr>
          <a:xfrm>
            <a:off x="1074525" y="1825575"/>
            <a:ext cx="4629900" cy="3151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7"/>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508" name="Google Shape;508;p57"/>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509" name="Google Shape;509;p57"/>
          <p:cNvGrpSpPr/>
          <p:nvPr/>
        </p:nvGrpSpPr>
        <p:grpSpPr>
          <a:xfrm>
            <a:off x="7585809" y="128475"/>
            <a:ext cx="1494900" cy="816160"/>
            <a:chOff x="7663063" y="164557"/>
            <a:chExt cx="1494900" cy="839067"/>
          </a:xfrm>
        </p:grpSpPr>
        <p:pic>
          <p:nvPicPr>
            <p:cNvPr id="510" name="Google Shape;510;p57"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511" name="Google Shape;511;p57"/>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512" name="Google Shape;512;p57"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pic>
        <p:nvPicPr>
          <p:cNvPr id="513" name="Google Shape;513;p57"/>
          <p:cNvPicPr preferRelativeResize="0"/>
          <p:nvPr/>
        </p:nvPicPr>
        <p:blipFill rotWithShape="1">
          <a:blip r:embed="rId6">
            <a:alphaModFix/>
          </a:blip>
          <a:srcRect r="49176"/>
          <a:stretch/>
        </p:blipFill>
        <p:spPr>
          <a:xfrm>
            <a:off x="3040051" y="4658525"/>
            <a:ext cx="257064" cy="282772"/>
          </a:xfrm>
          <a:prstGeom prst="rect">
            <a:avLst/>
          </a:prstGeom>
          <a:noFill/>
          <a:ln>
            <a:noFill/>
          </a:ln>
        </p:spPr>
      </p:pic>
      <p:pic>
        <p:nvPicPr>
          <p:cNvPr id="514" name="Google Shape;514;p57"/>
          <p:cNvPicPr preferRelativeResize="0"/>
          <p:nvPr/>
        </p:nvPicPr>
        <p:blipFill rotWithShape="1">
          <a:blip r:embed="rId6">
            <a:alphaModFix/>
          </a:blip>
          <a:srcRect l="52671"/>
          <a:stretch/>
        </p:blipFill>
        <p:spPr>
          <a:xfrm>
            <a:off x="3404466" y="4649548"/>
            <a:ext cx="257062" cy="300725"/>
          </a:xfrm>
          <a:prstGeom prst="rect">
            <a:avLst/>
          </a:prstGeom>
          <a:noFill/>
          <a:ln>
            <a:noFill/>
          </a:ln>
        </p:spPr>
      </p:pic>
      <p:sp>
        <p:nvSpPr>
          <p:cNvPr id="515" name="Google Shape;515;p57"/>
          <p:cNvSpPr txBox="1"/>
          <p:nvPr/>
        </p:nvSpPr>
        <p:spPr>
          <a:xfrm>
            <a:off x="3241525" y="4622900"/>
            <a:ext cx="32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
        <p:nvSpPr>
          <p:cNvPr id="516" name="Google Shape;516;p57"/>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sp>
        <p:nvSpPr>
          <p:cNvPr id="517" name="Google Shape;517;p57"/>
          <p:cNvSpPr txBox="1"/>
          <p:nvPr/>
        </p:nvSpPr>
        <p:spPr>
          <a:xfrm>
            <a:off x="1835175" y="4368950"/>
            <a:ext cx="2171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a:t>
            </a:r>
            <a:endParaRPr sz="11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r>
              <a:rPr lang="en" sz="1100">
                <a:solidFill>
                  <a:schemeClr val="dk1"/>
                </a:solidFill>
              </a:rPr>
              <a:t>(purple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sp>
        <p:nvSpPr>
          <p:cNvPr id="518" name="Google Shape;518;p57"/>
          <p:cNvSpPr/>
          <p:nvPr/>
        </p:nvSpPr>
        <p:spPr>
          <a:xfrm>
            <a:off x="4531325" y="4256225"/>
            <a:ext cx="257100" cy="18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7"/>
          <p:cNvSpPr/>
          <p:nvPr/>
        </p:nvSpPr>
        <p:spPr>
          <a:xfrm>
            <a:off x="4691625" y="2150525"/>
            <a:ext cx="657300" cy="1934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7"/>
          <p:cNvSpPr/>
          <p:nvPr/>
        </p:nvSpPr>
        <p:spPr>
          <a:xfrm>
            <a:off x="5156125" y="3310128"/>
            <a:ext cx="354000" cy="41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7"/>
          <p:cNvSpPr txBox="1"/>
          <p:nvPr/>
        </p:nvSpPr>
        <p:spPr>
          <a:xfrm>
            <a:off x="838200" y="1200850"/>
            <a:ext cx="80898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b="1">
                <a:solidFill>
                  <a:schemeClr val="lt1"/>
                </a:solidFill>
              </a:rPr>
              <a:t>General case (e.g. logistic regression):</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Maximum Likelihood</a:t>
            </a:r>
            <a:r>
              <a:rPr lang="en" sz="1400" b="1" i="0" u="none" strike="noStrike" cap="none">
                <a:solidFill>
                  <a:srgbClr val="56D1B3"/>
                </a:solidFill>
                <a:latin typeface="Arial"/>
                <a:ea typeface="Arial"/>
                <a:cs typeface="Arial"/>
                <a:sym typeface="Arial"/>
              </a:rPr>
              <a:t> Estimation </a:t>
            </a:r>
            <a:r>
              <a:rPr lang="en" sz="1400" i="0" u="none" strike="noStrike" cap="none">
                <a:solidFill>
                  <a:srgbClr val="56D1B3"/>
                </a:solidFill>
              </a:rPr>
              <a:t>(</a:t>
            </a:r>
            <a:r>
              <a:rPr lang="en">
                <a:solidFill>
                  <a:srgbClr val="56D1B3"/>
                </a:solidFill>
              </a:rPr>
              <a:t>i.e. likelihood that the data is generated from the model)</a:t>
            </a:r>
            <a:endParaRPr>
              <a:solidFill>
                <a:schemeClr val="dk1"/>
              </a:solidFill>
            </a:endParaRPr>
          </a:p>
          <a:p>
            <a:pPr marL="0" marR="0" lvl="0" indent="457200" algn="l" rtl="0">
              <a:lnSpc>
                <a:spcPct val="115000"/>
              </a:lnSpc>
              <a:spcBef>
                <a:spcPts val="0"/>
              </a:spcBef>
              <a:spcAft>
                <a:spcPts val="0"/>
              </a:spcAft>
              <a:buNone/>
            </a:pPr>
            <a:r>
              <a:rPr lang="en" sz="1400" b="0" i="0" u="none" strike="noStrike" cap="none">
                <a:solidFill>
                  <a:srgbClr val="56D1B3"/>
                </a:solidFill>
                <a:latin typeface="Arial"/>
                <a:ea typeface="Arial"/>
                <a:cs typeface="Arial"/>
                <a:sym typeface="Arial"/>
              </a:rPr>
              <a:t> </a:t>
            </a:r>
            <a:endParaRPr/>
          </a:p>
        </p:txBody>
      </p:sp>
      <p:pic>
        <p:nvPicPr>
          <p:cNvPr id="522" name="Google Shape;522;p57"/>
          <p:cNvPicPr preferRelativeResize="0"/>
          <p:nvPr/>
        </p:nvPicPr>
        <p:blipFill rotWithShape="1">
          <a:blip r:embed="rId7">
            <a:alphaModFix/>
          </a:blip>
          <a:srcRect l="8534" t="5177" r="36336" b="4308"/>
          <a:stretch/>
        </p:blipFill>
        <p:spPr>
          <a:xfrm>
            <a:off x="1642175" y="1938525"/>
            <a:ext cx="2513700" cy="2519863"/>
          </a:xfrm>
          <a:prstGeom prst="rect">
            <a:avLst/>
          </a:prstGeom>
          <a:noFill/>
          <a:ln>
            <a:noFill/>
          </a:ln>
        </p:spPr>
      </p:pic>
      <p:sp>
        <p:nvSpPr>
          <p:cNvPr id="523" name="Google Shape;523;p57"/>
          <p:cNvSpPr txBox="1"/>
          <p:nvPr/>
        </p:nvSpPr>
        <p:spPr>
          <a:xfrm rot="-5400000">
            <a:off x="491825" y="2934425"/>
            <a:ext cx="1777500" cy="5232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524" name="Google Shape;524;p57"/>
          <p:cNvPicPr preferRelativeResize="0"/>
          <p:nvPr/>
        </p:nvPicPr>
        <p:blipFill rotWithShape="1">
          <a:blip r:embed="rId6">
            <a:alphaModFix/>
          </a:blip>
          <a:srcRect r="49176"/>
          <a:stretch/>
        </p:blipFill>
        <p:spPr>
          <a:xfrm rot="-5400000">
            <a:off x="1216500" y="2073675"/>
            <a:ext cx="328174" cy="354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528"/>
        <p:cNvGrpSpPr/>
        <p:nvPr/>
      </p:nvGrpSpPr>
      <p:grpSpPr>
        <a:xfrm>
          <a:off x="0" y="0"/>
          <a:ext cx="0" cy="0"/>
          <a:chOff x="0" y="0"/>
          <a:chExt cx="0" cy="0"/>
        </a:xfrm>
      </p:grpSpPr>
      <p:sp>
        <p:nvSpPr>
          <p:cNvPr id="529" name="Google Shape;529;p58"/>
          <p:cNvSpPr/>
          <p:nvPr/>
        </p:nvSpPr>
        <p:spPr>
          <a:xfrm>
            <a:off x="1074525" y="1825575"/>
            <a:ext cx="4629900" cy="3151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8"/>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531" name="Google Shape;531;p58"/>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532" name="Google Shape;532;p58"/>
          <p:cNvGrpSpPr/>
          <p:nvPr/>
        </p:nvGrpSpPr>
        <p:grpSpPr>
          <a:xfrm>
            <a:off x="7585809" y="128475"/>
            <a:ext cx="1494900" cy="816160"/>
            <a:chOff x="7663063" y="164557"/>
            <a:chExt cx="1494900" cy="839067"/>
          </a:xfrm>
        </p:grpSpPr>
        <p:pic>
          <p:nvPicPr>
            <p:cNvPr id="533" name="Google Shape;533;p58"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534" name="Google Shape;534;p58"/>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535" name="Google Shape;535;p58"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pic>
        <p:nvPicPr>
          <p:cNvPr id="536" name="Google Shape;536;p58"/>
          <p:cNvPicPr preferRelativeResize="0"/>
          <p:nvPr/>
        </p:nvPicPr>
        <p:blipFill rotWithShape="1">
          <a:blip r:embed="rId6">
            <a:alphaModFix/>
          </a:blip>
          <a:srcRect r="49176"/>
          <a:stretch/>
        </p:blipFill>
        <p:spPr>
          <a:xfrm>
            <a:off x="3040051" y="4658525"/>
            <a:ext cx="257064" cy="282772"/>
          </a:xfrm>
          <a:prstGeom prst="rect">
            <a:avLst/>
          </a:prstGeom>
          <a:noFill/>
          <a:ln>
            <a:noFill/>
          </a:ln>
        </p:spPr>
      </p:pic>
      <p:pic>
        <p:nvPicPr>
          <p:cNvPr id="537" name="Google Shape;537;p58"/>
          <p:cNvPicPr preferRelativeResize="0"/>
          <p:nvPr/>
        </p:nvPicPr>
        <p:blipFill rotWithShape="1">
          <a:blip r:embed="rId6">
            <a:alphaModFix/>
          </a:blip>
          <a:srcRect l="52671"/>
          <a:stretch/>
        </p:blipFill>
        <p:spPr>
          <a:xfrm>
            <a:off x="3404466" y="4649548"/>
            <a:ext cx="257062" cy="300725"/>
          </a:xfrm>
          <a:prstGeom prst="rect">
            <a:avLst/>
          </a:prstGeom>
          <a:noFill/>
          <a:ln>
            <a:noFill/>
          </a:ln>
        </p:spPr>
      </p:pic>
      <p:sp>
        <p:nvSpPr>
          <p:cNvPr id="538" name="Google Shape;538;p58"/>
          <p:cNvSpPr txBox="1"/>
          <p:nvPr/>
        </p:nvSpPr>
        <p:spPr>
          <a:xfrm>
            <a:off x="3241525" y="4622900"/>
            <a:ext cx="32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
        <p:nvSpPr>
          <p:cNvPr id="539" name="Google Shape;539;p58"/>
          <p:cNvSpPr txBox="1"/>
          <p:nvPr/>
        </p:nvSpPr>
        <p:spPr>
          <a:xfrm rot="-5400000">
            <a:off x="491825" y="2934425"/>
            <a:ext cx="1777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540" name="Google Shape;540;p58"/>
          <p:cNvPicPr preferRelativeResize="0"/>
          <p:nvPr/>
        </p:nvPicPr>
        <p:blipFill rotWithShape="1">
          <a:blip r:embed="rId6">
            <a:alphaModFix/>
          </a:blip>
          <a:srcRect r="49176"/>
          <a:stretch/>
        </p:blipFill>
        <p:spPr>
          <a:xfrm rot="-5400000">
            <a:off x="1216500" y="2073675"/>
            <a:ext cx="328174" cy="354000"/>
          </a:xfrm>
          <a:prstGeom prst="rect">
            <a:avLst/>
          </a:prstGeom>
          <a:noFill/>
          <a:ln>
            <a:noFill/>
          </a:ln>
        </p:spPr>
      </p:pic>
      <p:sp>
        <p:nvSpPr>
          <p:cNvPr id="541" name="Google Shape;541;p58"/>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sp>
        <p:nvSpPr>
          <p:cNvPr id="542" name="Google Shape;542;p58"/>
          <p:cNvSpPr txBox="1"/>
          <p:nvPr/>
        </p:nvSpPr>
        <p:spPr>
          <a:xfrm>
            <a:off x="1835175" y="4368950"/>
            <a:ext cx="2171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a:t>
            </a:r>
            <a:endParaRPr sz="11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r>
              <a:rPr lang="en" sz="1100">
                <a:solidFill>
                  <a:schemeClr val="dk1"/>
                </a:solidFill>
              </a:rPr>
              <a:t>(purple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sp>
        <p:nvSpPr>
          <p:cNvPr id="543" name="Google Shape;543;p58"/>
          <p:cNvSpPr/>
          <p:nvPr/>
        </p:nvSpPr>
        <p:spPr>
          <a:xfrm>
            <a:off x="4531325" y="4256225"/>
            <a:ext cx="257100" cy="18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8"/>
          <p:cNvSpPr/>
          <p:nvPr/>
        </p:nvSpPr>
        <p:spPr>
          <a:xfrm>
            <a:off x="4691625" y="2150525"/>
            <a:ext cx="657300" cy="1934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8"/>
          <p:cNvSpPr/>
          <p:nvPr/>
        </p:nvSpPr>
        <p:spPr>
          <a:xfrm>
            <a:off x="5156125" y="3310128"/>
            <a:ext cx="354000" cy="41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8"/>
          <p:cNvSpPr txBox="1"/>
          <p:nvPr/>
        </p:nvSpPr>
        <p:spPr>
          <a:xfrm>
            <a:off x="5648100" y="2151750"/>
            <a:ext cx="3427200" cy="22320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Clr>
                <a:schemeClr val="dk1"/>
              </a:buClr>
              <a:buSzPts val="1400"/>
              <a:buFont typeface="Arial"/>
              <a:buNone/>
            </a:pPr>
            <a:r>
              <a:rPr lang="en" u="sng" dirty="0">
                <a:solidFill>
                  <a:srgbClr val="56D1B3"/>
                </a:solidFill>
              </a:rPr>
              <a:t>MLE computation</a:t>
            </a:r>
            <a:endParaRPr dirty="0">
              <a:solidFill>
                <a:schemeClr val="dk2"/>
              </a:solidFill>
            </a:endParaRPr>
          </a:p>
          <a:p>
            <a:pPr marL="139700" lvl="0" indent="0" algn="l" rtl="0">
              <a:lnSpc>
                <a:spcPct val="115000"/>
              </a:lnSpc>
              <a:spcBef>
                <a:spcPts val="0"/>
              </a:spcBef>
              <a:spcAft>
                <a:spcPts val="0"/>
              </a:spcAft>
              <a:buClr>
                <a:schemeClr val="dk1"/>
              </a:buClr>
              <a:buSzPts val="1400"/>
              <a:buFont typeface="Arial"/>
              <a:buNone/>
            </a:pPr>
            <a:endParaRPr dirty="0">
              <a:solidFill>
                <a:srgbClr val="56D1B3"/>
              </a:solidFill>
            </a:endParaRPr>
          </a:p>
          <a:p>
            <a:pPr marL="139700" lvl="0" indent="0" algn="l" rtl="0">
              <a:lnSpc>
                <a:spcPct val="115000"/>
              </a:lnSpc>
              <a:spcBef>
                <a:spcPts val="0"/>
              </a:spcBef>
              <a:spcAft>
                <a:spcPts val="0"/>
              </a:spcAft>
              <a:buClr>
                <a:schemeClr val="dk1"/>
              </a:buClr>
              <a:buSzPts val="1400"/>
              <a:buFont typeface="Arial"/>
              <a:buNone/>
            </a:pPr>
            <a:r>
              <a:rPr lang="en" dirty="0">
                <a:solidFill>
                  <a:srgbClr val="56D1B3"/>
                </a:solidFill>
              </a:rPr>
              <a:t>1. For each point, compute likelihood that it occurred under the specific model, taking into account N of trials</a:t>
            </a:r>
            <a:endParaRPr u="sng" dirty="0">
              <a:solidFill>
                <a:srgbClr val="56D1B3"/>
              </a:solidFill>
            </a:endParaRPr>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p:txBody>
      </p:sp>
      <p:sp>
        <p:nvSpPr>
          <p:cNvPr id="547" name="Google Shape;547;p58"/>
          <p:cNvSpPr txBox="1"/>
          <p:nvPr/>
        </p:nvSpPr>
        <p:spPr>
          <a:xfrm>
            <a:off x="838200" y="1200850"/>
            <a:ext cx="80898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b="1">
                <a:solidFill>
                  <a:schemeClr val="lt1"/>
                </a:solidFill>
              </a:rPr>
              <a:t>General case (e.g. logistic regression):</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Maximum Likelihood</a:t>
            </a:r>
            <a:r>
              <a:rPr lang="en" sz="1400" b="1" i="0" u="none" strike="noStrike" cap="none">
                <a:solidFill>
                  <a:srgbClr val="56D1B3"/>
                </a:solidFill>
                <a:latin typeface="Arial"/>
                <a:ea typeface="Arial"/>
                <a:cs typeface="Arial"/>
                <a:sym typeface="Arial"/>
              </a:rPr>
              <a:t> Estimation </a:t>
            </a:r>
            <a:r>
              <a:rPr lang="en" sz="1400" i="0" u="none" strike="noStrike" cap="none">
                <a:solidFill>
                  <a:srgbClr val="56D1B3"/>
                </a:solidFill>
              </a:rPr>
              <a:t>(</a:t>
            </a:r>
            <a:r>
              <a:rPr lang="en">
                <a:solidFill>
                  <a:srgbClr val="56D1B3"/>
                </a:solidFill>
              </a:rPr>
              <a:t>i.e. likelihood that the data is generated from the model)</a:t>
            </a:r>
            <a:endParaRPr>
              <a:solidFill>
                <a:schemeClr val="dk1"/>
              </a:solidFill>
            </a:endParaRPr>
          </a:p>
          <a:p>
            <a:pPr marL="0" marR="0" lvl="0" indent="457200" algn="l" rtl="0">
              <a:lnSpc>
                <a:spcPct val="115000"/>
              </a:lnSpc>
              <a:spcBef>
                <a:spcPts val="0"/>
              </a:spcBef>
              <a:spcAft>
                <a:spcPts val="0"/>
              </a:spcAft>
              <a:buNone/>
            </a:pPr>
            <a:r>
              <a:rPr lang="en" sz="1400" b="0" i="0" u="none" strike="noStrike" cap="none">
                <a:solidFill>
                  <a:srgbClr val="56D1B3"/>
                </a:solidFill>
                <a:latin typeface="Arial"/>
                <a:ea typeface="Arial"/>
                <a:cs typeface="Arial"/>
                <a:sym typeface="Arial"/>
              </a:rPr>
              <a:t> </a:t>
            </a:r>
            <a:endParaRPr/>
          </a:p>
        </p:txBody>
      </p:sp>
      <p:pic>
        <p:nvPicPr>
          <p:cNvPr id="548" name="Google Shape;548;p58"/>
          <p:cNvPicPr preferRelativeResize="0"/>
          <p:nvPr/>
        </p:nvPicPr>
        <p:blipFill rotWithShape="1">
          <a:blip r:embed="rId7">
            <a:alphaModFix/>
          </a:blip>
          <a:srcRect l="8534" t="5177" r="36336" b="4308"/>
          <a:stretch/>
        </p:blipFill>
        <p:spPr>
          <a:xfrm>
            <a:off x="1642175" y="1938525"/>
            <a:ext cx="2513700" cy="25198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552"/>
        <p:cNvGrpSpPr/>
        <p:nvPr/>
      </p:nvGrpSpPr>
      <p:grpSpPr>
        <a:xfrm>
          <a:off x="0" y="0"/>
          <a:ext cx="0" cy="0"/>
          <a:chOff x="0" y="0"/>
          <a:chExt cx="0" cy="0"/>
        </a:xfrm>
      </p:grpSpPr>
      <p:sp>
        <p:nvSpPr>
          <p:cNvPr id="553" name="Google Shape;553;p59"/>
          <p:cNvSpPr/>
          <p:nvPr/>
        </p:nvSpPr>
        <p:spPr>
          <a:xfrm>
            <a:off x="1074525" y="1825575"/>
            <a:ext cx="4629900" cy="3151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4" name="Google Shape;554;p59"/>
          <p:cNvPicPr preferRelativeResize="0"/>
          <p:nvPr/>
        </p:nvPicPr>
        <p:blipFill rotWithShape="1">
          <a:blip r:embed="rId3">
            <a:alphaModFix/>
          </a:blip>
          <a:srcRect l="8534" t="5177" r="36336" b="4308"/>
          <a:stretch/>
        </p:blipFill>
        <p:spPr>
          <a:xfrm>
            <a:off x="1642175" y="1938525"/>
            <a:ext cx="2513700" cy="2519863"/>
          </a:xfrm>
          <a:prstGeom prst="rect">
            <a:avLst/>
          </a:prstGeom>
          <a:noFill/>
          <a:ln>
            <a:noFill/>
          </a:ln>
        </p:spPr>
      </p:pic>
      <p:sp>
        <p:nvSpPr>
          <p:cNvPr id="555" name="Google Shape;555;p59"/>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556" name="Google Shape;556;p59"/>
          <p:cNvPicPr preferRelativeResize="0"/>
          <p:nvPr/>
        </p:nvPicPr>
        <p:blipFill rotWithShape="1">
          <a:blip r:embed="rId4">
            <a:alphaModFix/>
          </a:blip>
          <a:srcRect/>
          <a:stretch/>
        </p:blipFill>
        <p:spPr>
          <a:xfrm>
            <a:off x="6183430" y="233197"/>
            <a:ext cx="1494845" cy="517227"/>
          </a:xfrm>
          <a:prstGeom prst="rect">
            <a:avLst/>
          </a:prstGeom>
          <a:noFill/>
          <a:ln>
            <a:noFill/>
          </a:ln>
        </p:spPr>
      </p:pic>
      <p:grpSp>
        <p:nvGrpSpPr>
          <p:cNvPr id="557" name="Google Shape;557;p59"/>
          <p:cNvGrpSpPr/>
          <p:nvPr/>
        </p:nvGrpSpPr>
        <p:grpSpPr>
          <a:xfrm>
            <a:off x="7585809" y="128475"/>
            <a:ext cx="1494900" cy="816160"/>
            <a:chOff x="7663063" y="164557"/>
            <a:chExt cx="1494900" cy="839067"/>
          </a:xfrm>
        </p:grpSpPr>
        <p:pic>
          <p:nvPicPr>
            <p:cNvPr id="558" name="Google Shape;558;p59" descr="Picture"/>
            <p:cNvPicPr preferRelativeResize="0"/>
            <p:nvPr/>
          </p:nvPicPr>
          <p:blipFill rotWithShape="1">
            <a:blip r:embed="rId5">
              <a:alphaModFix/>
            </a:blip>
            <a:srcRect/>
            <a:stretch/>
          </p:blipFill>
          <p:spPr>
            <a:xfrm>
              <a:off x="7946136" y="164557"/>
              <a:ext cx="961537" cy="585867"/>
            </a:xfrm>
            <a:prstGeom prst="rect">
              <a:avLst/>
            </a:prstGeom>
            <a:noFill/>
            <a:ln>
              <a:noFill/>
            </a:ln>
          </p:spPr>
        </p:pic>
        <p:sp>
          <p:nvSpPr>
            <p:cNvPr id="559" name="Google Shape;559;p59"/>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560" name="Google Shape;560;p59" descr="Home - Flux Society"/>
          <p:cNvPicPr preferRelativeResize="0"/>
          <p:nvPr/>
        </p:nvPicPr>
        <p:blipFill rotWithShape="1">
          <a:blip r:embed="rId6">
            <a:alphaModFix/>
          </a:blip>
          <a:srcRect/>
          <a:stretch/>
        </p:blipFill>
        <p:spPr>
          <a:xfrm>
            <a:off x="8475423" y="4445148"/>
            <a:ext cx="487209" cy="569876"/>
          </a:xfrm>
          <a:prstGeom prst="rect">
            <a:avLst/>
          </a:prstGeom>
          <a:noFill/>
          <a:ln>
            <a:noFill/>
          </a:ln>
        </p:spPr>
      </p:pic>
      <p:pic>
        <p:nvPicPr>
          <p:cNvPr id="561" name="Google Shape;561;p59"/>
          <p:cNvPicPr preferRelativeResize="0"/>
          <p:nvPr/>
        </p:nvPicPr>
        <p:blipFill rotWithShape="1">
          <a:blip r:embed="rId7">
            <a:alphaModFix/>
          </a:blip>
          <a:srcRect r="49176"/>
          <a:stretch/>
        </p:blipFill>
        <p:spPr>
          <a:xfrm>
            <a:off x="3040051" y="4658525"/>
            <a:ext cx="257064" cy="282772"/>
          </a:xfrm>
          <a:prstGeom prst="rect">
            <a:avLst/>
          </a:prstGeom>
          <a:noFill/>
          <a:ln>
            <a:noFill/>
          </a:ln>
        </p:spPr>
      </p:pic>
      <p:pic>
        <p:nvPicPr>
          <p:cNvPr id="562" name="Google Shape;562;p59"/>
          <p:cNvPicPr preferRelativeResize="0"/>
          <p:nvPr/>
        </p:nvPicPr>
        <p:blipFill rotWithShape="1">
          <a:blip r:embed="rId7">
            <a:alphaModFix/>
          </a:blip>
          <a:srcRect l="52671"/>
          <a:stretch/>
        </p:blipFill>
        <p:spPr>
          <a:xfrm>
            <a:off x="3404466" y="4649548"/>
            <a:ext cx="257062" cy="300725"/>
          </a:xfrm>
          <a:prstGeom prst="rect">
            <a:avLst/>
          </a:prstGeom>
          <a:noFill/>
          <a:ln>
            <a:noFill/>
          </a:ln>
        </p:spPr>
      </p:pic>
      <p:sp>
        <p:nvSpPr>
          <p:cNvPr id="563" name="Google Shape;563;p59"/>
          <p:cNvSpPr txBox="1"/>
          <p:nvPr/>
        </p:nvSpPr>
        <p:spPr>
          <a:xfrm>
            <a:off x="3241525" y="4622900"/>
            <a:ext cx="32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
        <p:nvSpPr>
          <p:cNvPr id="564" name="Google Shape;564;p59"/>
          <p:cNvSpPr txBox="1"/>
          <p:nvPr/>
        </p:nvSpPr>
        <p:spPr>
          <a:xfrm rot="-5400000">
            <a:off x="491825" y="2934425"/>
            <a:ext cx="1777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565" name="Google Shape;565;p59"/>
          <p:cNvPicPr preferRelativeResize="0"/>
          <p:nvPr/>
        </p:nvPicPr>
        <p:blipFill rotWithShape="1">
          <a:blip r:embed="rId7">
            <a:alphaModFix/>
          </a:blip>
          <a:srcRect r="49176"/>
          <a:stretch/>
        </p:blipFill>
        <p:spPr>
          <a:xfrm rot="-5400000">
            <a:off x="1216500" y="2073675"/>
            <a:ext cx="328174" cy="354000"/>
          </a:xfrm>
          <a:prstGeom prst="rect">
            <a:avLst/>
          </a:prstGeom>
          <a:noFill/>
          <a:ln>
            <a:noFill/>
          </a:ln>
        </p:spPr>
      </p:pic>
      <p:sp>
        <p:nvSpPr>
          <p:cNvPr id="566" name="Google Shape;566;p59"/>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sp>
        <p:nvSpPr>
          <p:cNvPr id="567" name="Google Shape;567;p59"/>
          <p:cNvSpPr txBox="1"/>
          <p:nvPr/>
        </p:nvSpPr>
        <p:spPr>
          <a:xfrm>
            <a:off x="1835175" y="4368950"/>
            <a:ext cx="2171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a:t>
            </a:r>
            <a:endParaRPr sz="11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r>
              <a:rPr lang="en" sz="1100">
                <a:solidFill>
                  <a:schemeClr val="dk1"/>
                </a:solidFill>
              </a:rPr>
              <a:t>(purple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sp>
        <p:nvSpPr>
          <p:cNvPr id="568" name="Google Shape;568;p59"/>
          <p:cNvSpPr/>
          <p:nvPr/>
        </p:nvSpPr>
        <p:spPr>
          <a:xfrm>
            <a:off x="4531325" y="4256225"/>
            <a:ext cx="257100" cy="18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9"/>
          <p:cNvSpPr/>
          <p:nvPr/>
        </p:nvSpPr>
        <p:spPr>
          <a:xfrm>
            <a:off x="5156125" y="3310128"/>
            <a:ext cx="354000" cy="41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9"/>
          <p:cNvSpPr txBox="1"/>
          <p:nvPr/>
        </p:nvSpPr>
        <p:spPr>
          <a:xfrm>
            <a:off x="5648100" y="2151750"/>
            <a:ext cx="3427200" cy="22320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Clr>
                <a:schemeClr val="dk1"/>
              </a:buClr>
              <a:buSzPts val="1400"/>
              <a:buFont typeface="Arial"/>
              <a:buNone/>
            </a:pPr>
            <a:r>
              <a:rPr lang="en" u="sng" dirty="0">
                <a:solidFill>
                  <a:srgbClr val="56D1B3"/>
                </a:solidFill>
              </a:rPr>
              <a:t>MLE computation</a:t>
            </a:r>
            <a:endParaRPr dirty="0">
              <a:solidFill>
                <a:schemeClr val="dk2"/>
              </a:solidFill>
            </a:endParaRPr>
          </a:p>
          <a:p>
            <a:pPr marL="139700" lvl="0" indent="0" algn="l" rtl="0">
              <a:lnSpc>
                <a:spcPct val="115000"/>
              </a:lnSpc>
              <a:spcBef>
                <a:spcPts val="0"/>
              </a:spcBef>
              <a:spcAft>
                <a:spcPts val="0"/>
              </a:spcAft>
              <a:buClr>
                <a:schemeClr val="dk1"/>
              </a:buClr>
              <a:buSzPts val="1400"/>
              <a:buFont typeface="Arial"/>
              <a:buNone/>
            </a:pPr>
            <a:endParaRPr dirty="0">
              <a:solidFill>
                <a:srgbClr val="56D1B3"/>
              </a:solidFill>
            </a:endParaRPr>
          </a:p>
          <a:p>
            <a:pPr marL="139700" lvl="0">
              <a:lnSpc>
                <a:spcPct val="115000"/>
              </a:lnSpc>
              <a:buClr>
                <a:schemeClr val="dk1"/>
              </a:buClr>
              <a:buSzPts val="1400"/>
            </a:pPr>
            <a:r>
              <a:rPr lang="en" dirty="0">
                <a:solidFill>
                  <a:srgbClr val="56D1B3"/>
                </a:solidFill>
              </a:rPr>
              <a:t>1. For each point, compute likelihood that it occurred under the specific model, taking into account N of trials</a:t>
            </a:r>
            <a:endParaRPr u="sng" dirty="0">
              <a:solidFill>
                <a:srgbClr val="56D1B3"/>
              </a:solidFill>
            </a:endParaRPr>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p:txBody>
      </p:sp>
      <p:sp>
        <p:nvSpPr>
          <p:cNvPr id="571" name="Google Shape;571;p59"/>
          <p:cNvSpPr txBox="1"/>
          <p:nvPr/>
        </p:nvSpPr>
        <p:spPr>
          <a:xfrm>
            <a:off x="838200" y="1200850"/>
            <a:ext cx="80898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b="1">
                <a:solidFill>
                  <a:schemeClr val="lt1"/>
                </a:solidFill>
              </a:rPr>
              <a:t>General case (e.g. logistic regression):</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Maximum Likelihood</a:t>
            </a:r>
            <a:r>
              <a:rPr lang="en" sz="1400" b="1" i="0" u="none" strike="noStrike" cap="none">
                <a:solidFill>
                  <a:srgbClr val="56D1B3"/>
                </a:solidFill>
                <a:latin typeface="Arial"/>
                <a:ea typeface="Arial"/>
                <a:cs typeface="Arial"/>
                <a:sym typeface="Arial"/>
              </a:rPr>
              <a:t> Estimation </a:t>
            </a:r>
            <a:r>
              <a:rPr lang="en" sz="1400" i="0" u="none" strike="noStrike" cap="none">
                <a:solidFill>
                  <a:srgbClr val="56D1B3"/>
                </a:solidFill>
              </a:rPr>
              <a:t>(</a:t>
            </a:r>
            <a:r>
              <a:rPr lang="en">
                <a:solidFill>
                  <a:srgbClr val="56D1B3"/>
                </a:solidFill>
              </a:rPr>
              <a:t>i.e. likelihood that the data is generated from the model)</a:t>
            </a:r>
            <a:endParaRPr>
              <a:solidFill>
                <a:schemeClr val="dk1"/>
              </a:solidFill>
            </a:endParaRPr>
          </a:p>
          <a:p>
            <a:pPr marL="0" marR="0" lvl="0" indent="457200" algn="l" rtl="0">
              <a:lnSpc>
                <a:spcPct val="115000"/>
              </a:lnSpc>
              <a:spcBef>
                <a:spcPts val="0"/>
              </a:spcBef>
              <a:spcAft>
                <a:spcPts val="0"/>
              </a:spcAft>
              <a:buNone/>
            </a:pPr>
            <a:r>
              <a:rPr lang="en" sz="1400" b="0" i="0" u="none" strike="noStrike" cap="none">
                <a:solidFill>
                  <a:srgbClr val="56D1B3"/>
                </a:solidFill>
                <a:latin typeface="Arial"/>
                <a:ea typeface="Arial"/>
                <a:cs typeface="Arial"/>
                <a:sym typeface="Arial"/>
              </a:rPr>
              <a:t> </a:t>
            </a:r>
            <a:endParaRPr/>
          </a:p>
        </p:txBody>
      </p:sp>
      <p:sp>
        <p:nvSpPr>
          <p:cNvPr id="572" name="Google Shape;572;p59"/>
          <p:cNvSpPr/>
          <p:nvPr/>
        </p:nvSpPr>
        <p:spPr>
          <a:xfrm>
            <a:off x="2356798" y="3633545"/>
            <a:ext cx="1233000" cy="3078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300" b="0" i="0" u="none" strike="noStrike" cap="none" dirty="0">
                <a:solidFill>
                  <a:srgbClr val="56D1B3"/>
                </a:solidFill>
                <a:latin typeface="Arial"/>
                <a:ea typeface="Arial"/>
                <a:cs typeface="Arial"/>
                <a:sym typeface="Arial"/>
              </a:rPr>
              <a:t>How likely?</a:t>
            </a:r>
            <a:endParaRPr sz="1300" dirty="0"/>
          </a:p>
        </p:txBody>
      </p:sp>
      <p:sp>
        <p:nvSpPr>
          <p:cNvPr id="2" name="Bouée 1">
            <a:extLst>
              <a:ext uri="{FF2B5EF4-FFF2-40B4-BE49-F238E27FC236}">
                <a16:creationId xmlns:a16="http://schemas.microsoft.com/office/drawing/2014/main" id="{7E6754D2-CD11-D849-8CA3-E51BAA2800DE}"/>
              </a:ext>
            </a:extLst>
          </p:cNvPr>
          <p:cNvSpPr/>
          <p:nvPr/>
        </p:nvSpPr>
        <p:spPr>
          <a:xfrm>
            <a:off x="2387601" y="3752556"/>
            <a:ext cx="143277" cy="143277"/>
          </a:xfrm>
          <a:prstGeom prst="donut">
            <a:avLst>
              <a:gd name="adj" fmla="val 18906"/>
            </a:avLst>
          </a:prstGeom>
          <a:solidFill>
            <a:srgbClr val="53D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GB">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576"/>
        <p:cNvGrpSpPr/>
        <p:nvPr/>
      </p:nvGrpSpPr>
      <p:grpSpPr>
        <a:xfrm>
          <a:off x="0" y="0"/>
          <a:ext cx="0" cy="0"/>
          <a:chOff x="0" y="0"/>
          <a:chExt cx="0" cy="0"/>
        </a:xfrm>
      </p:grpSpPr>
      <p:sp>
        <p:nvSpPr>
          <p:cNvPr id="577" name="Google Shape;577;p60"/>
          <p:cNvSpPr/>
          <p:nvPr/>
        </p:nvSpPr>
        <p:spPr>
          <a:xfrm>
            <a:off x="1074525" y="1825575"/>
            <a:ext cx="4629900" cy="3151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0"/>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579" name="Google Shape;579;p60"/>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580" name="Google Shape;580;p60"/>
          <p:cNvGrpSpPr/>
          <p:nvPr/>
        </p:nvGrpSpPr>
        <p:grpSpPr>
          <a:xfrm>
            <a:off x="7585809" y="128475"/>
            <a:ext cx="1494900" cy="816160"/>
            <a:chOff x="7663063" y="164557"/>
            <a:chExt cx="1494900" cy="839067"/>
          </a:xfrm>
        </p:grpSpPr>
        <p:pic>
          <p:nvPicPr>
            <p:cNvPr id="581" name="Google Shape;581;p60"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582" name="Google Shape;582;p60"/>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583" name="Google Shape;583;p60"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pic>
        <p:nvPicPr>
          <p:cNvPr id="584" name="Google Shape;584;p60"/>
          <p:cNvPicPr preferRelativeResize="0"/>
          <p:nvPr/>
        </p:nvPicPr>
        <p:blipFill rotWithShape="1">
          <a:blip r:embed="rId6">
            <a:alphaModFix/>
          </a:blip>
          <a:srcRect r="49176"/>
          <a:stretch/>
        </p:blipFill>
        <p:spPr>
          <a:xfrm>
            <a:off x="3040051" y="4658525"/>
            <a:ext cx="257064" cy="282772"/>
          </a:xfrm>
          <a:prstGeom prst="rect">
            <a:avLst/>
          </a:prstGeom>
          <a:noFill/>
          <a:ln>
            <a:noFill/>
          </a:ln>
        </p:spPr>
      </p:pic>
      <p:pic>
        <p:nvPicPr>
          <p:cNvPr id="585" name="Google Shape;585;p60"/>
          <p:cNvPicPr preferRelativeResize="0"/>
          <p:nvPr/>
        </p:nvPicPr>
        <p:blipFill rotWithShape="1">
          <a:blip r:embed="rId6">
            <a:alphaModFix/>
          </a:blip>
          <a:srcRect l="52671"/>
          <a:stretch/>
        </p:blipFill>
        <p:spPr>
          <a:xfrm>
            <a:off x="3404466" y="4649548"/>
            <a:ext cx="257062" cy="300725"/>
          </a:xfrm>
          <a:prstGeom prst="rect">
            <a:avLst/>
          </a:prstGeom>
          <a:noFill/>
          <a:ln>
            <a:noFill/>
          </a:ln>
        </p:spPr>
      </p:pic>
      <p:sp>
        <p:nvSpPr>
          <p:cNvPr id="586" name="Google Shape;586;p60"/>
          <p:cNvSpPr txBox="1"/>
          <p:nvPr/>
        </p:nvSpPr>
        <p:spPr>
          <a:xfrm>
            <a:off x="3241525" y="4622900"/>
            <a:ext cx="32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
        <p:nvSpPr>
          <p:cNvPr id="587" name="Google Shape;587;p60"/>
          <p:cNvSpPr txBox="1"/>
          <p:nvPr/>
        </p:nvSpPr>
        <p:spPr>
          <a:xfrm rot="-5400000">
            <a:off x="491825" y="2934425"/>
            <a:ext cx="1777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588" name="Google Shape;588;p60"/>
          <p:cNvPicPr preferRelativeResize="0"/>
          <p:nvPr/>
        </p:nvPicPr>
        <p:blipFill rotWithShape="1">
          <a:blip r:embed="rId6">
            <a:alphaModFix/>
          </a:blip>
          <a:srcRect r="49176"/>
          <a:stretch/>
        </p:blipFill>
        <p:spPr>
          <a:xfrm rot="-5400000">
            <a:off x="1216500" y="2073675"/>
            <a:ext cx="328174" cy="354000"/>
          </a:xfrm>
          <a:prstGeom prst="rect">
            <a:avLst/>
          </a:prstGeom>
          <a:noFill/>
          <a:ln>
            <a:noFill/>
          </a:ln>
        </p:spPr>
      </p:pic>
      <p:sp>
        <p:nvSpPr>
          <p:cNvPr id="589" name="Google Shape;589;p60"/>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sp>
        <p:nvSpPr>
          <p:cNvPr id="590" name="Google Shape;590;p60"/>
          <p:cNvSpPr txBox="1"/>
          <p:nvPr/>
        </p:nvSpPr>
        <p:spPr>
          <a:xfrm>
            <a:off x="1835175" y="4368950"/>
            <a:ext cx="2171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a:t>
            </a:r>
            <a:endParaRPr sz="11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r>
              <a:rPr lang="en" sz="1100">
                <a:solidFill>
                  <a:schemeClr val="dk1"/>
                </a:solidFill>
              </a:rPr>
              <a:t>(purple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sp>
        <p:nvSpPr>
          <p:cNvPr id="591" name="Google Shape;591;p60"/>
          <p:cNvSpPr/>
          <p:nvPr/>
        </p:nvSpPr>
        <p:spPr>
          <a:xfrm>
            <a:off x="4531325" y="4256225"/>
            <a:ext cx="257100" cy="18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0"/>
          <p:cNvSpPr/>
          <p:nvPr/>
        </p:nvSpPr>
        <p:spPr>
          <a:xfrm>
            <a:off x="4691625" y="2150525"/>
            <a:ext cx="657300" cy="1934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0"/>
          <p:cNvSpPr/>
          <p:nvPr/>
        </p:nvSpPr>
        <p:spPr>
          <a:xfrm>
            <a:off x="5156125" y="3310128"/>
            <a:ext cx="354000" cy="41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0"/>
          <p:cNvSpPr txBox="1"/>
          <p:nvPr/>
        </p:nvSpPr>
        <p:spPr>
          <a:xfrm>
            <a:off x="5648100" y="2151750"/>
            <a:ext cx="3427200" cy="22320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Clr>
                <a:schemeClr val="dk1"/>
              </a:buClr>
              <a:buSzPts val="1400"/>
              <a:buFont typeface="Arial"/>
              <a:buNone/>
            </a:pPr>
            <a:r>
              <a:rPr lang="en" u="sng" dirty="0">
                <a:solidFill>
                  <a:srgbClr val="56D1B3"/>
                </a:solidFill>
              </a:rPr>
              <a:t>MLE computation</a:t>
            </a:r>
            <a:endParaRPr dirty="0">
              <a:solidFill>
                <a:schemeClr val="dk2"/>
              </a:solidFill>
            </a:endParaRPr>
          </a:p>
          <a:p>
            <a:pPr marL="139700" lvl="0" indent="0" algn="l" rtl="0">
              <a:lnSpc>
                <a:spcPct val="115000"/>
              </a:lnSpc>
              <a:spcBef>
                <a:spcPts val="0"/>
              </a:spcBef>
              <a:spcAft>
                <a:spcPts val="0"/>
              </a:spcAft>
              <a:buClr>
                <a:schemeClr val="dk1"/>
              </a:buClr>
              <a:buSzPts val="1400"/>
              <a:buFont typeface="Arial"/>
              <a:buNone/>
            </a:pPr>
            <a:endParaRPr dirty="0">
              <a:solidFill>
                <a:srgbClr val="56D1B3"/>
              </a:solidFill>
            </a:endParaRPr>
          </a:p>
          <a:p>
            <a:pPr marL="139700" lvl="0">
              <a:lnSpc>
                <a:spcPct val="115000"/>
              </a:lnSpc>
              <a:buClr>
                <a:schemeClr val="dk1"/>
              </a:buClr>
              <a:buSzPts val="1400"/>
            </a:pPr>
            <a:r>
              <a:rPr lang="en" dirty="0">
                <a:solidFill>
                  <a:srgbClr val="56D1B3"/>
                </a:solidFill>
              </a:rPr>
              <a:t>1. For each point, compute likelihood that it occurred under the specific model, taking into account N of trials</a:t>
            </a:r>
            <a:endParaRPr u="sng" dirty="0">
              <a:solidFill>
                <a:srgbClr val="56D1B3"/>
              </a:solidFill>
            </a:endParaRPr>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p:txBody>
      </p:sp>
      <p:sp>
        <p:nvSpPr>
          <p:cNvPr id="595" name="Google Shape;595;p60"/>
          <p:cNvSpPr txBox="1"/>
          <p:nvPr/>
        </p:nvSpPr>
        <p:spPr>
          <a:xfrm>
            <a:off x="838200" y="1200850"/>
            <a:ext cx="80898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b="1">
                <a:solidFill>
                  <a:schemeClr val="lt1"/>
                </a:solidFill>
              </a:rPr>
              <a:t>General case (e.g. logistic regression):</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Maximum Likelihood</a:t>
            </a:r>
            <a:r>
              <a:rPr lang="en" sz="1400" b="1" i="0" u="none" strike="noStrike" cap="none">
                <a:solidFill>
                  <a:srgbClr val="56D1B3"/>
                </a:solidFill>
                <a:latin typeface="Arial"/>
                <a:ea typeface="Arial"/>
                <a:cs typeface="Arial"/>
                <a:sym typeface="Arial"/>
              </a:rPr>
              <a:t> Estimation </a:t>
            </a:r>
            <a:r>
              <a:rPr lang="en" sz="1400" i="0" u="none" strike="noStrike" cap="none">
                <a:solidFill>
                  <a:srgbClr val="56D1B3"/>
                </a:solidFill>
              </a:rPr>
              <a:t>(</a:t>
            </a:r>
            <a:r>
              <a:rPr lang="en">
                <a:solidFill>
                  <a:srgbClr val="56D1B3"/>
                </a:solidFill>
              </a:rPr>
              <a:t>i.e. likelihood that the data is generated from the model)</a:t>
            </a:r>
            <a:endParaRPr>
              <a:solidFill>
                <a:schemeClr val="dk1"/>
              </a:solidFill>
            </a:endParaRPr>
          </a:p>
          <a:p>
            <a:pPr marL="0" marR="0" lvl="0" indent="457200" algn="l" rtl="0">
              <a:lnSpc>
                <a:spcPct val="115000"/>
              </a:lnSpc>
              <a:spcBef>
                <a:spcPts val="0"/>
              </a:spcBef>
              <a:spcAft>
                <a:spcPts val="0"/>
              </a:spcAft>
              <a:buNone/>
            </a:pPr>
            <a:r>
              <a:rPr lang="en" sz="1400" b="0" i="0" u="none" strike="noStrike" cap="none">
                <a:solidFill>
                  <a:srgbClr val="56D1B3"/>
                </a:solidFill>
                <a:latin typeface="Arial"/>
                <a:ea typeface="Arial"/>
                <a:cs typeface="Arial"/>
                <a:sym typeface="Arial"/>
              </a:rPr>
              <a:t> </a:t>
            </a:r>
            <a:endParaRPr/>
          </a:p>
        </p:txBody>
      </p:sp>
      <p:sp>
        <p:nvSpPr>
          <p:cNvPr id="596" name="Google Shape;596;p60"/>
          <p:cNvSpPr/>
          <p:nvPr/>
        </p:nvSpPr>
        <p:spPr>
          <a:xfrm>
            <a:off x="4017513" y="2905723"/>
            <a:ext cx="1534500" cy="3078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200" b="0" i="0" u="none" strike="noStrike" cap="none">
                <a:solidFill>
                  <a:srgbClr val="56D1B3"/>
                </a:solidFill>
                <a:latin typeface="Arial"/>
                <a:ea typeface="Arial"/>
                <a:cs typeface="Arial"/>
                <a:sym typeface="Arial"/>
              </a:rPr>
              <a:t>e.g. N trials = 5</a:t>
            </a:r>
            <a:endParaRPr sz="1200"/>
          </a:p>
        </p:txBody>
      </p:sp>
      <p:pic>
        <p:nvPicPr>
          <p:cNvPr id="597" name="Google Shape;597;p60"/>
          <p:cNvPicPr preferRelativeResize="0"/>
          <p:nvPr/>
        </p:nvPicPr>
        <p:blipFill rotWithShape="1">
          <a:blip r:embed="rId7">
            <a:alphaModFix/>
          </a:blip>
          <a:srcRect l="8534" t="5177" r="36336" b="4308"/>
          <a:stretch/>
        </p:blipFill>
        <p:spPr>
          <a:xfrm>
            <a:off x="1642175" y="1938525"/>
            <a:ext cx="2513700" cy="2519863"/>
          </a:xfrm>
          <a:prstGeom prst="rect">
            <a:avLst/>
          </a:prstGeom>
          <a:noFill/>
          <a:ln>
            <a:noFill/>
          </a:ln>
        </p:spPr>
      </p:pic>
      <p:sp>
        <p:nvSpPr>
          <p:cNvPr id="598" name="Google Shape;598;p60"/>
          <p:cNvSpPr/>
          <p:nvPr/>
        </p:nvSpPr>
        <p:spPr>
          <a:xfrm>
            <a:off x="2356798" y="3633545"/>
            <a:ext cx="1233000" cy="3078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300" b="0" i="0" u="none" strike="noStrike" cap="none">
                <a:solidFill>
                  <a:srgbClr val="56D1B3"/>
                </a:solidFill>
                <a:latin typeface="Arial"/>
                <a:ea typeface="Arial"/>
                <a:cs typeface="Arial"/>
                <a:sym typeface="Arial"/>
              </a:rPr>
              <a:t>How likely?</a:t>
            </a:r>
            <a:endParaRPr sz="1300"/>
          </a:p>
        </p:txBody>
      </p:sp>
      <p:pic>
        <p:nvPicPr>
          <p:cNvPr id="599" name="Google Shape;599;p60"/>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600" name="Google Shape;600;p60"/>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601" name="Google Shape;601;p60"/>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602" name="Google Shape;602;p60"/>
          <p:cNvPicPr preferRelativeResize="0"/>
          <p:nvPr/>
        </p:nvPicPr>
        <p:blipFill rotWithShape="1">
          <a:blip r:embed="rId6">
            <a:alphaModFix/>
          </a:blip>
          <a:srcRect/>
          <a:stretch/>
        </p:blipFill>
        <p:spPr>
          <a:xfrm>
            <a:off x="4082450" y="3252550"/>
            <a:ext cx="599267" cy="328533"/>
          </a:xfrm>
          <a:prstGeom prst="rect">
            <a:avLst/>
          </a:prstGeom>
          <a:noFill/>
          <a:ln>
            <a:noFill/>
          </a:ln>
        </p:spPr>
      </p:pic>
      <p:sp>
        <p:nvSpPr>
          <p:cNvPr id="603" name="Google Shape;603;p60"/>
          <p:cNvSpPr/>
          <p:nvPr/>
        </p:nvSpPr>
        <p:spPr>
          <a:xfrm>
            <a:off x="3969297" y="3644950"/>
            <a:ext cx="2367300" cy="3078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200" b="0" i="0" u="none" strike="noStrike" cap="none">
                <a:solidFill>
                  <a:srgbClr val="56D1B3"/>
                </a:solidFill>
                <a:latin typeface="Arial"/>
                <a:ea typeface="Arial"/>
                <a:cs typeface="Arial"/>
                <a:sym typeface="Arial"/>
              </a:rPr>
              <a:t>Choice: </a:t>
            </a:r>
            <a:endParaRPr sz="1200" b="0" i="0" u="none" strike="noStrike" cap="none">
              <a:solidFill>
                <a:srgbClr val="56D1B3"/>
              </a:solidFill>
              <a:latin typeface="Arial"/>
              <a:ea typeface="Arial"/>
              <a:cs typeface="Arial"/>
              <a:sym typeface="Arial"/>
            </a:endParaRPr>
          </a:p>
          <a:p>
            <a:pPr marL="139700" marR="0" lvl="0" indent="0" algn="l" rtl="0">
              <a:lnSpc>
                <a:spcPct val="100000"/>
              </a:lnSpc>
              <a:spcBef>
                <a:spcPts val="0"/>
              </a:spcBef>
              <a:spcAft>
                <a:spcPts val="0"/>
              </a:spcAft>
              <a:buClr>
                <a:srgbClr val="000000"/>
              </a:buClr>
              <a:buSzPts val="1400"/>
              <a:buFont typeface="Arial"/>
              <a:buNone/>
            </a:pPr>
            <a:r>
              <a:rPr lang="en" sz="1200">
                <a:solidFill>
                  <a:srgbClr val="56D1B3"/>
                </a:solidFill>
              </a:rPr>
              <a:t>1x</a:t>
            </a:r>
            <a:r>
              <a:rPr lang="en" sz="1200" b="0" i="0" u="none" strike="noStrike" cap="none">
                <a:solidFill>
                  <a:srgbClr val="56D1B3"/>
                </a:solidFill>
                <a:latin typeface="Arial"/>
                <a:ea typeface="Arial"/>
                <a:cs typeface="Arial"/>
                <a:sym typeface="Arial"/>
              </a:rPr>
              <a:t> </a:t>
            </a:r>
            <a:r>
              <a:rPr lang="en" sz="1200">
                <a:solidFill>
                  <a:srgbClr val="56D1B3"/>
                </a:solidFill>
              </a:rPr>
              <a:t>purple</a:t>
            </a:r>
            <a:r>
              <a:rPr lang="en" sz="1200" b="0" i="0" u="none" strike="noStrike" cap="none">
                <a:solidFill>
                  <a:srgbClr val="56D1B3"/>
                </a:solidFill>
                <a:latin typeface="Arial"/>
                <a:ea typeface="Arial"/>
                <a:cs typeface="Arial"/>
                <a:sym typeface="Arial"/>
              </a:rPr>
              <a:t>, 4</a:t>
            </a:r>
            <a:r>
              <a:rPr lang="en" sz="1200">
                <a:solidFill>
                  <a:srgbClr val="56D1B3"/>
                </a:solidFill>
              </a:rPr>
              <a:t>x</a:t>
            </a:r>
            <a:r>
              <a:rPr lang="en" sz="1200" b="0" i="0" u="none" strike="noStrike" cap="none">
                <a:solidFill>
                  <a:srgbClr val="56D1B3"/>
                </a:solidFill>
                <a:latin typeface="Arial"/>
                <a:ea typeface="Arial"/>
                <a:cs typeface="Arial"/>
                <a:sym typeface="Arial"/>
              </a:rPr>
              <a:t> </a:t>
            </a:r>
            <a:r>
              <a:rPr lang="en" sz="1200">
                <a:solidFill>
                  <a:srgbClr val="56D1B3"/>
                </a:solidFill>
              </a:rPr>
              <a:t>yellow</a:t>
            </a:r>
            <a:endParaRPr sz="1200"/>
          </a:p>
        </p:txBody>
      </p:sp>
      <p:sp>
        <p:nvSpPr>
          <p:cNvPr id="29" name="Bouée 28">
            <a:extLst>
              <a:ext uri="{FF2B5EF4-FFF2-40B4-BE49-F238E27FC236}">
                <a16:creationId xmlns:a16="http://schemas.microsoft.com/office/drawing/2014/main" id="{67D7B47A-361D-9142-BC13-3D5660301887}"/>
              </a:ext>
            </a:extLst>
          </p:cNvPr>
          <p:cNvSpPr/>
          <p:nvPr/>
        </p:nvSpPr>
        <p:spPr>
          <a:xfrm>
            <a:off x="2387601" y="3752556"/>
            <a:ext cx="143277" cy="143277"/>
          </a:xfrm>
          <a:prstGeom prst="donut">
            <a:avLst>
              <a:gd name="adj" fmla="val 18906"/>
            </a:avLst>
          </a:prstGeom>
          <a:solidFill>
            <a:srgbClr val="53D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GB">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07"/>
        <p:cNvGrpSpPr/>
        <p:nvPr/>
      </p:nvGrpSpPr>
      <p:grpSpPr>
        <a:xfrm>
          <a:off x="0" y="0"/>
          <a:ext cx="0" cy="0"/>
          <a:chOff x="0" y="0"/>
          <a:chExt cx="0" cy="0"/>
        </a:xfrm>
      </p:grpSpPr>
      <p:sp>
        <p:nvSpPr>
          <p:cNvPr id="608" name="Google Shape;608;p61"/>
          <p:cNvSpPr/>
          <p:nvPr/>
        </p:nvSpPr>
        <p:spPr>
          <a:xfrm>
            <a:off x="1074525" y="1825575"/>
            <a:ext cx="4629900" cy="3151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1"/>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610" name="Google Shape;610;p61"/>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611" name="Google Shape;611;p61"/>
          <p:cNvGrpSpPr/>
          <p:nvPr/>
        </p:nvGrpSpPr>
        <p:grpSpPr>
          <a:xfrm>
            <a:off x="7585809" y="128475"/>
            <a:ext cx="1494900" cy="816160"/>
            <a:chOff x="7663063" y="164557"/>
            <a:chExt cx="1494900" cy="839067"/>
          </a:xfrm>
        </p:grpSpPr>
        <p:pic>
          <p:nvPicPr>
            <p:cNvPr id="612" name="Google Shape;612;p61"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613" name="Google Shape;613;p61"/>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614" name="Google Shape;614;p61"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pic>
        <p:nvPicPr>
          <p:cNvPr id="615" name="Google Shape;615;p61"/>
          <p:cNvPicPr preferRelativeResize="0"/>
          <p:nvPr/>
        </p:nvPicPr>
        <p:blipFill rotWithShape="1">
          <a:blip r:embed="rId6">
            <a:alphaModFix/>
          </a:blip>
          <a:srcRect r="49176"/>
          <a:stretch/>
        </p:blipFill>
        <p:spPr>
          <a:xfrm>
            <a:off x="3040051" y="4658525"/>
            <a:ext cx="257064" cy="282772"/>
          </a:xfrm>
          <a:prstGeom prst="rect">
            <a:avLst/>
          </a:prstGeom>
          <a:noFill/>
          <a:ln>
            <a:noFill/>
          </a:ln>
        </p:spPr>
      </p:pic>
      <p:pic>
        <p:nvPicPr>
          <p:cNvPr id="616" name="Google Shape;616;p61"/>
          <p:cNvPicPr preferRelativeResize="0"/>
          <p:nvPr/>
        </p:nvPicPr>
        <p:blipFill rotWithShape="1">
          <a:blip r:embed="rId6">
            <a:alphaModFix/>
          </a:blip>
          <a:srcRect l="52671"/>
          <a:stretch/>
        </p:blipFill>
        <p:spPr>
          <a:xfrm>
            <a:off x="3404466" y="4649548"/>
            <a:ext cx="257062" cy="300725"/>
          </a:xfrm>
          <a:prstGeom prst="rect">
            <a:avLst/>
          </a:prstGeom>
          <a:noFill/>
          <a:ln>
            <a:noFill/>
          </a:ln>
        </p:spPr>
      </p:pic>
      <p:sp>
        <p:nvSpPr>
          <p:cNvPr id="617" name="Google Shape;617;p61"/>
          <p:cNvSpPr txBox="1"/>
          <p:nvPr/>
        </p:nvSpPr>
        <p:spPr>
          <a:xfrm>
            <a:off x="3241525" y="4622900"/>
            <a:ext cx="32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
        <p:nvSpPr>
          <p:cNvPr id="618" name="Google Shape;618;p61"/>
          <p:cNvSpPr txBox="1"/>
          <p:nvPr/>
        </p:nvSpPr>
        <p:spPr>
          <a:xfrm rot="-5400000">
            <a:off x="491825" y="2934425"/>
            <a:ext cx="1777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619" name="Google Shape;619;p61"/>
          <p:cNvPicPr preferRelativeResize="0"/>
          <p:nvPr/>
        </p:nvPicPr>
        <p:blipFill rotWithShape="1">
          <a:blip r:embed="rId6">
            <a:alphaModFix/>
          </a:blip>
          <a:srcRect r="49176"/>
          <a:stretch/>
        </p:blipFill>
        <p:spPr>
          <a:xfrm rot="-5400000">
            <a:off x="1216500" y="2073675"/>
            <a:ext cx="328174" cy="354000"/>
          </a:xfrm>
          <a:prstGeom prst="rect">
            <a:avLst/>
          </a:prstGeom>
          <a:noFill/>
          <a:ln>
            <a:noFill/>
          </a:ln>
        </p:spPr>
      </p:pic>
      <p:sp>
        <p:nvSpPr>
          <p:cNvPr id="620" name="Google Shape;620;p61"/>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sp>
        <p:nvSpPr>
          <p:cNvPr id="621" name="Google Shape;621;p61"/>
          <p:cNvSpPr txBox="1"/>
          <p:nvPr/>
        </p:nvSpPr>
        <p:spPr>
          <a:xfrm>
            <a:off x="1835175" y="4368950"/>
            <a:ext cx="2171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a:t>
            </a:r>
            <a:endParaRPr sz="11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r>
              <a:rPr lang="en" sz="1100">
                <a:solidFill>
                  <a:schemeClr val="dk1"/>
                </a:solidFill>
              </a:rPr>
              <a:t>(purple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sp>
        <p:nvSpPr>
          <p:cNvPr id="622" name="Google Shape;622;p61"/>
          <p:cNvSpPr/>
          <p:nvPr/>
        </p:nvSpPr>
        <p:spPr>
          <a:xfrm>
            <a:off x="4531325" y="4256225"/>
            <a:ext cx="257100" cy="18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1"/>
          <p:cNvSpPr/>
          <p:nvPr/>
        </p:nvSpPr>
        <p:spPr>
          <a:xfrm>
            <a:off x="4691625" y="2150525"/>
            <a:ext cx="657300" cy="1934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1"/>
          <p:cNvSpPr/>
          <p:nvPr/>
        </p:nvSpPr>
        <p:spPr>
          <a:xfrm>
            <a:off x="5156125" y="3310128"/>
            <a:ext cx="354000" cy="41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1"/>
          <p:cNvSpPr txBox="1"/>
          <p:nvPr/>
        </p:nvSpPr>
        <p:spPr>
          <a:xfrm>
            <a:off x="5648100" y="2151750"/>
            <a:ext cx="3427200" cy="22320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Clr>
                <a:schemeClr val="dk1"/>
              </a:buClr>
              <a:buSzPts val="1400"/>
              <a:buFont typeface="Arial"/>
              <a:buNone/>
            </a:pPr>
            <a:r>
              <a:rPr lang="en" u="sng" dirty="0">
                <a:solidFill>
                  <a:srgbClr val="56D1B3"/>
                </a:solidFill>
              </a:rPr>
              <a:t>MLE computation</a:t>
            </a:r>
            <a:endParaRPr dirty="0">
              <a:solidFill>
                <a:schemeClr val="dk2"/>
              </a:solidFill>
            </a:endParaRPr>
          </a:p>
          <a:p>
            <a:pPr marL="139700" lvl="0" indent="0" algn="l" rtl="0">
              <a:lnSpc>
                <a:spcPct val="115000"/>
              </a:lnSpc>
              <a:spcBef>
                <a:spcPts val="0"/>
              </a:spcBef>
              <a:spcAft>
                <a:spcPts val="0"/>
              </a:spcAft>
              <a:buClr>
                <a:schemeClr val="dk1"/>
              </a:buClr>
              <a:buSzPts val="1400"/>
              <a:buFont typeface="Arial"/>
              <a:buNone/>
            </a:pPr>
            <a:endParaRPr dirty="0">
              <a:solidFill>
                <a:srgbClr val="56D1B3"/>
              </a:solidFill>
            </a:endParaRPr>
          </a:p>
          <a:p>
            <a:pPr marL="139700" lvl="0" indent="0" algn="l" rtl="0">
              <a:lnSpc>
                <a:spcPct val="115000"/>
              </a:lnSpc>
              <a:spcBef>
                <a:spcPts val="0"/>
              </a:spcBef>
              <a:spcAft>
                <a:spcPts val="0"/>
              </a:spcAft>
              <a:buClr>
                <a:schemeClr val="dk1"/>
              </a:buClr>
              <a:buSzPts val="1400"/>
              <a:buFont typeface="Arial"/>
              <a:buNone/>
            </a:pPr>
            <a:r>
              <a:rPr lang="en" dirty="0">
                <a:solidFill>
                  <a:srgbClr val="56D1B3"/>
                </a:solidFill>
              </a:rPr>
              <a:t>1. For each point, compute likelihood that it occurred under the specific model, taking into account N of trials</a:t>
            </a:r>
            <a:endParaRPr u="sng" dirty="0">
              <a:solidFill>
                <a:srgbClr val="56D1B3"/>
              </a:solidFill>
            </a:endParaRPr>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p:txBody>
      </p:sp>
      <p:sp>
        <p:nvSpPr>
          <p:cNvPr id="626" name="Google Shape;626;p61"/>
          <p:cNvSpPr/>
          <p:nvPr/>
        </p:nvSpPr>
        <p:spPr>
          <a:xfrm>
            <a:off x="4304400" y="4124275"/>
            <a:ext cx="2513700" cy="852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1"/>
          <p:cNvSpPr txBox="1"/>
          <p:nvPr/>
        </p:nvSpPr>
        <p:spPr>
          <a:xfrm>
            <a:off x="838200" y="1200850"/>
            <a:ext cx="80898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b="1">
                <a:solidFill>
                  <a:schemeClr val="lt1"/>
                </a:solidFill>
              </a:rPr>
              <a:t>General case (e.g. logistic regression):</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Maximum Likelihood</a:t>
            </a:r>
            <a:r>
              <a:rPr lang="en" sz="1400" b="1" i="0" u="none" strike="noStrike" cap="none">
                <a:solidFill>
                  <a:srgbClr val="56D1B3"/>
                </a:solidFill>
                <a:latin typeface="Arial"/>
                <a:ea typeface="Arial"/>
                <a:cs typeface="Arial"/>
                <a:sym typeface="Arial"/>
              </a:rPr>
              <a:t> Estimation </a:t>
            </a:r>
            <a:r>
              <a:rPr lang="en" sz="1400" i="0" u="none" strike="noStrike" cap="none">
                <a:solidFill>
                  <a:srgbClr val="56D1B3"/>
                </a:solidFill>
              </a:rPr>
              <a:t>(</a:t>
            </a:r>
            <a:r>
              <a:rPr lang="en">
                <a:solidFill>
                  <a:srgbClr val="56D1B3"/>
                </a:solidFill>
              </a:rPr>
              <a:t>i.e. likelihood that the data is generated from the model)</a:t>
            </a:r>
            <a:endParaRPr>
              <a:solidFill>
                <a:schemeClr val="dk1"/>
              </a:solidFill>
            </a:endParaRPr>
          </a:p>
          <a:p>
            <a:pPr marL="0" marR="0" lvl="0" indent="457200" algn="l" rtl="0">
              <a:lnSpc>
                <a:spcPct val="115000"/>
              </a:lnSpc>
              <a:spcBef>
                <a:spcPts val="0"/>
              </a:spcBef>
              <a:spcAft>
                <a:spcPts val="0"/>
              </a:spcAft>
              <a:buNone/>
            </a:pPr>
            <a:r>
              <a:rPr lang="en" sz="1400" b="0" i="0" u="none" strike="noStrike" cap="none">
                <a:solidFill>
                  <a:srgbClr val="56D1B3"/>
                </a:solidFill>
                <a:latin typeface="Arial"/>
                <a:ea typeface="Arial"/>
                <a:cs typeface="Arial"/>
                <a:sym typeface="Arial"/>
              </a:rPr>
              <a:t> </a:t>
            </a:r>
            <a:endParaRPr/>
          </a:p>
        </p:txBody>
      </p:sp>
      <p:sp>
        <p:nvSpPr>
          <p:cNvPr id="628" name="Google Shape;628;p61"/>
          <p:cNvSpPr/>
          <p:nvPr/>
        </p:nvSpPr>
        <p:spPr>
          <a:xfrm>
            <a:off x="4017513" y="2905723"/>
            <a:ext cx="1534500" cy="3078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200" b="0" i="0" u="none" strike="noStrike" cap="none">
                <a:solidFill>
                  <a:srgbClr val="56D1B3"/>
                </a:solidFill>
                <a:latin typeface="Arial"/>
                <a:ea typeface="Arial"/>
                <a:cs typeface="Arial"/>
                <a:sym typeface="Arial"/>
              </a:rPr>
              <a:t>e.g. N trials = 5</a:t>
            </a:r>
            <a:endParaRPr sz="1200"/>
          </a:p>
        </p:txBody>
      </p:sp>
      <p:sp>
        <p:nvSpPr>
          <p:cNvPr id="629" name="Google Shape;629;p61"/>
          <p:cNvSpPr/>
          <p:nvPr/>
        </p:nvSpPr>
        <p:spPr>
          <a:xfrm>
            <a:off x="4099273" y="4164575"/>
            <a:ext cx="3535500" cy="738600"/>
          </a:xfrm>
          <a:prstGeom prst="rect">
            <a:avLst/>
          </a:prstGeom>
          <a:noFill/>
          <a:ln>
            <a:noFill/>
          </a:ln>
        </p:spPr>
        <p:txBody>
          <a:bodyPr spcFirstLastPara="1" wrap="square" lIns="91425" tIns="45700" rIns="91425" bIns="45700" anchor="t" anchorCtr="0">
            <a:noAutofit/>
          </a:bodyPr>
          <a:lstStyle/>
          <a:p>
            <a:pPr marL="139700" marR="0" lvl="0" indent="0" algn="l" rtl="0">
              <a:lnSpc>
                <a:spcPct val="115000"/>
              </a:lnSpc>
              <a:spcBef>
                <a:spcPts val="0"/>
              </a:spcBef>
              <a:spcAft>
                <a:spcPts val="0"/>
              </a:spcAft>
              <a:buClr>
                <a:srgbClr val="000000"/>
              </a:buClr>
              <a:buSzPts val="1400"/>
              <a:buFont typeface="Arial"/>
              <a:buNone/>
            </a:pPr>
            <a:r>
              <a:rPr lang="en" sz="1200" b="0" i="0" u="sng" strike="noStrike" cap="none" dirty="0">
                <a:solidFill>
                  <a:srgbClr val="56D1B3"/>
                </a:solidFill>
                <a:latin typeface="Arial"/>
                <a:ea typeface="Arial"/>
                <a:cs typeface="Arial"/>
                <a:sym typeface="Arial"/>
              </a:rPr>
              <a:t>Likelihood of this </a:t>
            </a:r>
            <a:r>
              <a:rPr lang="en" sz="1200" u="sng" dirty="0">
                <a:solidFill>
                  <a:srgbClr val="56D1B3"/>
                </a:solidFill>
              </a:rPr>
              <a:t>occurring</a:t>
            </a:r>
            <a:r>
              <a:rPr lang="en" sz="1200" b="0" i="0" u="sng" strike="noStrike" cap="none" dirty="0">
                <a:solidFill>
                  <a:srgbClr val="56D1B3"/>
                </a:solidFill>
                <a:latin typeface="Arial"/>
                <a:ea typeface="Arial"/>
                <a:cs typeface="Arial"/>
                <a:sym typeface="Arial"/>
              </a:rPr>
              <a:t>:</a:t>
            </a:r>
            <a:endParaRPr sz="1200" u="sng" dirty="0"/>
          </a:p>
          <a:p>
            <a:pPr marL="139700" marR="0" lvl="0" indent="0" algn="l" rtl="0">
              <a:lnSpc>
                <a:spcPct val="115000"/>
              </a:lnSpc>
              <a:spcBef>
                <a:spcPts val="0"/>
              </a:spcBef>
              <a:spcAft>
                <a:spcPts val="0"/>
              </a:spcAft>
              <a:buClr>
                <a:srgbClr val="000000"/>
              </a:buClr>
              <a:buSzPts val="1400"/>
              <a:buFont typeface="Arial"/>
              <a:buNone/>
            </a:pPr>
            <a:r>
              <a:rPr lang="en" sz="1200" b="0" i="0" u="none" strike="noStrike" cap="none" dirty="0">
                <a:solidFill>
                  <a:srgbClr val="56D1B3"/>
                </a:solidFill>
                <a:latin typeface="Arial"/>
                <a:ea typeface="Arial"/>
                <a:cs typeface="Arial"/>
                <a:sym typeface="Arial"/>
              </a:rPr>
              <a:t>P(b1) * P(</a:t>
            </a:r>
            <a:r>
              <a:rPr lang="en" sz="1200" dirty="0">
                <a:solidFill>
                  <a:srgbClr val="56D1B3"/>
                </a:solidFill>
              </a:rPr>
              <a:t>    </a:t>
            </a:r>
            <a:r>
              <a:rPr lang="en" sz="1200" b="0" i="0" u="none" strike="noStrike" cap="none" dirty="0">
                <a:solidFill>
                  <a:srgbClr val="56D1B3"/>
                </a:solidFill>
                <a:latin typeface="Arial"/>
                <a:ea typeface="Arial"/>
                <a:cs typeface="Arial"/>
                <a:sym typeface="Arial"/>
              </a:rPr>
              <a:t>) * P(</a:t>
            </a:r>
            <a:r>
              <a:rPr lang="en" sz="1200" dirty="0">
                <a:solidFill>
                  <a:srgbClr val="56D1B3"/>
                </a:solidFill>
              </a:rPr>
              <a:t>    </a:t>
            </a:r>
            <a:r>
              <a:rPr lang="en" sz="1200" b="0" i="0" u="none" strike="noStrike" cap="none" dirty="0">
                <a:solidFill>
                  <a:srgbClr val="56D1B3"/>
                </a:solidFill>
                <a:latin typeface="Arial"/>
                <a:ea typeface="Arial"/>
                <a:cs typeface="Arial"/>
                <a:sym typeface="Arial"/>
              </a:rPr>
              <a:t>) * P(</a:t>
            </a:r>
            <a:r>
              <a:rPr lang="en" sz="1200" dirty="0">
                <a:solidFill>
                  <a:srgbClr val="56D1B3"/>
                </a:solidFill>
              </a:rPr>
              <a:t>    </a:t>
            </a:r>
            <a:r>
              <a:rPr lang="en" sz="1200" b="0" i="0" u="none" strike="noStrike" cap="none" dirty="0">
                <a:solidFill>
                  <a:srgbClr val="56D1B3"/>
                </a:solidFill>
                <a:latin typeface="Arial"/>
                <a:ea typeface="Arial"/>
                <a:cs typeface="Arial"/>
                <a:sym typeface="Arial"/>
              </a:rPr>
              <a:t>) * P(</a:t>
            </a:r>
            <a:r>
              <a:rPr lang="en" sz="1200" dirty="0">
                <a:solidFill>
                  <a:srgbClr val="56D1B3"/>
                </a:solidFill>
              </a:rPr>
              <a:t>    </a:t>
            </a:r>
            <a:r>
              <a:rPr lang="en" sz="1200" b="0" i="0" u="none" strike="noStrike" cap="none" dirty="0">
                <a:solidFill>
                  <a:srgbClr val="56D1B3"/>
                </a:solidFill>
                <a:latin typeface="Arial"/>
                <a:ea typeface="Arial"/>
                <a:cs typeface="Arial"/>
                <a:sym typeface="Arial"/>
              </a:rPr>
              <a:t>)</a:t>
            </a:r>
            <a:endParaRPr sz="1200" dirty="0"/>
          </a:p>
        </p:txBody>
      </p:sp>
      <p:pic>
        <p:nvPicPr>
          <p:cNvPr id="630" name="Google Shape;630;p61"/>
          <p:cNvPicPr preferRelativeResize="0"/>
          <p:nvPr/>
        </p:nvPicPr>
        <p:blipFill rotWithShape="1">
          <a:blip r:embed="rId7">
            <a:alphaModFix/>
          </a:blip>
          <a:srcRect l="8534" t="5177" r="36336" b="4308"/>
          <a:stretch/>
        </p:blipFill>
        <p:spPr>
          <a:xfrm>
            <a:off x="1642175" y="1938525"/>
            <a:ext cx="2513700" cy="2519863"/>
          </a:xfrm>
          <a:prstGeom prst="rect">
            <a:avLst/>
          </a:prstGeom>
          <a:noFill/>
          <a:ln>
            <a:noFill/>
          </a:ln>
        </p:spPr>
      </p:pic>
      <p:sp>
        <p:nvSpPr>
          <p:cNvPr id="631" name="Google Shape;631;p61"/>
          <p:cNvSpPr/>
          <p:nvPr/>
        </p:nvSpPr>
        <p:spPr>
          <a:xfrm>
            <a:off x="2356798" y="3633545"/>
            <a:ext cx="1233000" cy="3078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300" b="0" i="0" u="none" strike="noStrike" cap="none">
                <a:solidFill>
                  <a:srgbClr val="56D1B3"/>
                </a:solidFill>
                <a:latin typeface="Arial"/>
                <a:ea typeface="Arial"/>
                <a:cs typeface="Arial"/>
                <a:sym typeface="Arial"/>
              </a:rPr>
              <a:t>How likely?</a:t>
            </a:r>
            <a:endParaRPr sz="1300"/>
          </a:p>
        </p:txBody>
      </p:sp>
      <p:pic>
        <p:nvPicPr>
          <p:cNvPr id="632" name="Google Shape;632;p61"/>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633" name="Google Shape;633;p61"/>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634" name="Google Shape;634;p61"/>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635" name="Google Shape;635;p61"/>
          <p:cNvPicPr preferRelativeResize="0"/>
          <p:nvPr/>
        </p:nvPicPr>
        <p:blipFill rotWithShape="1">
          <a:blip r:embed="rId6">
            <a:alphaModFix/>
          </a:blip>
          <a:srcRect/>
          <a:stretch/>
        </p:blipFill>
        <p:spPr>
          <a:xfrm>
            <a:off x="4082450" y="3252550"/>
            <a:ext cx="599267" cy="328533"/>
          </a:xfrm>
          <a:prstGeom prst="rect">
            <a:avLst/>
          </a:prstGeom>
          <a:noFill/>
          <a:ln>
            <a:noFill/>
          </a:ln>
        </p:spPr>
      </p:pic>
      <p:sp>
        <p:nvSpPr>
          <p:cNvPr id="636" name="Google Shape;636;p61"/>
          <p:cNvSpPr/>
          <p:nvPr/>
        </p:nvSpPr>
        <p:spPr>
          <a:xfrm>
            <a:off x="3969297" y="3644950"/>
            <a:ext cx="2367300" cy="3078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200" b="0" i="0" u="none" strike="noStrike" cap="none">
                <a:solidFill>
                  <a:srgbClr val="56D1B3"/>
                </a:solidFill>
                <a:latin typeface="Arial"/>
                <a:ea typeface="Arial"/>
                <a:cs typeface="Arial"/>
                <a:sym typeface="Arial"/>
              </a:rPr>
              <a:t>Choice: </a:t>
            </a:r>
            <a:endParaRPr sz="1200" b="0" i="0" u="none" strike="noStrike" cap="none">
              <a:solidFill>
                <a:srgbClr val="56D1B3"/>
              </a:solidFill>
              <a:latin typeface="Arial"/>
              <a:ea typeface="Arial"/>
              <a:cs typeface="Arial"/>
              <a:sym typeface="Arial"/>
            </a:endParaRPr>
          </a:p>
          <a:p>
            <a:pPr marL="139700" marR="0" lvl="0" indent="0" algn="l" rtl="0">
              <a:lnSpc>
                <a:spcPct val="100000"/>
              </a:lnSpc>
              <a:spcBef>
                <a:spcPts val="0"/>
              </a:spcBef>
              <a:spcAft>
                <a:spcPts val="0"/>
              </a:spcAft>
              <a:buClr>
                <a:srgbClr val="000000"/>
              </a:buClr>
              <a:buSzPts val="1400"/>
              <a:buFont typeface="Arial"/>
              <a:buNone/>
            </a:pPr>
            <a:r>
              <a:rPr lang="en" sz="1200">
                <a:solidFill>
                  <a:srgbClr val="56D1B3"/>
                </a:solidFill>
              </a:rPr>
              <a:t>1x</a:t>
            </a:r>
            <a:r>
              <a:rPr lang="en" sz="1200" b="0" i="0" u="none" strike="noStrike" cap="none">
                <a:solidFill>
                  <a:srgbClr val="56D1B3"/>
                </a:solidFill>
                <a:latin typeface="Arial"/>
                <a:ea typeface="Arial"/>
                <a:cs typeface="Arial"/>
                <a:sym typeface="Arial"/>
              </a:rPr>
              <a:t> </a:t>
            </a:r>
            <a:r>
              <a:rPr lang="en" sz="1200">
                <a:solidFill>
                  <a:srgbClr val="56D1B3"/>
                </a:solidFill>
              </a:rPr>
              <a:t>purple</a:t>
            </a:r>
            <a:r>
              <a:rPr lang="en" sz="1200" b="0" i="0" u="none" strike="noStrike" cap="none">
                <a:solidFill>
                  <a:srgbClr val="56D1B3"/>
                </a:solidFill>
                <a:latin typeface="Arial"/>
                <a:ea typeface="Arial"/>
                <a:cs typeface="Arial"/>
                <a:sym typeface="Arial"/>
              </a:rPr>
              <a:t>, 4</a:t>
            </a:r>
            <a:r>
              <a:rPr lang="en" sz="1200">
                <a:solidFill>
                  <a:srgbClr val="56D1B3"/>
                </a:solidFill>
              </a:rPr>
              <a:t>x</a:t>
            </a:r>
            <a:r>
              <a:rPr lang="en" sz="1200" b="0" i="0" u="none" strike="noStrike" cap="none">
                <a:solidFill>
                  <a:srgbClr val="56D1B3"/>
                </a:solidFill>
                <a:latin typeface="Arial"/>
                <a:ea typeface="Arial"/>
                <a:cs typeface="Arial"/>
                <a:sym typeface="Arial"/>
              </a:rPr>
              <a:t> </a:t>
            </a:r>
            <a:r>
              <a:rPr lang="en" sz="1200">
                <a:solidFill>
                  <a:srgbClr val="56D1B3"/>
                </a:solidFill>
              </a:rPr>
              <a:t>yellow</a:t>
            </a:r>
            <a:endParaRPr sz="1200"/>
          </a:p>
        </p:txBody>
      </p:sp>
      <p:sp>
        <p:nvSpPr>
          <p:cNvPr id="31" name="Bouée 30">
            <a:extLst>
              <a:ext uri="{FF2B5EF4-FFF2-40B4-BE49-F238E27FC236}">
                <a16:creationId xmlns:a16="http://schemas.microsoft.com/office/drawing/2014/main" id="{9C1B6956-E854-104C-B4A8-BCEF88C9B000}"/>
              </a:ext>
            </a:extLst>
          </p:cNvPr>
          <p:cNvSpPr/>
          <p:nvPr/>
        </p:nvSpPr>
        <p:spPr>
          <a:xfrm>
            <a:off x="2387601" y="3752556"/>
            <a:ext cx="143277" cy="143277"/>
          </a:xfrm>
          <a:prstGeom prst="donut">
            <a:avLst>
              <a:gd name="adj" fmla="val 18906"/>
            </a:avLst>
          </a:prstGeom>
          <a:solidFill>
            <a:srgbClr val="53D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GB">
              <a:solidFill>
                <a:schemeClr val="tx1"/>
              </a:solidFill>
            </a:endParaRPr>
          </a:p>
        </p:txBody>
      </p:sp>
      <p:pic>
        <p:nvPicPr>
          <p:cNvPr id="32" name="Google Shape;635;p61">
            <a:extLst>
              <a:ext uri="{FF2B5EF4-FFF2-40B4-BE49-F238E27FC236}">
                <a16:creationId xmlns:a16="http://schemas.microsoft.com/office/drawing/2014/main" id="{33FFD6EF-C662-3745-A6B3-9F6F68891FE5}"/>
              </a:ext>
            </a:extLst>
          </p:cNvPr>
          <p:cNvPicPr preferRelativeResize="0"/>
          <p:nvPr/>
        </p:nvPicPr>
        <p:blipFill rotWithShape="1">
          <a:blip r:embed="rId6">
            <a:alphaModFix/>
          </a:blip>
          <a:srcRect l="3743" t="8530" r="51058"/>
          <a:stretch/>
        </p:blipFill>
        <p:spPr>
          <a:xfrm>
            <a:off x="4485891" y="4458388"/>
            <a:ext cx="155818" cy="172876"/>
          </a:xfrm>
          <a:prstGeom prst="rect">
            <a:avLst/>
          </a:prstGeom>
          <a:noFill/>
          <a:ln>
            <a:noFill/>
          </a:ln>
        </p:spPr>
      </p:pic>
      <p:pic>
        <p:nvPicPr>
          <p:cNvPr id="33" name="Google Shape;635;p61">
            <a:extLst>
              <a:ext uri="{FF2B5EF4-FFF2-40B4-BE49-F238E27FC236}">
                <a16:creationId xmlns:a16="http://schemas.microsoft.com/office/drawing/2014/main" id="{90B2F7A4-AA29-DC40-825D-EB4533895F20}"/>
              </a:ext>
            </a:extLst>
          </p:cNvPr>
          <p:cNvPicPr preferRelativeResize="0"/>
          <p:nvPr/>
        </p:nvPicPr>
        <p:blipFill rotWithShape="1">
          <a:blip r:embed="rId6">
            <a:alphaModFix/>
          </a:blip>
          <a:srcRect l="54698" t="-2" r="102"/>
          <a:stretch/>
        </p:blipFill>
        <p:spPr>
          <a:xfrm>
            <a:off x="5001316" y="4433900"/>
            <a:ext cx="155819" cy="189000"/>
          </a:xfrm>
          <a:prstGeom prst="rect">
            <a:avLst/>
          </a:prstGeom>
          <a:noFill/>
          <a:ln>
            <a:noFill/>
          </a:ln>
        </p:spPr>
      </p:pic>
      <p:pic>
        <p:nvPicPr>
          <p:cNvPr id="34" name="Google Shape;635;p61">
            <a:extLst>
              <a:ext uri="{FF2B5EF4-FFF2-40B4-BE49-F238E27FC236}">
                <a16:creationId xmlns:a16="http://schemas.microsoft.com/office/drawing/2014/main" id="{A0B001B4-BE7E-BD47-A37E-9C00737C303E}"/>
              </a:ext>
            </a:extLst>
          </p:cNvPr>
          <p:cNvPicPr preferRelativeResize="0"/>
          <p:nvPr/>
        </p:nvPicPr>
        <p:blipFill rotWithShape="1">
          <a:blip r:embed="rId6">
            <a:alphaModFix/>
          </a:blip>
          <a:srcRect l="54698" t="-2" r="102"/>
          <a:stretch/>
        </p:blipFill>
        <p:spPr>
          <a:xfrm>
            <a:off x="5517772" y="4437664"/>
            <a:ext cx="155819" cy="189000"/>
          </a:xfrm>
          <a:prstGeom prst="rect">
            <a:avLst/>
          </a:prstGeom>
          <a:noFill/>
          <a:ln>
            <a:noFill/>
          </a:ln>
        </p:spPr>
      </p:pic>
      <p:pic>
        <p:nvPicPr>
          <p:cNvPr id="35" name="Google Shape;635;p61">
            <a:extLst>
              <a:ext uri="{FF2B5EF4-FFF2-40B4-BE49-F238E27FC236}">
                <a16:creationId xmlns:a16="http://schemas.microsoft.com/office/drawing/2014/main" id="{43514075-D9EF-CA41-858C-7FA5EBEE7037}"/>
              </a:ext>
            </a:extLst>
          </p:cNvPr>
          <p:cNvPicPr preferRelativeResize="0"/>
          <p:nvPr/>
        </p:nvPicPr>
        <p:blipFill rotWithShape="1">
          <a:blip r:embed="rId6">
            <a:alphaModFix/>
          </a:blip>
          <a:srcRect l="54698" t="-2" r="102"/>
          <a:stretch/>
        </p:blipFill>
        <p:spPr>
          <a:xfrm>
            <a:off x="6041089" y="4428838"/>
            <a:ext cx="155819" cy="189000"/>
          </a:xfrm>
          <a:prstGeom prst="rect">
            <a:avLst/>
          </a:prstGeom>
          <a:noFill/>
          <a:ln>
            <a:noFill/>
          </a:ln>
        </p:spPr>
      </p:pic>
      <p:pic>
        <p:nvPicPr>
          <p:cNvPr id="36" name="Google Shape;635;p61">
            <a:extLst>
              <a:ext uri="{FF2B5EF4-FFF2-40B4-BE49-F238E27FC236}">
                <a16:creationId xmlns:a16="http://schemas.microsoft.com/office/drawing/2014/main" id="{19B27E5C-B323-EE48-B8ED-0E89E67C6B22}"/>
              </a:ext>
            </a:extLst>
          </p:cNvPr>
          <p:cNvPicPr preferRelativeResize="0"/>
          <p:nvPr/>
        </p:nvPicPr>
        <p:blipFill rotWithShape="1">
          <a:blip r:embed="rId6">
            <a:alphaModFix/>
          </a:blip>
          <a:srcRect l="54698" t="-2" r="102"/>
          <a:stretch/>
        </p:blipFill>
        <p:spPr>
          <a:xfrm>
            <a:off x="6552908" y="4437670"/>
            <a:ext cx="155819" cy="189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07"/>
        <p:cNvGrpSpPr/>
        <p:nvPr/>
      </p:nvGrpSpPr>
      <p:grpSpPr>
        <a:xfrm>
          <a:off x="0" y="0"/>
          <a:ext cx="0" cy="0"/>
          <a:chOff x="0" y="0"/>
          <a:chExt cx="0" cy="0"/>
        </a:xfrm>
      </p:grpSpPr>
      <p:sp>
        <p:nvSpPr>
          <p:cNvPr id="608" name="Google Shape;608;p61"/>
          <p:cNvSpPr/>
          <p:nvPr/>
        </p:nvSpPr>
        <p:spPr>
          <a:xfrm>
            <a:off x="1074525" y="1825575"/>
            <a:ext cx="4629900" cy="3151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1"/>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610" name="Google Shape;610;p61"/>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611" name="Google Shape;611;p61"/>
          <p:cNvGrpSpPr/>
          <p:nvPr/>
        </p:nvGrpSpPr>
        <p:grpSpPr>
          <a:xfrm>
            <a:off x="7585809" y="128475"/>
            <a:ext cx="1494900" cy="816160"/>
            <a:chOff x="7663063" y="164557"/>
            <a:chExt cx="1494900" cy="839067"/>
          </a:xfrm>
        </p:grpSpPr>
        <p:pic>
          <p:nvPicPr>
            <p:cNvPr id="612" name="Google Shape;612;p61"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613" name="Google Shape;613;p61"/>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614" name="Google Shape;614;p61"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pic>
        <p:nvPicPr>
          <p:cNvPr id="615" name="Google Shape;615;p61"/>
          <p:cNvPicPr preferRelativeResize="0"/>
          <p:nvPr/>
        </p:nvPicPr>
        <p:blipFill rotWithShape="1">
          <a:blip r:embed="rId6">
            <a:alphaModFix/>
          </a:blip>
          <a:srcRect r="49176"/>
          <a:stretch/>
        </p:blipFill>
        <p:spPr>
          <a:xfrm>
            <a:off x="3040051" y="4658525"/>
            <a:ext cx="257064" cy="282772"/>
          </a:xfrm>
          <a:prstGeom prst="rect">
            <a:avLst/>
          </a:prstGeom>
          <a:noFill/>
          <a:ln>
            <a:noFill/>
          </a:ln>
        </p:spPr>
      </p:pic>
      <p:pic>
        <p:nvPicPr>
          <p:cNvPr id="616" name="Google Shape;616;p61"/>
          <p:cNvPicPr preferRelativeResize="0"/>
          <p:nvPr/>
        </p:nvPicPr>
        <p:blipFill rotWithShape="1">
          <a:blip r:embed="rId6">
            <a:alphaModFix/>
          </a:blip>
          <a:srcRect l="52671"/>
          <a:stretch/>
        </p:blipFill>
        <p:spPr>
          <a:xfrm>
            <a:off x="3404466" y="4649548"/>
            <a:ext cx="257062" cy="300725"/>
          </a:xfrm>
          <a:prstGeom prst="rect">
            <a:avLst/>
          </a:prstGeom>
          <a:noFill/>
          <a:ln>
            <a:noFill/>
          </a:ln>
        </p:spPr>
      </p:pic>
      <p:sp>
        <p:nvSpPr>
          <p:cNvPr id="617" name="Google Shape;617;p61"/>
          <p:cNvSpPr txBox="1"/>
          <p:nvPr/>
        </p:nvSpPr>
        <p:spPr>
          <a:xfrm>
            <a:off x="3241525" y="4622900"/>
            <a:ext cx="32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
        <p:nvSpPr>
          <p:cNvPr id="618" name="Google Shape;618;p61"/>
          <p:cNvSpPr txBox="1"/>
          <p:nvPr/>
        </p:nvSpPr>
        <p:spPr>
          <a:xfrm rot="-5400000">
            <a:off x="491825" y="2934425"/>
            <a:ext cx="1777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619" name="Google Shape;619;p61"/>
          <p:cNvPicPr preferRelativeResize="0"/>
          <p:nvPr/>
        </p:nvPicPr>
        <p:blipFill rotWithShape="1">
          <a:blip r:embed="rId6">
            <a:alphaModFix/>
          </a:blip>
          <a:srcRect r="49176"/>
          <a:stretch/>
        </p:blipFill>
        <p:spPr>
          <a:xfrm rot="-5400000">
            <a:off x="1216500" y="2073675"/>
            <a:ext cx="328174" cy="354000"/>
          </a:xfrm>
          <a:prstGeom prst="rect">
            <a:avLst/>
          </a:prstGeom>
          <a:noFill/>
          <a:ln>
            <a:noFill/>
          </a:ln>
        </p:spPr>
      </p:pic>
      <p:sp>
        <p:nvSpPr>
          <p:cNvPr id="620" name="Google Shape;620;p61"/>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sp>
        <p:nvSpPr>
          <p:cNvPr id="621" name="Google Shape;621;p61"/>
          <p:cNvSpPr txBox="1"/>
          <p:nvPr/>
        </p:nvSpPr>
        <p:spPr>
          <a:xfrm>
            <a:off x="1835175" y="4368950"/>
            <a:ext cx="2171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a:t>
            </a:r>
            <a:endParaRPr sz="11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r>
              <a:rPr lang="en" sz="1100">
                <a:solidFill>
                  <a:schemeClr val="dk1"/>
                </a:solidFill>
              </a:rPr>
              <a:t>(purple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sp>
        <p:nvSpPr>
          <p:cNvPr id="622" name="Google Shape;622;p61"/>
          <p:cNvSpPr/>
          <p:nvPr/>
        </p:nvSpPr>
        <p:spPr>
          <a:xfrm>
            <a:off x="4531325" y="4256225"/>
            <a:ext cx="257100" cy="18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1"/>
          <p:cNvSpPr/>
          <p:nvPr/>
        </p:nvSpPr>
        <p:spPr>
          <a:xfrm>
            <a:off x="4691625" y="2150525"/>
            <a:ext cx="657300" cy="1934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1"/>
          <p:cNvSpPr/>
          <p:nvPr/>
        </p:nvSpPr>
        <p:spPr>
          <a:xfrm>
            <a:off x="5156125" y="3310128"/>
            <a:ext cx="354000" cy="41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1"/>
          <p:cNvSpPr txBox="1"/>
          <p:nvPr/>
        </p:nvSpPr>
        <p:spPr>
          <a:xfrm>
            <a:off x="5648100" y="2151750"/>
            <a:ext cx="3427200" cy="22320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Clr>
                <a:schemeClr val="dk1"/>
              </a:buClr>
              <a:buSzPts val="1400"/>
              <a:buFont typeface="Arial"/>
              <a:buNone/>
            </a:pPr>
            <a:r>
              <a:rPr lang="en" u="sng" dirty="0">
                <a:solidFill>
                  <a:srgbClr val="56D1B3"/>
                </a:solidFill>
              </a:rPr>
              <a:t>MLE computation</a:t>
            </a:r>
            <a:endParaRPr dirty="0">
              <a:solidFill>
                <a:schemeClr val="dk2"/>
              </a:solidFill>
            </a:endParaRPr>
          </a:p>
          <a:p>
            <a:pPr marL="139700" lvl="0" indent="0" algn="l" rtl="0">
              <a:lnSpc>
                <a:spcPct val="115000"/>
              </a:lnSpc>
              <a:spcBef>
                <a:spcPts val="0"/>
              </a:spcBef>
              <a:spcAft>
                <a:spcPts val="0"/>
              </a:spcAft>
              <a:buClr>
                <a:schemeClr val="dk1"/>
              </a:buClr>
              <a:buSzPts val="1400"/>
              <a:buFont typeface="Arial"/>
              <a:buNone/>
            </a:pPr>
            <a:endParaRPr dirty="0">
              <a:solidFill>
                <a:srgbClr val="56D1B3"/>
              </a:solidFill>
            </a:endParaRPr>
          </a:p>
          <a:p>
            <a:pPr marL="139700" lvl="0">
              <a:lnSpc>
                <a:spcPct val="115000"/>
              </a:lnSpc>
              <a:buClr>
                <a:schemeClr val="dk1"/>
              </a:buClr>
              <a:buSzPts val="1400"/>
            </a:pPr>
            <a:r>
              <a:rPr lang="en" dirty="0">
                <a:solidFill>
                  <a:srgbClr val="56D1B3"/>
                </a:solidFill>
              </a:rPr>
              <a:t>1. For each point, compute likelihood that it occurred under the specific model, taking into account N of trials</a:t>
            </a:r>
            <a:endParaRPr u="sng" dirty="0">
              <a:solidFill>
                <a:srgbClr val="56D1B3"/>
              </a:solidFill>
            </a:endParaRPr>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p:txBody>
      </p:sp>
      <p:sp>
        <p:nvSpPr>
          <p:cNvPr id="626" name="Google Shape;626;p61"/>
          <p:cNvSpPr/>
          <p:nvPr/>
        </p:nvSpPr>
        <p:spPr>
          <a:xfrm>
            <a:off x="4304400" y="4124275"/>
            <a:ext cx="2513700" cy="852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1"/>
          <p:cNvSpPr txBox="1"/>
          <p:nvPr/>
        </p:nvSpPr>
        <p:spPr>
          <a:xfrm>
            <a:off x="838200" y="1200850"/>
            <a:ext cx="80898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b="1">
                <a:solidFill>
                  <a:schemeClr val="lt1"/>
                </a:solidFill>
              </a:rPr>
              <a:t>General case (e.g. logistic regression):</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Maximum Likelihood</a:t>
            </a:r>
            <a:r>
              <a:rPr lang="en" sz="1400" b="1" i="0" u="none" strike="noStrike" cap="none">
                <a:solidFill>
                  <a:srgbClr val="56D1B3"/>
                </a:solidFill>
                <a:latin typeface="Arial"/>
                <a:ea typeface="Arial"/>
                <a:cs typeface="Arial"/>
                <a:sym typeface="Arial"/>
              </a:rPr>
              <a:t> Estimation </a:t>
            </a:r>
            <a:r>
              <a:rPr lang="en" sz="1400" i="0" u="none" strike="noStrike" cap="none">
                <a:solidFill>
                  <a:srgbClr val="56D1B3"/>
                </a:solidFill>
              </a:rPr>
              <a:t>(</a:t>
            </a:r>
            <a:r>
              <a:rPr lang="en">
                <a:solidFill>
                  <a:srgbClr val="56D1B3"/>
                </a:solidFill>
              </a:rPr>
              <a:t>i.e. likelihood that the data is generated from the model)</a:t>
            </a:r>
            <a:endParaRPr>
              <a:solidFill>
                <a:schemeClr val="dk1"/>
              </a:solidFill>
            </a:endParaRPr>
          </a:p>
          <a:p>
            <a:pPr marL="0" marR="0" lvl="0" indent="457200" algn="l" rtl="0">
              <a:lnSpc>
                <a:spcPct val="115000"/>
              </a:lnSpc>
              <a:spcBef>
                <a:spcPts val="0"/>
              </a:spcBef>
              <a:spcAft>
                <a:spcPts val="0"/>
              </a:spcAft>
              <a:buNone/>
            </a:pPr>
            <a:r>
              <a:rPr lang="en" sz="1400" b="0" i="0" u="none" strike="noStrike" cap="none">
                <a:solidFill>
                  <a:srgbClr val="56D1B3"/>
                </a:solidFill>
                <a:latin typeface="Arial"/>
                <a:ea typeface="Arial"/>
                <a:cs typeface="Arial"/>
                <a:sym typeface="Arial"/>
              </a:rPr>
              <a:t> </a:t>
            </a:r>
            <a:endParaRPr/>
          </a:p>
        </p:txBody>
      </p:sp>
      <p:sp>
        <p:nvSpPr>
          <p:cNvPr id="628" name="Google Shape;628;p61"/>
          <p:cNvSpPr/>
          <p:nvPr/>
        </p:nvSpPr>
        <p:spPr>
          <a:xfrm>
            <a:off x="4017513" y="2905723"/>
            <a:ext cx="1534500" cy="3078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200" b="0" i="0" u="none" strike="noStrike" cap="none">
                <a:solidFill>
                  <a:srgbClr val="56D1B3"/>
                </a:solidFill>
                <a:latin typeface="Arial"/>
                <a:ea typeface="Arial"/>
                <a:cs typeface="Arial"/>
                <a:sym typeface="Arial"/>
              </a:rPr>
              <a:t>e.g. N trials = 5</a:t>
            </a:r>
            <a:endParaRPr sz="1200"/>
          </a:p>
        </p:txBody>
      </p:sp>
      <p:sp>
        <p:nvSpPr>
          <p:cNvPr id="629" name="Google Shape;629;p61"/>
          <p:cNvSpPr/>
          <p:nvPr/>
        </p:nvSpPr>
        <p:spPr>
          <a:xfrm>
            <a:off x="4099273" y="4164575"/>
            <a:ext cx="3535500" cy="738600"/>
          </a:xfrm>
          <a:prstGeom prst="rect">
            <a:avLst/>
          </a:prstGeom>
          <a:noFill/>
          <a:ln>
            <a:noFill/>
          </a:ln>
        </p:spPr>
        <p:txBody>
          <a:bodyPr spcFirstLastPara="1" wrap="square" lIns="91425" tIns="45700" rIns="91425" bIns="45700" anchor="t" anchorCtr="0">
            <a:noAutofit/>
          </a:bodyPr>
          <a:lstStyle/>
          <a:p>
            <a:pPr marL="139700" lvl="0">
              <a:lnSpc>
                <a:spcPct val="115000"/>
              </a:lnSpc>
              <a:buSzPts val="1400"/>
            </a:pPr>
            <a:r>
              <a:rPr lang="en" sz="1200" u="sng" dirty="0">
                <a:solidFill>
                  <a:srgbClr val="56D1B3"/>
                </a:solidFill>
              </a:rPr>
              <a:t>Likelihood </a:t>
            </a:r>
            <a:r>
              <a:rPr lang="en" sz="1200" b="0" i="0" u="sng" strike="noStrike" cap="none" dirty="0">
                <a:solidFill>
                  <a:srgbClr val="56D1B3"/>
                </a:solidFill>
                <a:latin typeface="Arial"/>
                <a:ea typeface="Arial"/>
                <a:cs typeface="Arial"/>
                <a:sym typeface="Arial"/>
              </a:rPr>
              <a:t>of this </a:t>
            </a:r>
            <a:r>
              <a:rPr lang="en" sz="1200" u="sng" dirty="0">
                <a:solidFill>
                  <a:srgbClr val="56D1B3"/>
                </a:solidFill>
              </a:rPr>
              <a:t>occurring</a:t>
            </a:r>
            <a:r>
              <a:rPr lang="en" sz="1200" b="0" i="0" u="sng" strike="noStrike" cap="none" dirty="0">
                <a:solidFill>
                  <a:srgbClr val="56D1B3"/>
                </a:solidFill>
                <a:latin typeface="Arial"/>
                <a:ea typeface="Arial"/>
                <a:cs typeface="Arial"/>
                <a:sym typeface="Arial"/>
              </a:rPr>
              <a:t>:</a:t>
            </a:r>
            <a:endParaRPr sz="1200" u="sng" dirty="0"/>
          </a:p>
          <a:p>
            <a:pPr marL="139700" marR="0" lvl="0" indent="0" algn="l" rtl="0">
              <a:lnSpc>
                <a:spcPct val="115000"/>
              </a:lnSpc>
              <a:spcBef>
                <a:spcPts val="0"/>
              </a:spcBef>
              <a:spcAft>
                <a:spcPts val="0"/>
              </a:spcAft>
              <a:buClr>
                <a:srgbClr val="000000"/>
              </a:buClr>
              <a:buSzPts val="1400"/>
              <a:buFont typeface="Arial"/>
              <a:buNone/>
            </a:pPr>
            <a:r>
              <a:rPr lang="en" sz="1200" b="0" i="0" u="none" strike="noStrike" cap="none" dirty="0">
                <a:solidFill>
                  <a:srgbClr val="56D1B3"/>
                </a:solidFill>
                <a:latin typeface="Arial"/>
                <a:ea typeface="Arial"/>
                <a:cs typeface="Arial"/>
                <a:sym typeface="Arial"/>
              </a:rPr>
              <a:t>P(b1) * P(</a:t>
            </a:r>
            <a:r>
              <a:rPr lang="en" sz="1200" dirty="0">
                <a:solidFill>
                  <a:srgbClr val="56D1B3"/>
                </a:solidFill>
              </a:rPr>
              <a:t>    </a:t>
            </a:r>
            <a:r>
              <a:rPr lang="en" sz="1200" b="0" i="0" u="none" strike="noStrike" cap="none" dirty="0">
                <a:solidFill>
                  <a:srgbClr val="56D1B3"/>
                </a:solidFill>
                <a:latin typeface="Arial"/>
                <a:ea typeface="Arial"/>
                <a:cs typeface="Arial"/>
                <a:sym typeface="Arial"/>
              </a:rPr>
              <a:t>) * P(</a:t>
            </a:r>
            <a:r>
              <a:rPr lang="en" sz="1200" dirty="0">
                <a:solidFill>
                  <a:srgbClr val="56D1B3"/>
                </a:solidFill>
              </a:rPr>
              <a:t>    </a:t>
            </a:r>
            <a:r>
              <a:rPr lang="en" sz="1200" b="0" i="0" u="none" strike="noStrike" cap="none" dirty="0">
                <a:solidFill>
                  <a:srgbClr val="56D1B3"/>
                </a:solidFill>
                <a:latin typeface="Arial"/>
                <a:ea typeface="Arial"/>
                <a:cs typeface="Arial"/>
                <a:sym typeface="Arial"/>
              </a:rPr>
              <a:t>) * P(</a:t>
            </a:r>
            <a:r>
              <a:rPr lang="en" sz="1200" dirty="0">
                <a:solidFill>
                  <a:srgbClr val="56D1B3"/>
                </a:solidFill>
              </a:rPr>
              <a:t>    </a:t>
            </a:r>
            <a:r>
              <a:rPr lang="en" sz="1200" b="0" i="0" u="none" strike="noStrike" cap="none" dirty="0">
                <a:solidFill>
                  <a:srgbClr val="56D1B3"/>
                </a:solidFill>
                <a:latin typeface="Arial"/>
                <a:ea typeface="Arial"/>
                <a:cs typeface="Arial"/>
                <a:sym typeface="Arial"/>
              </a:rPr>
              <a:t>) * P(</a:t>
            </a:r>
            <a:r>
              <a:rPr lang="en" sz="1200" dirty="0">
                <a:solidFill>
                  <a:srgbClr val="56D1B3"/>
                </a:solidFill>
              </a:rPr>
              <a:t>    </a:t>
            </a:r>
            <a:r>
              <a:rPr lang="en" sz="1200" b="0" i="0" u="none" strike="noStrike" cap="none" dirty="0">
                <a:solidFill>
                  <a:srgbClr val="56D1B3"/>
                </a:solidFill>
                <a:latin typeface="Arial"/>
                <a:ea typeface="Arial"/>
                <a:cs typeface="Arial"/>
                <a:sym typeface="Arial"/>
              </a:rPr>
              <a:t>)</a:t>
            </a:r>
            <a:endParaRPr sz="1200" dirty="0"/>
          </a:p>
          <a:p>
            <a:pPr marL="139700" marR="0" lvl="0" indent="0" algn="l" rtl="0">
              <a:lnSpc>
                <a:spcPct val="115000"/>
              </a:lnSpc>
              <a:spcBef>
                <a:spcPts val="0"/>
              </a:spcBef>
              <a:spcAft>
                <a:spcPts val="0"/>
              </a:spcAft>
              <a:buClr>
                <a:srgbClr val="000000"/>
              </a:buClr>
              <a:buSzPts val="1400"/>
              <a:buFont typeface="Arial"/>
              <a:buNone/>
            </a:pPr>
            <a:r>
              <a:rPr lang="en" sz="1200" b="0" i="0" u="none" strike="noStrike" cap="none" dirty="0">
                <a:solidFill>
                  <a:srgbClr val="56D1B3"/>
                </a:solidFill>
                <a:latin typeface="Arial"/>
                <a:ea typeface="Arial"/>
                <a:cs typeface="Arial"/>
                <a:sym typeface="Arial"/>
              </a:rPr>
              <a:t>= 0.25 * (1-0.25)</a:t>
            </a:r>
            <a:r>
              <a:rPr lang="en" sz="1200" dirty="0">
                <a:solidFill>
                  <a:srgbClr val="56D1B3"/>
                </a:solidFill>
              </a:rPr>
              <a:t>^4</a:t>
            </a:r>
            <a:r>
              <a:rPr lang="en" sz="1200" b="0" i="0" u="none" strike="noStrike" cap="none" dirty="0">
                <a:solidFill>
                  <a:srgbClr val="56D1B3"/>
                </a:solidFill>
                <a:latin typeface="Arial"/>
                <a:ea typeface="Arial"/>
                <a:cs typeface="Arial"/>
                <a:sym typeface="Arial"/>
              </a:rPr>
              <a:t> = 0.08</a:t>
            </a:r>
            <a:endParaRPr sz="1200" dirty="0"/>
          </a:p>
        </p:txBody>
      </p:sp>
      <p:pic>
        <p:nvPicPr>
          <p:cNvPr id="630" name="Google Shape;630;p61"/>
          <p:cNvPicPr preferRelativeResize="0"/>
          <p:nvPr/>
        </p:nvPicPr>
        <p:blipFill rotWithShape="1">
          <a:blip r:embed="rId7">
            <a:alphaModFix/>
          </a:blip>
          <a:srcRect l="8534" t="5177" r="36336" b="4308"/>
          <a:stretch/>
        </p:blipFill>
        <p:spPr>
          <a:xfrm>
            <a:off x="1642175" y="1938525"/>
            <a:ext cx="2513700" cy="2519863"/>
          </a:xfrm>
          <a:prstGeom prst="rect">
            <a:avLst/>
          </a:prstGeom>
          <a:noFill/>
          <a:ln>
            <a:noFill/>
          </a:ln>
        </p:spPr>
      </p:pic>
      <p:sp>
        <p:nvSpPr>
          <p:cNvPr id="631" name="Google Shape;631;p61"/>
          <p:cNvSpPr/>
          <p:nvPr/>
        </p:nvSpPr>
        <p:spPr>
          <a:xfrm>
            <a:off x="2356798" y="3633545"/>
            <a:ext cx="1233000" cy="3078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300" b="0" i="0" u="none" strike="noStrike" cap="none">
                <a:solidFill>
                  <a:srgbClr val="56D1B3"/>
                </a:solidFill>
                <a:latin typeface="Arial"/>
                <a:ea typeface="Arial"/>
                <a:cs typeface="Arial"/>
                <a:sym typeface="Arial"/>
              </a:rPr>
              <a:t>How likely?</a:t>
            </a:r>
            <a:endParaRPr sz="1300"/>
          </a:p>
        </p:txBody>
      </p:sp>
      <p:pic>
        <p:nvPicPr>
          <p:cNvPr id="632" name="Google Shape;632;p61"/>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633" name="Google Shape;633;p61"/>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634" name="Google Shape;634;p61"/>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635" name="Google Shape;635;p61"/>
          <p:cNvPicPr preferRelativeResize="0"/>
          <p:nvPr/>
        </p:nvPicPr>
        <p:blipFill rotWithShape="1">
          <a:blip r:embed="rId6">
            <a:alphaModFix/>
          </a:blip>
          <a:srcRect/>
          <a:stretch/>
        </p:blipFill>
        <p:spPr>
          <a:xfrm>
            <a:off x="4082450" y="3252550"/>
            <a:ext cx="599267" cy="328533"/>
          </a:xfrm>
          <a:prstGeom prst="rect">
            <a:avLst/>
          </a:prstGeom>
          <a:noFill/>
          <a:ln>
            <a:noFill/>
          </a:ln>
        </p:spPr>
      </p:pic>
      <p:sp>
        <p:nvSpPr>
          <p:cNvPr id="636" name="Google Shape;636;p61"/>
          <p:cNvSpPr/>
          <p:nvPr/>
        </p:nvSpPr>
        <p:spPr>
          <a:xfrm>
            <a:off x="3969297" y="3644950"/>
            <a:ext cx="2367300" cy="3078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200" b="0" i="0" u="none" strike="noStrike" cap="none">
                <a:solidFill>
                  <a:srgbClr val="56D1B3"/>
                </a:solidFill>
                <a:latin typeface="Arial"/>
                <a:ea typeface="Arial"/>
                <a:cs typeface="Arial"/>
                <a:sym typeface="Arial"/>
              </a:rPr>
              <a:t>Choice: </a:t>
            </a:r>
            <a:endParaRPr sz="1200" b="0" i="0" u="none" strike="noStrike" cap="none">
              <a:solidFill>
                <a:srgbClr val="56D1B3"/>
              </a:solidFill>
              <a:latin typeface="Arial"/>
              <a:ea typeface="Arial"/>
              <a:cs typeface="Arial"/>
              <a:sym typeface="Arial"/>
            </a:endParaRPr>
          </a:p>
          <a:p>
            <a:pPr marL="139700" marR="0" lvl="0" indent="0" algn="l" rtl="0">
              <a:lnSpc>
                <a:spcPct val="100000"/>
              </a:lnSpc>
              <a:spcBef>
                <a:spcPts val="0"/>
              </a:spcBef>
              <a:spcAft>
                <a:spcPts val="0"/>
              </a:spcAft>
              <a:buClr>
                <a:srgbClr val="000000"/>
              </a:buClr>
              <a:buSzPts val="1400"/>
              <a:buFont typeface="Arial"/>
              <a:buNone/>
            </a:pPr>
            <a:r>
              <a:rPr lang="en" sz="1200">
                <a:solidFill>
                  <a:srgbClr val="56D1B3"/>
                </a:solidFill>
              </a:rPr>
              <a:t>1x</a:t>
            </a:r>
            <a:r>
              <a:rPr lang="en" sz="1200" b="0" i="0" u="none" strike="noStrike" cap="none">
                <a:solidFill>
                  <a:srgbClr val="56D1B3"/>
                </a:solidFill>
                <a:latin typeface="Arial"/>
                <a:ea typeface="Arial"/>
                <a:cs typeface="Arial"/>
                <a:sym typeface="Arial"/>
              </a:rPr>
              <a:t> </a:t>
            </a:r>
            <a:r>
              <a:rPr lang="en" sz="1200">
                <a:solidFill>
                  <a:srgbClr val="56D1B3"/>
                </a:solidFill>
              </a:rPr>
              <a:t>purple</a:t>
            </a:r>
            <a:r>
              <a:rPr lang="en" sz="1200" b="0" i="0" u="none" strike="noStrike" cap="none">
                <a:solidFill>
                  <a:srgbClr val="56D1B3"/>
                </a:solidFill>
                <a:latin typeface="Arial"/>
                <a:ea typeface="Arial"/>
                <a:cs typeface="Arial"/>
                <a:sym typeface="Arial"/>
              </a:rPr>
              <a:t>, 4</a:t>
            </a:r>
            <a:r>
              <a:rPr lang="en" sz="1200">
                <a:solidFill>
                  <a:srgbClr val="56D1B3"/>
                </a:solidFill>
              </a:rPr>
              <a:t>x</a:t>
            </a:r>
            <a:r>
              <a:rPr lang="en" sz="1200" b="0" i="0" u="none" strike="noStrike" cap="none">
                <a:solidFill>
                  <a:srgbClr val="56D1B3"/>
                </a:solidFill>
                <a:latin typeface="Arial"/>
                <a:ea typeface="Arial"/>
                <a:cs typeface="Arial"/>
                <a:sym typeface="Arial"/>
              </a:rPr>
              <a:t> </a:t>
            </a:r>
            <a:r>
              <a:rPr lang="en" sz="1200">
                <a:solidFill>
                  <a:srgbClr val="56D1B3"/>
                </a:solidFill>
              </a:rPr>
              <a:t>yellow</a:t>
            </a:r>
            <a:endParaRPr sz="1200"/>
          </a:p>
        </p:txBody>
      </p:sp>
      <p:sp>
        <p:nvSpPr>
          <p:cNvPr id="31" name="Bouée 30">
            <a:extLst>
              <a:ext uri="{FF2B5EF4-FFF2-40B4-BE49-F238E27FC236}">
                <a16:creationId xmlns:a16="http://schemas.microsoft.com/office/drawing/2014/main" id="{9C1B6956-E854-104C-B4A8-BCEF88C9B000}"/>
              </a:ext>
            </a:extLst>
          </p:cNvPr>
          <p:cNvSpPr/>
          <p:nvPr/>
        </p:nvSpPr>
        <p:spPr>
          <a:xfrm>
            <a:off x="2387601" y="3752556"/>
            <a:ext cx="143277" cy="143277"/>
          </a:xfrm>
          <a:prstGeom prst="donut">
            <a:avLst>
              <a:gd name="adj" fmla="val 18906"/>
            </a:avLst>
          </a:prstGeom>
          <a:solidFill>
            <a:srgbClr val="53D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GB">
              <a:solidFill>
                <a:schemeClr val="tx1"/>
              </a:solidFill>
            </a:endParaRPr>
          </a:p>
        </p:txBody>
      </p:sp>
      <p:pic>
        <p:nvPicPr>
          <p:cNvPr id="32" name="Google Shape;635;p61">
            <a:extLst>
              <a:ext uri="{FF2B5EF4-FFF2-40B4-BE49-F238E27FC236}">
                <a16:creationId xmlns:a16="http://schemas.microsoft.com/office/drawing/2014/main" id="{33FFD6EF-C662-3745-A6B3-9F6F68891FE5}"/>
              </a:ext>
            </a:extLst>
          </p:cNvPr>
          <p:cNvPicPr preferRelativeResize="0"/>
          <p:nvPr/>
        </p:nvPicPr>
        <p:blipFill rotWithShape="1">
          <a:blip r:embed="rId6">
            <a:alphaModFix/>
          </a:blip>
          <a:srcRect l="3743" t="8530" r="51058"/>
          <a:stretch/>
        </p:blipFill>
        <p:spPr>
          <a:xfrm>
            <a:off x="4485891" y="4458388"/>
            <a:ext cx="155818" cy="172876"/>
          </a:xfrm>
          <a:prstGeom prst="rect">
            <a:avLst/>
          </a:prstGeom>
          <a:noFill/>
          <a:ln>
            <a:noFill/>
          </a:ln>
        </p:spPr>
      </p:pic>
      <p:pic>
        <p:nvPicPr>
          <p:cNvPr id="33" name="Google Shape;635;p61">
            <a:extLst>
              <a:ext uri="{FF2B5EF4-FFF2-40B4-BE49-F238E27FC236}">
                <a16:creationId xmlns:a16="http://schemas.microsoft.com/office/drawing/2014/main" id="{90B2F7A4-AA29-DC40-825D-EB4533895F20}"/>
              </a:ext>
            </a:extLst>
          </p:cNvPr>
          <p:cNvPicPr preferRelativeResize="0"/>
          <p:nvPr/>
        </p:nvPicPr>
        <p:blipFill rotWithShape="1">
          <a:blip r:embed="rId6">
            <a:alphaModFix/>
          </a:blip>
          <a:srcRect l="54698" t="-2" r="102"/>
          <a:stretch/>
        </p:blipFill>
        <p:spPr>
          <a:xfrm>
            <a:off x="5001316" y="4433900"/>
            <a:ext cx="155819" cy="189000"/>
          </a:xfrm>
          <a:prstGeom prst="rect">
            <a:avLst/>
          </a:prstGeom>
          <a:noFill/>
          <a:ln>
            <a:noFill/>
          </a:ln>
        </p:spPr>
      </p:pic>
      <p:pic>
        <p:nvPicPr>
          <p:cNvPr id="34" name="Google Shape;635;p61">
            <a:extLst>
              <a:ext uri="{FF2B5EF4-FFF2-40B4-BE49-F238E27FC236}">
                <a16:creationId xmlns:a16="http://schemas.microsoft.com/office/drawing/2014/main" id="{A0B001B4-BE7E-BD47-A37E-9C00737C303E}"/>
              </a:ext>
            </a:extLst>
          </p:cNvPr>
          <p:cNvPicPr preferRelativeResize="0"/>
          <p:nvPr/>
        </p:nvPicPr>
        <p:blipFill rotWithShape="1">
          <a:blip r:embed="rId6">
            <a:alphaModFix/>
          </a:blip>
          <a:srcRect l="54698" t="-2" r="102"/>
          <a:stretch/>
        </p:blipFill>
        <p:spPr>
          <a:xfrm>
            <a:off x="5517772" y="4437664"/>
            <a:ext cx="155819" cy="189000"/>
          </a:xfrm>
          <a:prstGeom prst="rect">
            <a:avLst/>
          </a:prstGeom>
          <a:noFill/>
          <a:ln>
            <a:noFill/>
          </a:ln>
        </p:spPr>
      </p:pic>
      <p:pic>
        <p:nvPicPr>
          <p:cNvPr id="35" name="Google Shape;635;p61">
            <a:extLst>
              <a:ext uri="{FF2B5EF4-FFF2-40B4-BE49-F238E27FC236}">
                <a16:creationId xmlns:a16="http://schemas.microsoft.com/office/drawing/2014/main" id="{43514075-D9EF-CA41-858C-7FA5EBEE7037}"/>
              </a:ext>
            </a:extLst>
          </p:cNvPr>
          <p:cNvPicPr preferRelativeResize="0"/>
          <p:nvPr/>
        </p:nvPicPr>
        <p:blipFill rotWithShape="1">
          <a:blip r:embed="rId6">
            <a:alphaModFix/>
          </a:blip>
          <a:srcRect l="54698" t="-2" r="102"/>
          <a:stretch/>
        </p:blipFill>
        <p:spPr>
          <a:xfrm>
            <a:off x="6041089" y="4428838"/>
            <a:ext cx="155819" cy="189000"/>
          </a:xfrm>
          <a:prstGeom prst="rect">
            <a:avLst/>
          </a:prstGeom>
          <a:noFill/>
          <a:ln>
            <a:noFill/>
          </a:ln>
        </p:spPr>
      </p:pic>
      <p:pic>
        <p:nvPicPr>
          <p:cNvPr id="36" name="Google Shape;635;p61">
            <a:extLst>
              <a:ext uri="{FF2B5EF4-FFF2-40B4-BE49-F238E27FC236}">
                <a16:creationId xmlns:a16="http://schemas.microsoft.com/office/drawing/2014/main" id="{19B27E5C-B323-EE48-B8ED-0E89E67C6B22}"/>
              </a:ext>
            </a:extLst>
          </p:cNvPr>
          <p:cNvPicPr preferRelativeResize="0"/>
          <p:nvPr/>
        </p:nvPicPr>
        <p:blipFill rotWithShape="1">
          <a:blip r:embed="rId6">
            <a:alphaModFix/>
          </a:blip>
          <a:srcRect l="54698" t="-2" r="102"/>
          <a:stretch/>
        </p:blipFill>
        <p:spPr>
          <a:xfrm>
            <a:off x="6552908" y="4437670"/>
            <a:ext cx="155819" cy="189000"/>
          </a:xfrm>
          <a:prstGeom prst="rect">
            <a:avLst/>
          </a:prstGeom>
          <a:noFill/>
          <a:ln>
            <a:noFill/>
          </a:ln>
        </p:spPr>
      </p:pic>
      <p:cxnSp>
        <p:nvCxnSpPr>
          <p:cNvPr id="3" name="Connecteur droit 2">
            <a:extLst>
              <a:ext uri="{FF2B5EF4-FFF2-40B4-BE49-F238E27FC236}">
                <a16:creationId xmlns:a16="http://schemas.microsoft.com/office/drawing/2014/main" id="{C51FE351-E3D1-8941-931F-1168826D7D81}"/>
              </a:ext>
            </a:extLst>
          </p:cNvPr>
          <p:cNvCxnSpPr/>
          <p:nvPr/>
        </p:nvCxnSpPr>
        <p:spPr>
          <a:xfrm flipH="1">
            <a:off x="1835175" y="3671846"/>
            <a:ext cx="612190" cy="0"/>
          </a:xfrm>
          <a:prstGeom prst="line">
            <a:avLst/>
          </a:prstGeom>
          <a:ln w="28575">
            <a:prstDash val="sysDot"/>
          </a:ln>
        </p:spPr>
        <p:style>
          <a:lnRef idx="1">
            <a:schemeClr val="accent2"/>
          </a:lnRef>
          <a:fillRef idx="0">
            <a:schemeClr val="accent2"/>
          </a:fillRef>
          <a:effectRef idx="0">
            <a:schemeClr val="accent2"/>
          </a:effectRef>
          <a:fontRef idx="minor">
            <a:schemeClr val="tx1"/>
          </a:fontRef>
        </p:style>
      </p:cxnSp>
      <p:sp>
        <p:nvSpPr>
          <p:cNvPr id="4" name="ZoneTexte 3">
            <a:extLst>
              <a:ext uri="{FF2B5EF4-FFF2-40B4-BE49-F238E27FC236}">
                <a16:creationId xmlns:a16="http://schemas.microsoft.com/office/drawing/2014/main" id="{645A3ACE-1D25-B244-8AB0-D384C0DA930E}"/>
              </a:ext>
            </a:extLst>
          </p:cNvPr>
          <p:cNvSpPr txBox="1"/>
          <p:nvPr/>
        </p:nvSpPr>
        <p:spPr>
          <a:xfrm>
            <a:off x="1483676" y="3541224"/>
            <a:ext cx="509172" cy="246221"/>
          </a:xfrm>
          <a:prstGeom prst="rect">
            <a:avLst/>
          </a:prstGeom>
          <a:noFill/>
        </p:spPr>
        <p:txBody>
          <a:bodyPr wrap="square" rtlCol="0">
            <a:spAutoFit/>
          </a:bodyPr>
          <a:lstStyle/>
          <a:p>
            <a:r>
              <a:rPr lang="fr-GB" sz="1000" dirty="0">
                <a:solidFill>
                  <a:srgbClr val="D85113"/>
                </a:solidFill>
              </a:rPr>
              <a:t>0.25</a:t>
            </a:r>
          </a:p>
        </p:txBody>
      </p:sp>
    </p:spTree>
    <p:extLst>
      <p:ext uri="{BB962C8B-B14F-4D97-AF65-F5344CB8AC3E}">
        <p14:creationId xmlns:p14="http://schemas.microsoft.com/office/powerpoint/2010/main" val="3465196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40"/>
        <p:cNvGrpSpPr/>
        <p:nvPr/>
      </p:nvGrpSpPr>
      <p:grpSpPr>
        <a:xfrm>
          <a:off x="0" y="0"/>
          <a:ext cx="0" cy="0"/>
          <a:chOff x="0" y="0"/>
          <a:chExt cx="0" cy="0"/>
        </a:xfrm>
      </p:grpSpPr>
      <p:sp>
        <p:nvSpPr>
          <p:cNvPr id="641" name="Google Shape;641;p62"/>
          <p:cNvSpPr/>
          <p:nvPr/>
        </p:nvSpPr>
        <p:spPr>
          <a:xfrm>
            <a:off x="1074525" y="1825575"/>
            <a:ext cx="4629900" cy="3151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2"/>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643" name="Google Shape;643;p62"/>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644" name="Google Shape;644;p62"/>
          <p:cNvGrpSpPr/>
          <p:nvPr/>
        </p:nvGrpSpPr>
        <p:grpSpPr>
          <a:xfrm>
            <a:off x="7585809" y="128475"/>
            <a:ext cx="1494900" cy="816160"/>
            <a:chOff x="7663063" y="164557"/>
            <a:chExt cx="1494900" cy="839067"/>
          </a:xfrm>
        </p:grpSpPr>
        <p:pic>
          <p:nvPicPr>
            <p:cNvPr id="645" name="Google Shape;645;p62"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646" name="Google Shape;646;p62"/>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647" name="Google Shape;647;p62"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pic>
        <p:nvPicPr>
          <p:cNvPr id="648" name="Google Shape;648;p62"/>
          <p:cNvPicPr preferRelativeResize="0"/>
          <p:nvPr/>
        </p:nvPicPr>
        <p:blipFill rotWithShape="1">
          <a:blip r:embed="rId6">
            <a:alphaModFix/>
          </a:blip>
          <a:srcRect r="49176"/>
          <a:stretch/>
        </p:blipFill>
        <p:spPr>
          <a:xfrm>
            <a:off x="3040051" y="4658525"/>
            <a:ext cx="257064" cy="282772"/>
          </a:xfrm>
          <a:prstGeom prst="rect">
            <a:avLst/>
          </a:prstGeom>
          <a:noFill/>
          <a:ln>
            <a:noFill/>
          </a:ln>
        </p:spPr>
      </p:pic>
      <p:pic>
        <p:nvPicPr>
          <p:cNvPr id="649" name="Google Shape;649;p62"/>
          <p:cNvPicPr preferRelativeResize="0"/>
          <p:nvPr/>
        </p:nvPicPr>
        <p:blipFill rotWithShape="1">
          <a:blip r:embed="rId6">
            <a:alphaModFix/>
          </a:blip>
          <a:srcRect l="52671"/>
          <a:stretch/>
        </p:blipFill>
        <p:spPr>
          <a:xfrm>
            <a:off x="3404466" y="4649548"/>
            <a:ext cx="257062" cy="300725"/>
          </a:xfrm>
          <a:prstGeom prst="rect">
            <a:avLst/>
          </a:prstGeom>
          <a:noFill/>
          <a:ln>
            <a:noFill/>
          </a:ln>
        </p:spPr>
      </p:pic>
      <p:sp>
        <p:nvSpPr>
          <p:cNvPr id="650" name="Google Shape;650;p62"/>
          <p:cNvSpPr txBox="1"/>
          <p:nvPr/>
        </p:nvSpPr>
        <p:spPr>
          <a:xfrm>
            <a:off x="3241525" y="4622900"/>
            <a:ext cx="32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
        <p:nvSpPr>
          <p:cNvPr id="651" name="Google Shape;651;p62"/>
          <p:cNvSpPr txBox="1"/>
          <p:nvPr/>
        </p:nvSpPr>
        <p:spPr>
          <a:xfrm rot="-5400000">
            <a:off x="491825" y="2934425"/>
            <a:ext cx="1777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652" name="Google Shape;652;p62"/>
          <p:cNvPicPr preferRelativeResize="0"/>
          <p:nvPr/>
        </p:nvPicPr>
        <p:blipFill rotWithShape="1">
          <a:blip r:embed="rId6">
            <a:alphaModFix/>
          </a:blip>
          <a:srcRect r="49176"/>
          <a:stretch/>
        </p:blipFill>
        <p:spPr>
          <a:xfrm rot="-5400000">
            <a:off x="1216500" y="2073675"/>
            <a:ext cx="328174" cy="354000"/>
          </a:xfrm>
          <a:prstGeom prst="rect">
            <a:avLst/>
          </a:prstGeom>
          <a:noFill/>
          <a:ln>
            <a:noFill/>
          </a:ln>
        </p:spPr>
      </p:pic>
      <p:sp>
        <p:nvSpPr>
          <p:cNvPr id="653" name="Google Shape;653;p62"/>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sp>
        <p:nvSpPr>
          <p:cNvPr id="654" name="Google Shape;654;p62"/>
          <p:cNvSpPr txBox="1"/>
          <p:nvPr/>
        </p:nvSpPr>
        <p:spPr>
          <a:xfrm>
            <a:off x="1835175" y="4368950"/>
            <a:ext cx="2171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a:t>
            </a:r>
            <a:endParaRPr sz="11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r>
              <a:rPr lang="en" sz="1100">
                <a:solidFill>
                  <a:schemeClr val="dk1"/>
                </a:solidFill>
              </a:rPr>
              <a:t>(purple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sp>
        <p:nvSpPr>
          <p:cNvPr id="655" name="Google Shape;655;p62"/>
          <p:cNvSpPr/>
          <p:nvPr/>
        </p:nvSpPr>
        <p:spPr>
          <a:xfrm>
            <a:off x="4531325" y="4256225"/>
            <a:ext cx="257100" cy="18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2"/>
          <p:cNvSpPr/>
          <p:nvPr/>
        </p:nvSpPr>
        <p:spPr>
          <a:xfrm>
            <a:off x="4691625" y="2150525"/>
            <a:ext cx="657300" cy="1934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2"/>
          <p:cNvSpPr/>
          <p:nvPr/>
        </p:nvSpPr>
        <p:spPr>
          <a:xfrm>
            <a:off x="5156125" y="3310128"/>
            <a:ext cx="354000" cy="41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2"/>
          <p:cNvSpPr txBox="1"/>
          <p:nvPr/>
        </p:nvSpPr>
        <p:spPr>
          <a:xfrm>
            <a:off x="5648100" y="2151750"/>
            <a:ext cx="3427200" cy="22320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Clr>
                <a:schemeClr val="dk1"/>
              </a:buClr>
              <a:buSzPts val="1400"/>
              <a:buFont typeface="Arial"/>
              <a:buNone/>
            </a:pPr>
            <a:r>
              <a:rPr lang="en" u="sng" dirty="0">
                <a:solidFill>
                  <a:srgbClr val="56D1B3"/>
                </a:solidFill>
              </a:rPr>
              <a:t>MLE computation</a:t>
            </a:r>
            <a:endParaRPr dirty="0">
              <a:solidFill>
                <a:schemeClr val="dk2"/>
              </a:solidFill>
            </a:endParaRPr>
          </a:p>
          <a:p>
            <a:pPr marL="139700" lvl="0" indent="0" algn="l" rtl="0">
              <a:lnSpc>
                <a:spcPct val="115000"/>
              </a:lnSpc>
              <a:spcBef>
                <a:spcPts val="0"/>
              </a:spcBef>
              <a:spcAft>
                <a:spcPts val="0"/>
              </a:spcAft>
              <a:buClr>
                <a:schemeClr val="dk1"/>
              </a:buClr>
              <a:buSzPts val="1400"/>
              <a:buFont typeface="Arial"/>
              <a:buNone/>
            </a:pPr>
            <a:endParaRPr dirty="0">
              <a:solidFill>
                <a:srgbClr val="56D1B3"/>
              </a:solidFill>
            </a:endParaRPr>
          </a:p>
          <a:p>
            <a:pPr marL="139700" lvl="0">
              <a:lnSpc>
                <a:spcPct val="115000"/>
              </a:lnSpc>
              <a:buClr>
                <a:schemeClr val="dk1"/>
              </a:buClr>
              <a:buSzPts val="1400"/>
            </a:pPr>
            <a:r>
              <a:rPr lang="en" dirty="0">
                <a:solidFill>
                  <a:srgbClr val="56D1B3"/>
                </a:solidFill>
              </a:rPr>
              <a:t>1. For each point, compute likelihood that it occurred under the specific model, taking into account N of trials</a:t>
            </a:r>
            <a:endParaRPr u="sng" dirty="0">
              <a:solidFill>
                <a:srgbClr val="56D1B3"/>
              </a:solidFill>
            </a:endParaRPr>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p:txBody>
      </p:sp>
      <p:sp>
        <p:nvSpPr>
          <p:cNvPr id="659" name="Google Shape;659;p62"/>
          <p:cNvSpPr/>
          <p:nvPr/>
        </p:nvSpPr>
        <p:spPr>
          <a:xfrm>
            <a:off x="4304400" y="4124275"/>
            <a:ext cx="2513700" cy="852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2"/>
          <p:cNvSpPr txBox="1"/>
          <p:nvPr/>
        </p:nvSpPr>
        <p:spPr>
          <a:xfrm>
            <a:off x="838200" y="1200850"/>
            <a:ext cx="80898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b="1">
                <a:solidFill>
                  <a:schemeClr val="lt1"/>
                </a:solidFill>
              </a:rPr>
              <a:t>General case (e.g. logistic regression):</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Maximum Likelihood</a:t>
            </a:r>
            <a:r>
              <a:rPr lang="en" sz="1400" b="1" i="0" u="none" strike="noStrike" cap="none">
                <a:solidFill>
                  <a:srgbClr val="56D1B3"/>
                </a:solidFill>
                <a:latin typeface="Arial"/>
                <a:ea typeface="Arial"/>
                <a:cs typeface="Arial"/>
                <a:sym typeface="Arial"/>
              </a:rPr>
              <a:t> Estimation </a:t>
            </a:r>
            <a:r>
              <a:rPr lang="en" sz="1400" i="0" u="none" strike="noStrike" cap="none">
                <a:solidFill>
                  <a:srgbClr val="56D1B3"/>
                </a:solidFill>
              </a:rPr>
              <a:t>(</a:t>
            </a:r>
            <a:r>
              <a:rPr lang="en">
                <a:solidFill>
                  <a:srgbClr val="56D1B3"/>
                </a:solidFill>
              </a:rPr>
              <a:t>i.e. likelihood that the data is generated from the model)</a:t>
            </a:r>
            <a:endParaRPr>
              <a:solidFill>
                <a:schemeClr val="dk1"/>
              </a:solidFill>
            </a:endParaRPr>
          </a:p>
          <a:p>
            <a:pPr marL="0" marR="0" lvl="0" indent="457200" algn="l" rtl="0">
              <a:lnSpc>
                <a:spcPct val="115000"/>
              </a:lnSpc>
              <a:spcBef>
                <a:spcPts val="0"/>
              </a:spcBef>
              <a:spcAft>
                <a:spcPts val="0"/>
              </a:spcAft>
              <a:buNone/>
            </a:pPr>
            <a:r>
              <a:rPr lang="en" sz="1400" b="0" i="0" u="none" strike="noStrike" cap="none">
                <a:solidFill>
                  <a:srgbClr val="56D1B3"/>
                </a:solidFill>
                <a:latin typeface="Arial"/>
                <a:ea typeface="Arial"/>
                <a:cs typeface="Arial"/>
                <a:sym typeface="Arial"/>
              </a:rPr>
              <a:t> </a:t>
            </a:r>
            <a:endParaRPr/>
          </a:p>
        </p:txBody>
      </p:sp>
      <p:sp>
        <p:nvSpPr>
          <p:cNvPr id="661" name="Google Shape;661;p62"/>
          <p:cNvSpPr/>
          <p:nvPr/>
        </p:nvSpPr>
        <p:spPr>
          <a:xfrm>
            <a:off x="4017513" y="2753323"/>
            <a:ext cx="1534500" cy="3078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200" b="0" i="0" u="none" strike="noStrike" cap="none">
                <a:solidFill>
                  <a:srgbClr val="56D1B3"/>
                </a:solidFill>
                <a:latin typeface="Arial"/>
                <a:ea typeface="Arial"/>
                <a:cs typeface="Arial"/>
                <a:sym typeface="Arial"/>
              </a:rPr>
              <a:t>e.g. N trials = 2</a:t>
            </a:r>
            <a:r>
              <a:rPr lang="en" sz="1200">
                <a:solidFill>
                  <a:srgbClr val="56D1B3"/>
                </a:solidFill>
              </a:rPr>
              <a:t>5</a:t>
            </a:r>
            <a:endParaRPr sz="1200"/>
          </a:p>
        </p:txBody>
      </p:sp>
      <p:pic>
        <p:nvPicPr>
          <p:cNvPr id="662" name="Google Shape;662;p62"/>
          <p:cNvPicPr preferRelativeResize="0"/>
          <p:nvPr/>
        </p:nvPicPr>
        <p:blipFill rotWithShape="1">
          <a:blip r:embed="rId7">
            <a:alphaModFix/>
          </a:blip>
          <a:srcRect l="8534" t="5177" r="36336" b="4308"/>
          <a:stretch/>
        </p:blipFill>
        <p:spPr>
          <a:xfrm>
            <a:off x="1642175" y="1938525"/>
            <a:ext cx="2513700" cy="2519863"/>
          </a:xfrm>
          <a:prstGeom prst="rect">
            <a:avLst/>
          </a:prstGeom>
          <a:noFill/>
          <a:ln>
            <a:noFill/>
          </a:ln>
        </p:spPr>
      </p:pic>
      <p:sp>
        <p:nvSpPr>
          <p:cNvPr id="663" name="Google Shape;663;p62"/>
          <p:cNvSpPr/>
          <p:nvPr/>
        </p:nvSpPr>
        <p:spPr>
          <a:xfrm>
            <a:off x="2356798" y="3633545"/>
            <a:ext cx="1233000" cy="3078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300" b="0" i="0" u="none" strike="noStrike" cap="none">
                <a:solidFill>
                  <a:srgbClr val="56D1B3"/>
                </a:solidFill>
                <a:latin typeface="Arial"/>
                <a:ea typeface="Arial"/>
                <a:cs typeface="Arial"/>
                <a:sym typeface="Arial"/>
              </a:rPr>
              <a:t>How likely?</a:t>
            </a:r>
            <a:endParaRPr sz="1300"/>
          </a:p>
        </p:txBody>
      </p:sp>
      <p:sp>
        <p:nvSpPr>
          <p:cNvPr id="664" name="Google Shape;664;p62"/>
          <p:cNvSpPr/>
          <p:nvPr/>
        </p:nvSpPr>
        <p:spPr>
          <a:xfrm>
            <a:off x="3969297" y="3644950"/>
            <a:ext cx="2367300" cy="3078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200" b="0" i="0" u="none" strike="noStrike" cap="none">
                <a:solidFill>
                  <a:srgbClr val="56D1B3"/>
                </a:solidFill>
                <a:latin typeface="Arial"/>
                <a:ea typeface="Arial"/>
                <a:cs typeface="Arial"/>
                <a:sym typeface="Arial"/>
              </a:rPr>
              <a:t>Choice: </a:t>
            </a:r>
            <a:endParaRPr sz="1200" b="0" i="0" u="none" strike="noStrike" cap="none">
              <a:solidFill>
                <a:srgbClr val="56D1B3"/>
              </a:solidFill>
              <a:latin typeface="Arial"/>
              <a:ea typeface="Arial"/>
              <a:cs typeface="Arial"/>
              <a:sym typeface="Arial"/>
            </a:endParaRPr>
          </a:p>
          <a:p>
            <a:pPr marL="139700" marR="0" lvl="0" indent="0" algn="l" rtl="0">
              <a:lnSpc>
                <a:spcPct val="100000"/>
              </a:lnSpc>
              <a:spcBef>
                <a:spcPts val="0"/>
              </a:spcBef>
              <a:spcAft>
                <a:spcPts val="0"/>
              </a:spcAft>
              <a:buClr>
                <a:srgbClr val="000000"/>
              </a:buClr>
              <a:buSzPts val="1400"/>
              <a:buFont typeface="Arial"/>
              <a:buNone/>
            </a:pPr>
            <a:r>
              <a:rPr lang="en" sz="1200">
                <a:solidFill>
                  <a:srgbClr val="56D1B3"/>
                </a:solidFill>
              </a:rPr>
              <a:t>5x</a:t>
            </a:r>
            <a:r>
              <a:rPr lang="en" sz="1200" b="0" i="0" u="none" strike="noStrike" cap="none">
                <a:solidFill>
                  <a:srgbClr val="56D1B3"/>
                </a:solidFill>
                <a:latin typeface="Arial"/>
                <a:ea typeface="Arial"/>
                <a:cs typeface="Arial"/>
                <a:sym typeface="Arial"/>
              </a:rPr>
              <a:t> </a:t>
            </a:r>
            <a:r>
              <a:rPr lang="en" sz="1200">
                <a:solidFill>
                  <a:srgbClr val="56D1B3"/>
                </a:solidFill>
              </a:rPr>
              <a:t>purple</a:t>
            </a:r>
            <a:r>
              <a:rPr lang="en" sz="1200" b="0" i="0" u="none" strike="noStrike" cap="none">
                <a:solidFill>
                  <a:srgbClr val="56D1B3"/>
                </a:solidFill>
                <a:latin typeface="Arial"/>
                <a:ea typeface="Arial"/>
                <a:cs typeface="Arial"/>
                <a:sym typeface="Arial"/>
              </a:rPr>
              <a:t>, </a:t>
            </a:r>
            <a:r>
              <a:rPr lang="en" sz="1200">
                <a:solidFill>
                  <a:srgbClr val="56D1B3"/>
                </a:solidFill>
              </a:rPr>
              <a:t>20x</a:t>
            </a:r>
            <a:r>
              <a:rPr lang="en" sz="1200" b="0" i="0" u="none" strike="noStrike" cap="none">
                <a:solidFill>
                  <a:srgbClr val="56D1B3"/>
                </a:solidFill>
                <a:latin typeface="Arial"/>
                <a:ea typeface="Arial"/>
                <a:cs typeface="Arial"/>
                <a:sym typeface="Arial"/>
              </a:rPr>
              <a:t> </a:t>
            </a:r>
            <a:r>
              <a:rPr lang="en" sz="1200">
                <a:solidFill>
                  <a:srgbClr val="56D1B3"/>
                </a:solidFill>
              </a:rPr>
              <a:t>yellow</a:t>
            </a:r>
            <a:endParaRPr sz="1200"/>
          </a:p>
        </p:txBody>
      </p:sp>
      <p:grpSp>
        <p:nvGrpSpPr>
          <p:cNvPr id="665" name="Google Shape;665;p62"/>
          <p:cNvGrpSpPr/>
          <p:nvPr/>
        </p:nvGrpSpPr>
        <p:grpSpPr>
          <a:xfrm>
            <a:off x="4066015" y="3061120"/>
            <a:ext cx="1320744" cy="282769"/>
            <a:chOff x="4082450" y="3252550"/>
            <a:chExt cx="1534500" cy="328534"/>
          </a:xfrm>
        </p:grpSpPr>
        <p:pic>
          <p:nvPicPr>
            <p:cNvPr id="666" name="Google Shape;666;p62"/>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667" name="Google Shape;667;p62"/>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668" name="Google Shape;668;p62"/>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669" name="Google Shape;669;p62"/>
            <p:cNvPicPr preferRelativeResize="0"/>
            <p:nvPr/>
          </p:nvPicPr>
          <p:blipFill rotWithShape="1">
            <a:blip r:embed="rId6">
              <a:alphaModFix/>
            </a:blip>
            <a:srcRect/>
            <a:stretch/>
          </p:blipFill>
          <p:spPr>
            <a:xfrm>
              <a:off x="4082450" y="3252550"/>
              <a:ext cx="599267" cy="328533"/>
            </a:xfrm>
            <a:prstGeom prst="rect">
              <a:avLst/>
            </a:prstGeom>
            <a:noFill/>
            <a:ln>
              <a:noFill/>
            </a:ln>
          </p:spPr>
        </p:pic>
      </p:grpSp>
      <p:grpSp>
        <p:nvGrpSpPr>
          <p:cNvPr id="670" name="Google Shape;670;p62"/>
          <p:cNvGrpSpPr/>
          <p:nvPr/>
        </p:nvGrpSpPr>
        <p:grpSpPr>
          <a:xfrm>
            <a:off x="4130990" y="3140157"/>
            <a:ext cx="1320744" cy="282769"/>
            <a:chOff x="4082450" y="3252550"/>
            <a:chExt cx="1534500" cy="328534"/>
          </a:xfrm>
        </p:grpSpPr>
        <p:pic>
          <p:nvPicPr>
            <p:cNvPr id="671" name="Google Shape;671;p62"/>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672" name="Google Shape;672;p62"/>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673" name="Google Shape;673;p62"/>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674" name="Google Shape;674;p62"/>
            <p:cNvPicPr preferRelativeResize="0"/>
            <p:nvPr/>
          </p:nvPicPr>
          <p:blipFill rotWithShape="1">
            <a:blip r:embed="rId6">
              <a:alphaModFix/>
            </a:blip>
            <a:srcRect/>
            <a:stretch/>
          </p:blipFill>
          <p:spPr>
            <a:xfrm>
              <a:off x="4082450" y="3252550"/>
              <a:ext cx="599267" cy="328533"/>
            </a:xfrm>
            <a:prstGeom prst="rect">
              <a:avLst/>
            </a:prstGeom>
            <a:noFill/>
            <a:ln>
              <a:noFill/>
            </a:ln>
          </p:spPr>
        </p:pic>
      </p:grpSp>
      <p:grpSp>
        <p:nvGrpSpPr>
          <p:cNvPr id="675" name="Google Shape;675;p62"/>
          <p:cNvGrpSpPr/>
          <p:nvPr/>
        </p:nvGrpSpPr>
        <p:grpSpPr>
          <a:xfrm>
            <a:off x="4203340" y="3211945"/>
            <a:ext cx="1320744" cy="282769"/>
            <a:chOff x="4082450" y="3252550"/>
            <a:chExt cx="1534500" cy="328534"/>
          </a:xfrm>
        </p:grpSpPr>
        <p:pic>
          <p:nvPicPr>
            <p:cNvPr id="676" name="Google Shape;676;p62"/>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677" name="Google Shape;677;p62"/>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678" name="Google Shape;678;p62"/>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679" name="Google Shape;679;p62"/>
            <p:cNvPicPr preferRelativeResize="0"/>
            <p:nvPr/>
          </p:nvPicPr>
          <p:blipFill rotWithShape="1">
            <a:blip r:embed="rId6">
              <a:alphaModFix/>
            </a:blip>
            <a:srcRect/>
            <a:stretch/>
          </p:blipFill>
          <p:spPr>
            <a:xfrm>
              <a:off x="4082450" y="3252550"/>
              <a:ext cx="599267" cy="328533"/>
            </a:xfrm>
            <a:prstGeom prst="rect">
              <a:avLst/>
            </a:prstGeom>
            <a:noFill/>
            <a:ln>
              <a:noFill/>
            </a:ln>
          </p:spPr>
        </p:pic>
      </p:grpSp>
      <p:grpSp>
        <p:nvGrpSpPr>
          <p:cNvPr id="680" name="Google Shape;680;p62"/>
          <p:cNvGrpSpPr/>
          <p:nvPr/>
        </p:nvGrpSpPr>
        <p:grpSpPr>
          <a:xfrm>
            <a:off x="4280728" y="3303532"/>
            <a:ext cx="1320744" cy="282769"/>
            <a:chOff x="4082450" y="3252550"/>
            <a:chExt cx="1534500" cy="328534"/>
          </a:xfrm>
        </p:grpSpPr>
        <p:pic>
          <p:nvPicPr>
            <p:cNvPr id="681" name="Google Shape;681;p62"/>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682" name="Google Shape;682;p62"/>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683" name="Google Shape;683;p62"/>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684" name="Google Shape;684;p62"/>
            <p:cNvPicPr preferRelativeResize="0"/>
            <p:nvPr/>
          </p:nvPicPr>
          <p:blipFill rotWithShape="1">
            <a:blip r:embed="rId6">
              <a:alphaModFix/>
            </a:blip>
            <a:srcRect/>
            <a:stretch/>
          </p:blipFill>
          <p:spPr>
            <a:xfrm>
              <a:off x="4082450" y="3252550"/>
              <a:ext cx="599267" cy="328533"/>
            </a:xfrm>
            <a:prstGeom prst="rect">
              <a:avLst/>
            </a:prstGeom>
            <a:noFill/>
            <a:ln>
              <a:noFill/>
            </a:ln>
          </p:spPr>
        </p:pic>
      </p:grpSp>
      <p:grpSp>
        <p:nvGrpSpPr>
          <p:cNvPr id="685" name="Google Shape;685;p62"/>
          <p:cNvGrpSpPr/>
          <p:nvPr/>
        </p:nvGrpSpPr>
        <p:grpSpPr>
          <a:xfrm>
            <a:off x="4359990" y="3379420"/>
            <a:ext cx="1320744" cy="282769"/>
            <a:chOff x="4082450" y="3252550"/>
            <a:chExt cx="1534500" cy="328534"/>
          </a:xfrm>
        </p:grpSpPr>
        <p:pic>
          <p:nvPicPr>
            <p:cNvPr id="686" name="Google Shape;686;p62"/>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687" name="Google Shape;687;p62"/>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688" name="Google Shape;688;p62"/>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689" name="Google Shape;689;p62"/>
            <p:cNvPicPr preferRelativeResize="0"/>
            <p:nvPr/>
          </p:nvPicPr>
          <p:blipFill rotWithShape="1">
            <a:blip r:embed="rId6">
              <a:alphaModFix/>
            </a:blip>
            <a:srcRect/>
            <a:stretch/>
          </p:blipFill>
          <p:spPr>
            <a:xfrm>
              <a:off x="4082450" y="3252550"/>
              <a:ext cx="599267" cy="328533"/>
            </a:xfrm>
            <a:prstGeom prst="rect">
              <a:avLst/>
            </a:prstGeom>
            <a:noFill/>
            <a:ln>
              <a:noFill/>
            </a:ln>
          </p:spPr>
        </p:pic>
      </p:grpSp>
      <p:sp>
        <p:nvSpPr>
          <p:cNvPr id="690" name="Google Shape;690;p62"/>
          <p:cNvSpPr/>
          <p:nvPr/>
        </p:nvSpPr>
        <p:spPr>
          <a:xfrm>
            <a:off x="4099273" y="4164575"/>
            <a:ext cx="3535500" cy="738600"/>
          </a:xfrm>
          <a:prstGeom prst="rect">
            <a:avLst/>
          </a:prstGeom>
          <a:noFill/>
          <a:ln>
            <a:noFill/>
          </a:ln>
        </p:spPr>
        <p:txBody>
          <a:bodyPr spcFirstLastPara="1" wrap="square" lIns="91425" tIns="45700" rIns="91425" bIns="45700" anchor="t" anchorCtr="0">
            <a:noAutofit/>
          </a:bodyPr>
          <a:lstStyle/>
          <a:p>
            <a:pPr marL="139700" lvl="0">
              <a:lnSpc>
                <a:spcPct val="115000"/>
              </a:lnSpc>
              <a:buSzPts val="1400"/>
            </a:pPr>
            <a:r>
              <a:rPr lang="en" sz="1200" u="sng" dirty="0">
                <a:solidFill>
                  <a:srgbClr val="56D1B3"/>
                </a:solidFill>
              </a:rPr>
              <a:t>Likelihood </a:t>
            </a:r>
            <a:r>
              <a:rPr lang="en" sz="1200" b="0" i="0" u="sng" strike="noStrike" cap="none" dirty="0">
                <a:solidFill>
                  <a:srgbClr val="56D1B3"/>
                </a:solidFill>
                <a:latin typeface="Arial"/>
                <a:ea typeface="Arial"/>
                <a:cs typeface="Arial"/>
                <a:sym typeface="Arial"/>
              </a:rPr>
              <a:t>of this </a:t>
            </a:r>
            <a:r>
              <a:rPr lang="en" sz="1200" u="sng" dirty="0">
                <a:solidFill>
                  <a:srgbClr val="56D1B3"/>
                </a:solidFill>
              </a:rPr>
              <a:t>occurring</a:t>
            </a:r>
            <a:r>
              <a:rPr lang="en" sz="1200" b="0" i="0" u="sng" strike="noStrike" cap="none" dirty="0">
                <a:solidFill>
                  <a:srgbClr val="56D1B3"/>
                </a:solidFill>
                <a:latin typeface="Arial"/>
                <a:ea typeface="Arial"/>
                <a:cs typeface="Arial"/>
                <a:sym typeface="Arial"/>
              </a:rPr>
              <a:t>:</a:t>
            </a:r>
            <a:endParaRPr sz="1200" u="sng" dirty="0"/>
          </a:p>
          <a:p>
            <a:pPr marL="139700" marR="0" lvl="0" indent="0" algn="l" rtl="0">
              <a:lnSpc>
                <a:spcPct val="115000"/>
              </a:lnSpc>
              <a:spcBef>
                <a:spcPts val="0"/>
              </a:spcBef>
              <a:spcAft>
                <a:spcPts val="0"/>
              </a:spcAft>
              <a:buClr>
                <a:srgbClr val="000000"/>
              </a:buClr>
              <a:buSzPts val="1400"/>
              <a:buFont typeface="Arial"/>
              <a:buNone/>
            </a:pPr>
            <a:endParaRPr sz="1200" dirty="0"/>
          </a:p>
        </p:txBody>
      </p:sp>
      <p:sp>
        <p:nvSpPr>
          <p:cNvPr id="52" name="Bouée 51">
            <a:extLst>
              <a:ext uri="{FF2B5EF4-FFF2-40B4-BE49-F238E27FC236}">
                <a16:creationId xmlns:a16="http://schemas.microsoft.com/office/drawing/2014/main" id="{CAE78326-5F94-2C43-ABDA-4B3F68CD3BB8}"/>
              </a:ext>
            </a:extLst>
          </p:cNvPr>
          <p:cNvSpPr/>
          <p:nvPr/>
        </p:nvSpPr>
        <p:spPr>
          <a:xfrm>
            <a:off x="2387601" y="3752556"/>
            <a:ext cx="143277" cy="143277"/>
          </a:xfrm>
          <a:prstGeom prst="donut">
            <a:avLst>
              <a:gd name="adj" fmla="val 18906"/>
            </a:avLst>
          </a:prstGeom>
          <a:solidFill>
            <a:srgbClr val="53D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GB">
              <a:solidFill>
                <a:schemeClr val="tx1"/>
              </a:solidFill>
            </a:endParaRPr>
          </a:p>
        </p:txBody>
      </p:sp>
      <p:cxnSp>
        <p:nvCxnSpPr>
          <p:cNvPr id="53" name="Connecteur droit 52">
            <a:extLst>
              <a:ext uri="{FF2B5EF4-FFF2-40B4-BE49-F238E27FC236}">
                <a16:creationId xmlns:a16="http://schemas.microsoft.com/office/drawing/2014/main" id="{74707669-79BC-0C44-BB62-28A71DB3495B}"/>
              </a:ext>
            </a:extLst>
          </p:cNvPr>
          <p:cNvCxnSpPr/>
          <p:nvPr/>
        </p:nvCxnSpPr>
        <p:spPr>
          <a:xfrm flipH="1">
            <a:off x="1835175" y="3671846"/>
            <a:ext cx="612190" cy="0"/>
          </a:xfrm>
          <a:prstGeom prst="line">
            <a:avLst/>
          </a:prstGeom>
          <a:ln w="28575">
            <a:prstDash val="sysDot"/>
          </a:ln>
        </p:spPr>
        <p:style>
          <a:lnRef idx="1">
            <a:schemeClr val="accent2"/>
          </a:lnRef>
          <a:fillRef idx="0">
            <a:schemeClr val="accent2"/>
          </a:fillRef>
          <a:effectRef idx="0">
            <a:schemeClr val="accent2"/>
          </a:effectRef>
          <a:fontRef idx="minor">
            <a:schemeClr val="tx1"/>
          </a:fontRef>
        </p:style>
      </p:cxnSp>
      <p:sp>
        <p:nvSpPr>
          <p:cNvPr id="54" name="ZoneTexte 53">
            <a:extLst>
              <a:ext uri="{FF2B5EF4-FFF2-40B4-BE49-F238E27FC236}">
                <a16:creationId xmlns:a16="http://schemas.microsoft.com/office/drawing/2014/main" id="{3C41320E-A6DE-F34A-9259-E4AFA81EF778}"/>
              </a:ext>
            </a:extLst>
          </p:cNvPr>
          <p:cNvSpPr txBox="1"/>
          <p:nvPr/>
        </p:nvSpPr>
        <p:spPr>
          <a:xfrm>
            <a:off x="1483676" y="3541224"/>
            <a:ext cx="509172" cy="246221"/>
          </a:xfrm>
          <a:prstGeom prst="rect">
            <a:avLst/>
          </a:prstGeom>
          <a:noFill/>
        </p:spPr>
        <p:txBody>
          <a:bodyPr wrap="square" rtlCol="0">
            <a:spAutoFit/>
          </a:bodyPr>
          <a:lstStyle/>
          <a:p>
            <a:r>
              <a:rPr lang="fr-GB" sz="1000" dirty="0">
                <a:solidFill>
                  <a:srgbClr val="D85113"/>
                </a:solidFill>
              </a:rPr>
              <a:t>0.25</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4"/>
        <p:cNvGrpSpPr/>
        <p:nvPr/>
      </p:nvGrpSpPr>
      <p:grpSpPr>
        <a:xfrm>
          <a:off x="0" y="0"/>
          <a:ext cx="0" cy="0"/>
          <a:chOff x="0" y="0"/>
          <a:chExt cx="0" cy="0"/>
        </a:xfrm>
      </p:grpSpPr>
      <p:sp>
        <p:nvSpPr>
          <p:cNvPr id="695" name="Google Shape;695;p63"/>
          <p:cNvSpPr/>
          <p:nvPr/>
        </p:nvSpPr>
        <p:spPr>
          <a:xfrm>
            <a:off x="1074525" y="1825575"/>
            <a:ext cx="4629900" cy="3151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3"/>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697" name="Google Shape;697;p63"/>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698" name="Google Shape;698;p63"/>
          <p:cNvGrpSpPr/>
          <p:nvPr/>
        </p:nvGrpSpPr>
        <p:grpSpPr>
          <a:xfrm>
            <a:off x="7585809" y="128475"/>
            <a:ext cx="1494900" cy="816160"/>
            <a:chOff x="7663063" y="164557"/>
            <a:chExt cx="1494900" cy="839067"/>
          </a:xfrm>
        </p:grpSpPr>
        <p:pic>
          <p:nvPicPr>
            <p:cNvPr id="699" name="Google Shape;699;p63"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700" name="Google Shape;700;p63"/>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701" name="Google Shape;701;p63"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pic>
        <p:nvPicPr>
          <p:cNvPr id="702" name="Google Shape;702;p63"/>
          <p:cNvPicPr preferRelativeResize="0"/>
          <p:nvPr/>
        </p:nvPicPr>
        <p:blipFill rotWithShape="1">
          <a:blip r:embed="rId6">
            <a:alphaModFix/>
          </a:blip>
          <a:srcRect r="49176"/>
          <a:stretch/>
        </p:blipFill>
        <p:spPr>
          <a:xfrm>
            <a:off x="3040051" y="4658525"/>
            <a:ext cx="257064" cy="282772"/>
          </a:xfrm>
          <a:prstGeom prst="rect">
            <a:avLst/>
          </a:prstGeom>
          <a:noFill/>
          <a:ln>
            <a:noFill/>
          </a:ln>
        </p:spPr>
      </p:pic>
      <p:pic>
        <p:nvPicPr>
          <p:cNvPr id="703" name="Google Shape;703;p63"/>
          <p:cNvPicPr preferRelativeResize="0"/>
          <p:nvPr/>
        </p:nvPicPr>
        <p:blipFill rotWithShape="1">
          <a:blip r:embed="rId6">
            <a:alphaModFix/>
          </a:blip>
          <a:srcRect l="52671"/>
          <a:stretch/>
        </p:blipFill>
        <p:spPr>
          <a:xfrm>
            <a:off x="3404466" y="4649548"/>
            <a:ext cx="257062" cy="300725"/>
          </a:xfrm>
          <a:prstGeom prst="rect">
            <a:avLst/>
          </a:prstGeom>
          <a:noFill/>
          <a:ln>
            <a:noFill/>
          </a:ln>
        </p:spPr>
      </p:pic>
      <p:sp>
        <p:nvSpPr>
          <p:cNvPr id="704" name="Google Shape;704;p63"/>
          <p:cNvSpPr txBox="1"/>
          <p:nvPr/>
        </p:nvSpPr>
        <p:spPr>
          <a:xfrm>
            <a:off x="3241525" y="4622900"/>
            <a:ext cx="32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
        <p:nvSpPr>
          <p:cNvPr id="705" name="Google Shape;705;p63"/>
          <p:cNvSpPr txBox="1"/>
          <p:nvPr/>
        </p:nvSpPr>
        <p:spPr>
          <a:xfrm rot="-5400000">
            <a:off x="491825" y="2934425"/>
            <a:ext cx="1777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706" name="Google Shape;706;p63"/>
          <p:cNvPicPr preferRelativeResize="0"/>
          <p:nvPr/>
        </p:nvPicPr>
        <p:blipFill rotWithShape="1">
          <a:blip r:embed="rId6">
            <a:alphaModFix/>
          </a:blip>
          <a:srcRect r="49176"/>
          <a:stretch/>
        </p:blipFill>
        <p:spPr>
          <a:xfrm rot="-5400000">
            <a:off x="1216500" y="2073675"/>
            <a:ext cx="328174" cy="354000"/>
          </a:xfrm>
          <a:prstGeom prst="rect">
            <a:avLst/>
          </a:prstGeom>
          <a:noFill/>
          <a:ln>
            <a:noFill/>
          </a:ln>
        </p:spPr>
      </p:pic>
      <p:sp>
        <p:nvSpPr>
          <p:cNvPr id="707" name="Google Shape;707;p63"/>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sp>
        <p:nvSpPr>
          <p:cNvPr id="708" name="Google Shape;708;p63"/>
          <p:cNvSpPr txBox="1"/>
          <p:nvPr/>
        </p:nvSpPr>
        <p:spPr>
          <a:xfrm>
            <a:off x="1835175" y="4368950"/>
            <a:ext cx="2171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a:t>
            </a:r>
            <a:endParaRPr sz="11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r>
              <a:rPr lang="en" sz="1100">
                <a:solidFill>
                  <a:schemeClr val="dk1"/>
                </a:solidFill>
              </a:rPr>
              <a:t>(purple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sp>
        <p:nvSpPr>
          <p:cNvPr id="709" name="Google Shape;709;p63"/>
          <p:cNvSpPr/>
          <p:nvPr/>
        </p:nvSpPr>
        <p:spPr>
          <a:xfrm>
            <a:off x="4531325" y="4256225"/>
            <a:ext cx="257100" cy="18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3"/>
          <p:cNvSpPr/>
          <p:nvPr/>
        </p:nvSpPr>
        <p:spPr>
          <a:xfrm>
            <a:off x="4691625" y="2150525"/>
            <a:ext cx="657300" cy="1934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3"/>
          <p:cNvSpPr/>
          <p:nvPr/>
        </p:nvSpPr>
        <p:spPr>
          <a:xfrm>
            <a:off x="5156125" y="3310128"/>
            <a:ext cx="354000" cy="41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3"/>
          <p:cNvSpPr txBox="1"/>
          <p:nvPr/>
        </p:nvSpPr>
        <p:spPr>
          <a:xfrm>
            <a:off x="5648100" y="2151750"/>
            <a:ext cx="3427200" cy="22320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Clr>
                <a:schemeClr val="dk1"/>
              </a:buClr>
              <a:buSzPts val="1400"/>
              <a:buFont typeface="Arial"/>
              <a:buNone/>
            </a:pPr>
            <a:r>
              <a:rPr lang="en" u="sng" dirty="0">
                <a:solidFill>
                  <a:srgbClr val="56D1B3"/>
                </a:solidFill>
              </a:rPr>
              <a:t>MLE computation</a:t>
            </a:r>
            <a:endParaRPr dirty="0">
              <a:solidFill>
                <a:schemeClr val="dk2"/>
              </a:solidFill>
            </a:endParaRPr>
          </a:p>
          <a:p>
            <a:pPr marL="139700" lvl="0" indent="0" algn="l" rtl="0">
              <a:lnSpc>
                <a:spcPct val="115000"/>
              </a:lnSpc>
              <a:spcBef>
                <a:spcPts val="0"/>
              </a:spcBef>
              <a:spcAft>
                <a:spcPts val="0"/>
              </a:spcAft>
              <a:buClr>
                <a:schemeClr val="dk1"/>
              </a:buClr>
              <a:buSzPts val="1400"/>
              <a:buFont typeface="Arial"/>
              <a:buNone/>
            </a:pPr>
            <a:endParaRPr dirty="0">
              <a:solidFill>
                <a:srgbClr val="56D1B3"/>
              </a:solidFill>
            </a:endParaRPr>
          </a:p>
          <a:p>
            <a:pPr marL="139700" lvl="0">
              <a:lnSpc>
                <a:spcPct val="115000"/>
              </a:lnSpc>
              <a:buClr>
                <a:schemeClr val="dk1"/>
              </a:buClr>
              <a:buSzPts val="1400"/>
            </a:pPr>
            <a:r>
              <a:rPr lang="en" dirty="0">
                <a:solidFill>
                  <a:srgbClr val="56D1B3"/>
                </a:solidFill>
              </a:rPr>
              <a:t>1. For each point, compute likelihood that it occurred under the specific model, taking into account N of trials</a:t>
            </a:r>
            <a:endParaRPr u="sng" dirty="0">
              <a:solidFill>
                <a:srgbClr val="56D1B3"/>
              </a:solidFill>
            </a:endParaRPr>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p:txBody>
      </p:sp>
      <p:sp>
        <p:nvSpPr>
          <p:cNvPr id="713" name="Google Shape;713;p63"/>
          <p:cNvSpPr/>
          <p:nvPr/>
        </p:nvSpPr>
        <p:spPr>
          <a:xfrm>
            <a:off x="4304400" y="4124275"/>
            <a:ext cx="2513700" cy="852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3"/>
          <p:cNvSpPr txBox="1"/>
          <p:nvPr/>
        </p:nvSpPr>
        <p:spPr>
          <a:xfrm>
            <a:off x="838200" y="1200850"/>
            <a:ext cx="80898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b="1">
                <a:solidFill>
                  <a:schemeClr val="lt1"/>
                </a:solidFill>
              </a:rPr>
              <a:t>General case (e.g. logistic regression):</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Maximum Likelihood</a:t>
            </a:r>
            <a:r>
              <a:rPr lang="en" sz="1400" b="1" i="0" u="none" strike="noStrike" cap="none">
                <a:solidFill>
                  <a:srgbClr val="56D1B3"/>
                </a:solidFill>
                <a:latin typeface="Arial"/>
                <a:ea typeface="Arial"/>
                <a:cs typeface="Arial"/>
                <a:sym typeface="Arial"/>
              </a:rPr>
              <a:t> Estimation </a:t>
            </a:r>
            <a:r>
              <a:rPr lang="en" sz="1400" i="0" u="none" strike="noStrike" cap="none">
                <a:solidFill>
                  <a:srgbClr val="56D1B3"/>
                </a:solidFill>
              </a:rPr>
              <a:t>(</a:t>
            </a:r>
            <a:r>
              <a:rPr lang="en">
                <a:solidFill>
                  <a:srgbClr val="56D1B3"/>
                </a:solidFill>
              </a:rPr>
              <a:t>i.e. likelihood that the data is generated from the model)</a:t>
            </a:r>
            <a:endParaRPr>
              <a:solidFill>
                <a:schemeClr val="dk1"/>
              </a:solidFill>
            </a:endParaRPr>
          </a:p>
          <a:p>
            <a:pPr marL="0" marR="0" lvl="0" indent="457200" algn="l" rtl="0">
              <a:lnSpc>
                <a:spcPct val="115000"/>
              </a:lnSpc>
              <a:spcBef>
                <a:spcPts val="0"/>
              </a:spcBef>
              <a:spcAft>
                <a:spcPts val="0"/>
              </a:spcAft>
              <a:buNone/>
            </a:pPr>
            <a:r>
              <a:rPr lang="en" sz="1400" b="0" i="0" u="none" strike="noStrike" cap="none">
                <a:solidFill>
                  <a:srgbClr val="56D1B3"/>
                </a:solidFill>
                <a:latin typeface="Arial"/>
                <a:ea typeface="Arial"/>
                <a:cs typeface="Arial"/>
                <a:sym typeface="Arial"/>
              </a:rPr>
              <a:t> </a:t>
            </a:r>
            <a:endParaRPr/>
          </a:p>
        </p:txBody>
      </p:sp>
      <p:sp>
        <p:nvSpPr>
          <p:cNvPr id="715" name="Google Shape;715;p63"/>
          <p:cNvSpPr/>
          <p:nvPr/>
        </p:nvSpPr>
        <p:spPr>
          <a:xfrm>
            <a:off x="4017513" y="2753323"/>
            <a:ext cx="1534500" cy="3078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200" b="0" i="0" u="none" strike="noStrike" cap="none">
                <a:solidFill>
                  <a:srgbClr val="56D1B3"/>
                </a:solidFill>
                <a:latin typeface="Arial"/>
                <a:ea typeface="Arial"/>
                <a:cs typeface="Arial"/>
                <a:sym typeface="Arial"/>
              </a:rPr>
              <a:t>e.g. N trials = 2</a:t>
            </a:r>
            <a:r>
              <a:rPr lang="en" sz="1200">
                <a:solidFill>
                  <a:srgbClr val="56D1B3"/>
                </a:solidFill>
              </a:rPr>
              <a:t>5</a:t>
            </a:r>
            <a:endParaRPr sz="1200"/>
          </a:p>
        </p:txBody>
      </p:sp>
      <p:sp>
        <p:nvSpPr>
          <p:cNvPr id="716" name="Google Shape;716;p63"/>
          <p:cNvSpPr/>
          <p:nvPr/>
        </p:nvSpPr>
        <p:spPr>
          <a:xfrm>
            <a:off x="4099273" y="4164575"/>
            <a:ext cx="3535500" cy="738600"/>
          </a:xfrm>
          <a:prstGeom prst="rect">
            <a:avLst/>
          </a:prstGeom>
          <a:noFill/>
          <a:ln>
            <a:noFill/>
          </a:ln>
        </p:spPr>
        <p:txBody>
          <a:bodyPr spcFirstLastPara="1" wrap="square" lIns="91425" tIns="45700" rIns="91425" bIns="45700" anchor="t" anchorCtr="0">
            <a:noAutofit/>
          </a:bodyPr>
          <a:lstStyle/>
          <a:p>
            <a:pPr marL="139700" lvl="0">
              <a:lnSpc>
                <a:spcPct val="115000"/>
              </a:lnSpc>
              <a:buSzPts val="1400"/>
            </a:pPr>
            <a:r>
              <a:rPr lang="en" sz="1200" u="sng" dirty="0">
                <a:solidFill>
                  <a:srgbClr val="56D1B3"/>
                </a:solidFill>
              </a:rPr>
              <a:t>Likelihood </a:t>
            </a:r>
            <a:r>
              <a:rPr lang="en" sz="1200" b="0" i="0" u="sng" strike="noStrike" cap="none" dirty="0">
                <a:solidFill>
                  <a:srgbClr val="56D1B3"/>
                </a:solidFill>
                <a:latin typeface="Arial"/>
                <a:ea typeface="Arial"/>
                <a:cs typeface="Arial"/>
                <a:sym typeface="Arial"/>
              </a:rPr>
              <a:t>of this </a:t>
            </a:r>
            <a:r>
              <a:rPr lang="en" sz="1200" u="sng" dirty="0">
                <a:solidFill>
                  <a:srgbClr val="56D1B3"/>
                </a:solidFill>
              </a:rPr>
              <a:t>occurring</a:t>
            </a:r>
            <a:r>
              <a:rPr lang="en" sz="1200" b="0" i="0" u="sng" strike="noStrike" cap="none" dirty="0">
                <a:solidFill>
                  <a:srgbClr val="56D1B3"/>
                </a:solidFill>
                <a:latin typeface="Arial"/>
                <a:ea typeface="Arial"/>
                <a:cs typeface="Arial"/>
                <a:sym typeface="Arial"/>
              </a:rPr>
              <a:t>:</a:t>
            </a:r>
            <a:endParaRPr sz="1200" u="sng" dirty="0"/>
          </a:p>
          <a:p>
            <a:pPr marL="139700" marR="0" lvl="0" indent="0" algn="l" rtl="0">
              <a:lnSpc>
                <a:spcPct val="115000"/>
              </a:lnSpc>
              <a:spcBef>
                <a:spcPts val="0"/>
              </a:spcBef>
              <a:spcAft>
                <a:spcPts val="0"/>
              </a:spcAft>
              <a:buClr>
                <a:srgbClr val="000000"/>
              </a:buClr>
              <a:buSzPts val="1400"/>
              <a:buFont typeface="Arial"/>
              <a:buNone/>
            </a:pPr>
            <a:r>
              <a:rPr lang="en" sz="1200" b="0" i="0" u="none" strike="noStrike" cap="none" dirty="0">
                <a:solidFill>
                  <a:srgbClr val="56D1B3"/>
                </a:solidFill>
                <a:latin typeface="Arial"/>
                <a:ea typeface="Arial"/>
                <a:cs typeface="Arial"/>
                <a:sym typeface="Arial"/>
              </a:rPr>
              <a:t>P(</a:t>
            </a:r>
            <a:r>
              <a:rPr lang="en" sz="1200" dirty="0">
                <a:solidFill>
                  <a:srgbClr val="56D1B3"/>
                </a:solidFill>
              </a:rPr>
              <a:t>    </a:t>
            </a:r>
            <a:r>
              <a:rPr lang="en" sz="1200" b="0" i="0" u="none" strike="noStrike" cap="none" dirty="0">
                <a:solidFill>
                  <a:srgbClr val="56D1B3"/>
                </a:solidFill>
                <a:latin typeface="Arial"/>
                <a:ea typeface="Arial"/>
                <a:cs typeface="Arial"/>
                <a:sym typeface="Arial"/>
              </a:rPr>
              <a:t>)</a:t>
            </a:r>
            <a:r>
              <a:rPr lang="en" sz="1200" dirty="0">
                <a:solidFill>
                  <a:srgbClr val="56D1B3"/>
                </a:solidFill>
              </a:rPr>
              <a:t>^5</a:t>
            </a:r>
            <a:r>
              <a:rPr lang="en" sz="1200" b="0" i="0" u="none" strike="noStrike" cap="none" dirty="0">
                <a:solidFill>
                  <a:srgbClr val="56D1B3"/>
                </a:solidFill>
                <a:latin typeface="Arial"/>
                <a:ea typeface="Arial"/>
                <a:cs typeface="Arial"/>
                <a:sym typeface="Arial"/>
              </a:rPr>
              <a:t> * P(</a:t>
            </a:r>
            <a:r>
              <a:rPr lang="en" sz="1200" dirty="0">
                <a:solidFill>
                  <a:srgbClr val="56D1B3"/>
                </a:solidFill>
              </a:rPr>
              <a:t>    </a:t>
            </a:r>
            <a:r>
              <a:rPr lang="en" sz="1200" b="0" i="0" u="none" strike="noStrike" cap="none" dirty="0">
                <a:solidFill>
                  <a:srgbClr val="56D1B3"/>
                </a:solidFill>
                <a:latin typeface="Arial"/>
                <a:ea typeface="Arial"/>
                <a:cs typeface="Arial"/>
                <a:sym typeface="Arial"/>
              </a:rPr>
              <a:t>)</a:t>
            </a:r>
            <a:r>
              <a:rPr lang="en" sz="1200" dirty="0">
                <a:solidFill>
                  <a:srgbClr val="56D1B3"/>
                </a:solidFill>
              </a:rPr>
              <a:t>^20</a:t>
            </a:r>
            <a:endParaRPr sz="1200" dirty="0"/>
          </a:p>
          <a:p>
            <a:pPr marL="139700" marR="0" lvl="0" indent="0" algn="l" rtl="0">
              <a:lnSpc>
                <a:spcPct val="115000"/>
              </a:lnSpc>
              <a:spcBef>
                <a:spcPts val="0"/>
              </a:spcBef>
              <a:spcAft>
                <a:spcPts val="0"/>
              </a:spcAft>
              <a:buClr>
                <a:srgbClr val="000000"/>
              </a:buClr>
              <a:buSzPts val="1400"/>
              <a:buFont typeface="Arial"/>
              <a:buNone/>
            </a:pPr>
            <a:r>
              <a:rPr lang="en" sz="1200" b="0" i="0" u="none" strike="noStrike" cap="none" dirty="0">
                <a:solidFill>
                  <a:srgbClr val="56D1B3"/>
                </a:solidFill>
                <a:latin typeface="Arial"/>
                <a:ea typeface="Arial"/>
                <a:cs typeface="Arial"/>
                <a:sym typeface="Arial"/>
              </a:rPr>
              <a:t>= 0.25</a:t>
            </a:r>
            <a:r>
              <a:rPr lang="en" sz="1200" dirty="0">
                <a:solidFill>
                  <a:srgbClr val="56D1B3"/>
                </a:solidFill>
              </a:rPr>
              <a:t>^5</a:t>
            </a:r>
            <a:r>
              <a:rPr lang="en" sz="1200" b="0" i="0" u="none" strike="noStrike" cap="none" dirty="0">
                <a:solidFill>
                  <a:srgbClr val="56D1B3"/>
                </a:solidFill>
                <a:latin typeface="Arial"/>
                <a:ea typeface="Arial"/>
                <a:cs typeface="Arial"/>
                <a:sym typeface="Arial"/>
              </a:rPr>
              <a:t> * (1-0.25)</a:t>
            </a:r>
            <a:r>
              <a:rPr lang="en" sz="1200" dirty="0">
                <a:solidFill>
                  <a:srgbClr val="56D1B3"/>
                </a:solidFill>
              </a:rPr>
              <a:t>^20</a:t>
            </a:r>
            <a:r>
              <a:rPr lang="en" sz="1200" b="0" i="0" u="none" strike="noStrike" cap="none" dirty="0">
                <a:solidFill>
                  <a:srgbClr val="56D1B3"/>
                </a:solidFill>
                <a:latin typeface="Arial"/>
                <a:ea typeface="Arial"/>
                <a:cs typeface="Arial"/>
                <a:sym typeface="Arial"/>
              </a:rPr>
              <a:t> = </a:t>
            </a:r>
            <a:r>
              <a:rPr lang="en" sz="1200" dirty="0">
                <a:solidFill>
                  <a:srgbClr val="56D1B3"/>
                </a:solidFill>
              </a:rPr>
              <a:t>3x10e-6</a:t>
            </a:r>
            <a:endParaRPr sz="1200" dirty="0"/>
          </a:p>
        </p:txBody>
      </p:sp>
      <p:pic>
        <p:nvPicPr>
          <p:cNvPr id="717" name="Google Shape;717;p63"/>
          <p:cNvPicPr preferRelativeResize="0"/>
          <p:nvPr/>
        </p:nvPicPr>
        <p:blipFill rotWithShape="1">
          <a:blip r:embed="rId7">
            <a:alphaModFix/>
          </a:blip>
          <a:srcRect l="8534" t="5177" r="36336" b="4308"/>
          <a:stretch/>
        </p:blipFill>
        <p:spPr>
          <a:xfrm>
            <a:off x="1642175" y="1938525"/>
            <a:ext cx="2513700" cy="2519863"/>
          </a:xfrm>
          <a:prstGeom prst="rect">
            <a:avLst/>
          </a:prstGeom>
          <a:noFill/>
          <a:ln>
            <a:noFill/>
          </a:ln>
        </p:spPr>
      </p:pic>
      <p:sp>
        <p:nvSpPr>
          <p:cNvPr id="718" name="Google Shape;718;p63"/>
          <p:cNvSpPr/>
          <p:nvPr/>
        </p:nvSpPr>
        <p:spPr>
          <a:xfrm>
            <a:off x="2356798" y="3633545"/>
            <a:ext cx="1233000" cy="3078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300" b="0" i="0" u="none" strike="noStrike" cap="none">
                <a:solidFill>
                  <a:srgbClr val="56D1B3"/>
                </a:solidFill>
                <a:latin typeface="Arial"/>
                <a:ea typeface="Arial"/>
                <a:cs typeface="Arial"/>
                <a:sym typeface="Arial"/>
              </a:rPr>
              <a:t>How likely?</a:t>
            </a:r>
            <a:endParaRPr sz="1300"/>
          </a:p>
        </p:txBody>
      </p:sp>
      <p:sp>
        <p:nvSpPr>
          <p:cNvPr id="719" name="Google Shape;719;p63"/>
          <p:cNvSpPr/>
          <p:nvPr/>
        </p:nvSpPr>
        <p:spPr>
          <a:xfrm>
            <a:off x="3969297" y="3644950"/>
            <a:ext cx="2367300" cy="3078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200" b="0" i="0" u="none" strike="noStrike" cap="none">
                <a:solidFill>
                  <a:srgbClr val="56D1B3"/>
                </a:solidFill>
                <a:latin typeface="Arial"/>
                <a:ea typeface="Arial"/>
                <a:cs typeface="Arial"/>
                <a:sym typeface="Arial"/>
              </a:rPr>
              <a:t>Choice: </a:t>
            </a:r>
            <a:endParaRPr sz="1200" b="0" i="0" u="none" strike="noStrike" cap="none">
              <a:solidFill>
                <a:srgbClr val="56D1B3"/>
              </a:solidFill>
              <a:latin typeface="Arial"/>
              <a:ea typeface="Arial"/>
              <a:cs typeface="Arial"/>
              <a:sym typeface="Arial"/>
            </a:endParaRPr>
          </a:p>
          <a:p>
            <a:pPr marL="139700" marR="0" lvl="0" indent="0" algn="l" rtl="0">
              <a:lnSpc>
                <a:spcPct val="100000"/>
              </a:lnSpc>
              <a:spcBef>
                <a:spcPts val="0"/>
              </a:spcBef>
              <a:spcAft>
                <a:spcPts val="0"/>
              </a:spcAft>
              <a:buClr>
                <a:srgbClr val="000000"/>
              </a:buClr>
              <a:buSzPts val="1400"/>
              <a:buFont typeface="Arial"/>
              <a:buNone/>
            </a:pPr>
            <a:r>
              <a:rPr lang="en" sz="1200">
                <a:solidFill>
                  <a:srgbClr val="56D1B3"/>
                </a:solidFill>
              </a:rPr>
              <a:t>5x</a:t>
            </a:r>
            <a:r>
              <a:rPr lang="en" sz="1200" b="0" i="0" u="none" strike="noStrike" cap="none">
                <a:solidFill>
                  <a:srgbClr val="56D1B3"/>
                </a:solidFill>
                <a:latin typeface="Arial"/>
                <a:ea typeface="Arial"/>
                <a:cs typeface="Arial"/>
                <a:sym typeface="Arial"/>
              </a:rPr>
              <a:t> </a:t>
            </a:r>
            <a:r>
              <a:rPr lang="en" sz="1200">
                <a:solidFill>
                  <a:srgbClr val="56D1B3"/>
                </a:solidFill>
              </a:rPr>
              <a:t>purple</a:t>
            </a:r>
            <a:r>
              <a:rPr lang="en" sz="1200" b="0" i="0" u="none" strike="noStrike" cap="none">
                <a:solidFill>
                  <a:srgbClr val="56D1B3"/>
                </a:solidFill>
                <a:latin typeface="Arial"/>
                <a:ea typeface="Arial"/>
                <a:cs typeface="Arial"/>
                <a:sym typeface="Arial"/>
              </a:rPr>
              <a:t>, </a:t>
            </a:r>
            <a:r>
              <a:rPr lang="en" sz="1200">
                <a:solidFill>
                  <a:srgbClr val="56D1B3"/>
                </a:solidFill>
              </a:rPr>
              <a:t>20x</a:t>
            </a:r>
            <a:r>
              <a:rPr lang="en" sz="1200" b="0" i="0" u="none" strike="noStrike" cap="none">
                <a:solidFill>
                  <a:srgbClr val="56D1B3"/>
                </a:solidFill>
                <a:latin typeface="Arial"/>
                <a:ea typeface="Arial"/>
                <a:cs typeface="Arial"/>
                <a:sym typeface="Arial"/>
              </a:rPr>
              <a:t> </a:t>
            </a:r>
            <a:r>
              <a:rPr lang="en" sz="1200">
                <a:solidFill>
                  <a:srgbClr val="56D1B3"/>
                </a:solidFill>
              </a:rPr>
              <a:t>yellow</a:t>
            </a:r>
            <a:endParaRPr sz="1200"/>
          </a:p>
        </p:txBody>
      </p:sp>
      <p:grpSp>
        <p:nvGrpSpPr>
          <p:cNvPr id="720" name="Google Shape;720;p63"/>
          <p:cNvGrpSpPr/>
          <p:nvPr/>
        </p:nvGrpSpPr>
        <p:grpSpPr>
          <a:xfrm>
            <a:off x="4066015" y="3061120"/>
            <a:ext cx="1320744" cy="282769"/>
            <a:chOff x="4082450" y="3252550"/>
            <a:chExt cx="1534500" cy="328534"/>
          </a:xfrm>
        </p:grpSpPr>
        <p:pic>
          <p:nvPicPr>
            <p:cNvPr id="721" name="Google Shape;721;p63"/>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722" name="Google Shape;722;p63"/>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723" name="Google Shape;723;p63"/>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724" name="Google Shape;724;p63"/>
            <p:cNvPicPr preferRelativeResize="0"/>
            <p:nvPr/>
          </p:nvPicPr>
          <p:blipFill rotWithShape="1">
            <a:blip r:embed="rId6">
              <a:alphaModFix/>
            </a:blip>
            <a:srcRect/>
            <a:stretch/>
          </p:blipFill>
          <p:spPr>
            <a:xfrm>
              <a:off x="4082450" y="3252550"/>
              <a:ext cx="599267" cy="328533"/>
            </a:xfrm>
            <a:prstGeom prst="rect">
              <a:avLst/>
            </a:prstGeom>
            <a:noFill/>
            <a:ln>
              <a:noFill/>
            </a:ln>
          </p:spPr>
        </p:pic>
      </p:grpSp>
      <p:grpSp>
        <p:nvGrpSpPr>
          <p:cNvPr id="725" name="Google Shape;725;p63"/>
          <p:cNvGrpSpPr/>
          <p:nvPr/>
        </p:nvGrpSpPr>
        <p:grpSpPr>
          <a:xfrm>
            <a:off x="4130990" y="3140157"/>
            <a:ext cx="1320744" cy="282769"/>
            <a:chOff x="4082450" y="3252550"/>
            <a:chExt cx="1534500" cy="328534"/>
          </a:xfrm>
        </p:grpSpPr>
        <p:pic>
          <p:nvPicPr>
            <p:cNvPr id="726" name="Google Shape;726;p63"/>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727" name="Google Shape;727;p63"/>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728" name="Google Shape;728;p63"/>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729" name="Google Shape;729;p63"/>
            <p:cNvPicPr preferRelativeResize="0"/>
            <p:nvPr/>
          </p:nvPicPr>
          <p:blipFill rotWithShape="1">
            <a:blip r:embed="rId6">
              <a:alphaModFix/>
            </a:blip>
            <a:srcRect/>
            <a:stretch/>
          </p:blipFill>
          <p:spPr>
            <a:xfrm>
              <a:off x="4082450" y="3252550"/>
              <a:ext cx="599267" cy="328533"/>
            </a:xfrm>
            <a:prstGeom prst="rect">
              <a:avLst/>
            </a:prstGeom>
            <a:noFill/>
            <a:ln>
              <a:noFill/>
            </a:ln>
          </p:spPr>
        </p:pic>
      </p:grpSp>
      <p:grpSp>
        <p:nvGrpSpPr>
          <p:cNvPr id="730" name="Google Shape;730;p63"/>
          <p:cNvGrpSpPr/>
          <p:nvPr/>
        </p:nvGrpSpPr>
        <p:grpSpPr>
          <a:xfrm>
            <a:off x="4203340" y="3211945"/>
            <a:ext cx="1320744" cy="282769"/>
            <a:chOff x="4082450" y="3252550"/>
            <a:chExt cx="1534500" cy="328534"/>
          </a:xfrm>
        </p:grpSpPr>
        <p:pic>
          <p:nvPicPr>
            <p:cNvPr id="731" name="Google Shape;731;p63"/>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732" name="Google Shape;732;p63"/>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733" name="Google Shape;733;p63"/>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734" name="Google Shape;734;p63"/>
            <p:cNvPicPr preferRelativeResize="0"/>
            <p:nvPr/>
          </p:nvPicPr>
          <p:blipFill rotWithShape="1">
            <a:blip r:embed="rId6">
              <a:alphaModFix/>
            </a:blip>
            <a:srcRect/>
            <a:stretch/>
          </p:blipFill>
          <p:spPr>
            <a:xfrm>
              <a:off x="4082450" y="3252550"/>
              <a:ext cx="599267" cy="328533"/>
            </a:xfrm>
            <a:prstGeom prst="rect">
              <a:avLst/>
            </a:prstGeom>
            <a:noFill/>
            <a:ln>
              <a:noFill/>
            </a:ln>
          </p:spPr>
        </p:pic>
      </p:grpSp>
      <p:grpSp>
        <p:nvGrpSpPr>
          <p:cNvPr id="735" name="Google Shape;735;p63"/>
          <p:cNvGrpSpPr/>
          <p:nvPr/>
        </p:nvGrpSpPr>
        <p:grpSpPr>
          <a:xfrm>
            <a:off x="4280728" y="3303532"/>
            <a:ext cx="1320744" cy="282769"/>
            <a:chOff x="4082450" y="3252550"/>
            <a:chExt cx="1534500" cy="328534"/>
          </a:xfrm>
        </p:grpSpPr>
        <p:pic>
          <p:nvPicPr>
            <p:cNvPr id="736" name="Google Shape;736;p63"/>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737" name="Google Shape;737;p63"/>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738" name="Google Shape;738;p63"/>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739" name="Google Shape;739;p63"/>
            <p:cNvPicPr preferRelativeResize="0"/>
            <p:nvPr/>
          </p:nvPicPr>
          <p:blipFill rotWithShape="1">
            <a:blip r:embed="rId6">
              <a:alphaModFix/>
            </a:blip>
            <a:srcRect/>
            <a:stretch/>
          </p:blipFill>
          <p:spPr>
            <a:xfrm>
              <a:off x="4082450" y="3252550"/>
              <a:ext cx="599267" cy="328533"/>
            </a:xfrm>
            <a:prstGeom prst="rect">
              <a:avLst/>
            </a:prstGeom>
            <a:noFill/>
            <a:ln>
              <a:noFill/>
            </a:ln>
          </p:spPr>
        </p:pic>
      </p:grpSp>
      <p:grpSp>
        <p:nvGrpSpPr>
          <p:cNvPr id="740" name="Google Shape;740;p63"/>
          <p:cNvGrpSpPr/>
          <p:nvPr/>
        </p:nvGrpSpPr>
        <p:grpSpPr>
          <a:xfrm>
            <a:off x="4359990" y="3379420"/>
            <a:ext cx="1320744" cy="282769"/>
            <a:chOff x="4082450" y="3252550"/>
            <a:chExt cx="1534500" cy="328534"/>
          </a:xfrm>
        </p:grpSpPr>
        <p:pic>
          <p:nvPicPr>
            <p:cNvPr id="741" name="Google Shape;741;p63"/>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742" name="Google Shape;742;p63"/>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743" name="Google Shape;743;p63"/>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744" name="Google Shape;744;p63"/>
            <p:cNvPicPr preferRelativeResize="0"/>
            <p:nvPr/>
          </p:nvPicPr>
          <p:blipFill rotWithShape="1">
            <a:blip r:embed="rId6">
              <a:alphaModFix/>
            </a:blip>
            <a:srcRect/>
            <a:stretch/>
          </p:blipFill>
          <p:spPr>
            <a:xfrm>
              <a:off x="4082450" y="3252550"/>
              <a:ext cx="599267" cy="328533"/>
            </a:xfrm>
            <a:prstGeom prst="rect">
              <a:avLst/>
            </a:prstGeom>
            <a:noFill/>
            <a:ln>
              <a:noFill/>
            </a:ln>
          </p:spPr>
        </p:pic>
      </p:grpSp>
      <p:sp>
        <p:nvSpPr>
          <p:cNvPr id="52" name="Bouée 51">
            <a:extLst>
              <a:ext uri="{FF2B5EF4-FFF2-40B4-BE49-F238E27FC236}">
                <a16:creationId xmlns:a16="http://schemas.microsoft.com/office/drawing/2014/main" id="{5762A1B2-9852-EA47-9A47-ACBBE5B153F5}"/>
              </a:ext>
            </a:extLst>
          </p:cNvPr>
          <p:cNvSpPr/>
          <p:nvPr/>
        </p:nvSpPr>
        <p:spPr>
          <a:xfrm>
            <a:off x="2387601" y="3752556"/>
            <a:ext cx="143277" cy="143277"/>
          </a:xfrm>
          <a:prstGeom prst="donut">
            <a:avLst>
              <a:gd name="adj" fmla="val 18906"/>
            </a:avLst>
          </a:prstGeom>
          <a:solidFill>
            <a:srgbClr val="53D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GB">
              <a:solidFill>
                <a:schemeClr val="tx1"/>
              </a:solidFill>
            </a:endParaRPr>
          </a:p>
        </p:txBody>
      </p:sp>
      <p:pic>
        <p:nvPicPr>
          <p:cNvPr id="53" name="Google Shape;635;p61">
            <a:extLst>
              <a:ext uri="{FF2B5EF4-FFF2-40B4-BE49-F238E27FC236}">
                <a16:creationId xmlns:a16="http://schemas.microsoft.com/office/drawing/2014/main" id="{A7A6F0B3-9828-3741-869A-05C8C7FE8576}"/>
              </a:ext>
            </a:extLst>
          </p:cNvPr>
          <p:cNvPicPr preferRelativeResize="0"/>
          <p:nvPr/>
        </p:nvPicPr>
        <p:blipFill rotWithShape="1">
          <a:blip r:embed="rId6">
            <a:alphaModFix/>
          </a:blip>
          <a:srcRect l="3743" t="8530" r="51058"/>
          <a:stretch/>
        </p:blipFill>
        <p:spPr>
          <a:xfrm>
            <a:off x="4485891" y="4458388"/>
            <a:ext cx="155818" cy="172876"/>
          </a:xfrm>
          <a:prstGeom prst="rect">
            <a:avLst/>
          </a:prstGeom>
          <a:noFill/>
          <a:ln>
            <a:noFill/>
          </a:ln>
        </p:spPr>
      </p:pic>
      <p:pic>
        <p:nvPicPr>
          <p:cNvPr id="54" name="Google Shape;635;p61">
            <a:extLst>
              <a:ext uri="{FF2B5EF4-FFF2-40B4-BE49-F238E27FC236}">
                <a16:creationId xmlns:a16="http://schemas.microsoft.com/office/drawing/2014/main" id="{F5605B77-613D-3141-99B3-6E4812D738D8}"/>
              </a:ext>
            </a:extLst>
          </p:cNvPr>
          <p:cNvPicPr preferRelativeResize="0"/>
          <p:nvPr/>
        </p:nvPicPr>
        <p:blipFill rotWithShape="1">
          <a:blip r:embed="rId6">
            <a:alphaModFix/>
          </a:blip>
          <a:srcRect l="54698" t="-2" r="102"/>
          <a:stretch/>
        </p:blipFill>
        <p:spPr>
          <a:xfrm>
            <a:off x="5169408" y="4433900"/>
            <a:ext cx="155819" cy="18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41"/>
          <p:cNvSpPr txBox="1">
            <a:spLocks noGrp="1"/>
          </p:cNvSpPr>
          <p:nvPr>
            <p:ph type="ctrTitle"/>
          </p:nvPr>
        </p:nvSpPr>
        <p:spPr>
          <a:xfrm>
            <a:off x="892890" y="701531"/>
            <a:ext cx="38955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Reminder</a:t>
            </a:r>
            <a:endParaRPr sz="2500" b="1">
              <a:solidFill>
                <a:srgbClr val="1FD0B3"/>
              </a:solidFill>
              <a:latin typeface="Volkhov"/>
              <a:ea typeface="Volkhov"/>
              <a:cs typeface="Volkhov"/>
              <a:sym typeface="Volkhov"/>
            </a:endParaRPr>
          </a:p>
        </p:txBody>
      </p:sp>
      <p:sp>
        <p:nvSpPr>
          <p:cNvPr id="186" name="Google Shape;186;p41"/>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a:t>
            </a:r>
            <a:r>
              <a:rPr lang="en" sz="1100" b="0" i="0" u="none" strike="noStrike" cap="none">
                <a:solidFill>
                  <a:srgbClr val="B0FEF1"/>
                </a:solidFill>
                <a:latin typeface="Roboto Mono"/>
                <a:ea typeface="Roboto Mono"/>
                <a:cs typeface="Roboto Mono"/>
                <a:sym typeface="Roboto Mono"/>
              </a:rPr>
              <a:t>  | Modelling and model fitting </a:t>
            </a:r>
            <a:endParaRPr sz="1400" b="0" i="0" u="none" strike="noStrike" cap="none">
              <a:solidFill>
                <a:srgbClr val="B0FEF1"/>
              </a:solidFill>
              <a:latin typeface="Arial"/>
              <a:ea typeface="Arial"/>
              <a:cs typeface="Arial"/>
              <a:sym typeface="Arial"/>
            </a:endParaRPr>
          </a:p>
        </p:txBody>
      </p:sp>
      <p:pic>
        <p:nvPicPr>
          <p:cNvPr id="187" name="Google Shape;187;p41"/>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188" name="Google Shape;188;p41"/>
          <p:cNvGrpSpPr/>
          <p:nvPr/>
        </p:nvGrpSpPr>
        <p:grpSpPr>
          <a:xfrm>
            <a:off x="7585809" y="128475"/>
            <a:ext cx="1494900" cy="816160"/>
            <a:chOff x="7663063" y="164557"/>
            <a:chExt cx="1494900" cy="839067"/>
          </a:xfrm>
        </p:grpSpPr>
        <p:pic>
          <p:nvPicPr>
            <p:cNvPr id="189" name="Google Shape;189;p41"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190" name="Google Shape;190;p41"/>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191" name="Google Shape;191;p41"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192" name="Google Shape;192;p41"/>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193" name="Google Shape;193;p41"/>
          <p:cNvSpPr txBox="1"/>
          <p:nvPr/>
        </p:nvSpPr>
        <p:spPr>
          <a:xfrm>
            <a:off x="817776" y="1332474"/>
            <a:ext cx="7734900" cy="208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sz="1300">
                <a:solidFill>
                  <a:schemeClr val="lt1"/>
                </a:solidFill>
                <a:latin typeface="Volkhov"/>
                <a:ea typeface="Volkhov"/>
                <a:cs typeface="Volkhov"/>
                <a:sym typeface="Volkhov"/>
              </a:rPr>
              <a:t>Task:</a:t>
            </a:r>
            <a:endParaRPr sz="1300" u="none" strike="noStrike" cap="none">
              <a:solidFill>
                <a:schemeClr val="lt1"/>
              </a:solidFill>
              <a:latin typeface="Volkhov"/>
              <a:ea typeface="Volkhov"/>
              <a:cs typeface="Volkhov"/>
              <a:sym typeface="Volkhov"/>
            </a:endParaRPr>
          </a:p>
          <a:p>
            <a:pPr marL="457200" marR="0" lvl="0" indent="-311150" algn="l" rtl="0">
              <a:lnSpc>
                <a:spcPct val="115000"/>
              </a:lnSpc>
              <a:spcBef>
                <a:spcPts val="0"/>
              </a:spcBef>
              <a:spcAft>
                <a:spcPts val="0"/>
              </a:spcAft>
              <a:buClr>
                <a:srgbClr val="1FD0B3"/>
              </a:buClr>
              <a:buSzPts val="1300"/>
              <a:buFont typeface="Volkhov"/>
              <a:buChar char="➔"/>
            </a:pPr>
            <a:r>
              <a:rPr lang="en" sz="1300">
                <a:solidFill>
                  <a:srgbClr val="1FD0B3"/>
                </a:solidFill>
                <a:latin typeface="Volkhov"/>
                <a:ea typeface="Volkhov"/>
                <a:cs typeface="Volkhov"/>
                <a:sym typeface="Volkhov"/>
              </a:rPr>
              <a:t>Need to choose between 2 bandits</a:t>
            </a:r>
            <a:endParaRPr sz="1300">
              <a:solidFill>
                <a:srgbClr val="1FD0B3"/>
              </a:solidFill>
              <a:latin typeface="Volkhov"/>
              <a:ea typeface="Volkhov"/>
              <a:cs typeface="Volkhov"/>
              <a:sym typeface="Volkhov"/>
            </a:endParaRPr>
          </a:p>
          <a:p>
            <a:pPr marL="457200" marR="0" lvl="0" indent="0" algn="l" rtl="0">
              <a:lnSpc>
                <a:spcPct val="115000"/>
              </a:lnSpc>
              <a:spcBef>
                <a:spcPts val="0"/>
              </a:spcBef>
              <a:spcAft>
                <a:spcPts val="0"/>
              </a:spcAft>
              <a:buNone/>
            </a:pPr>
            <a:endParaRPr sz="1300">
              <a:solidFill>
                <a:srgbClr val="1FD0B3"/>
              </a:solidFill>
              <a:latin typeface="Volkhov"/>
              <a:ea typeface="Volkhov"/>
              <a:cs typeface="Volkhov"/>
              <a:sym typeface="Volkhov"/>
            </a:endParaRPr>
          </a:p>
          <a:p>
            <a:pPr marL="0" marR="0" lvl="0" indent="0" algn="l" rtl="0">
              <a:lnSpc>
                <a:spcPct val="115000"/>
              </a:lnSpc>
              <a:spcBef>
                <a:spcPts val="0"/>
              </a:spcBef>
              <a:spcAft>
                <a:spcPts val="0"/>
              </a:spcAft>
              <a:buNone/>
            </a:pPr>
            <a:r>
              <a:rPr lang="en" sz="1300">
                <a:solidFill>
                  <a:schemeClr val="lt1"/>
                </a:solidFill>
                <a:latin typeface="Volkhov"/>
                <a:ea typeface="Volkhov"/>
                <a:cs typeface="Volkhov"/>
                <a:sym typeface="Volkhov"/>
              </a:rPr>
              <a:t>Model:</a:t>
            </a:r>
            <a:endParaRPr sz="1300">
              <a:solidFill>
                <a:schemeClr val="lt1"/>
              </a:solidFill>
              <a:latin typeface="Volkhov"/>
              <a:ea typeface="Volkhov"/>
              <a:cs typeface="Volkhov"/>
              <a:sym typeface="Volkhov"/>
            </a:endParaRPr>
          </a:p>
          <a:p>
            <a:pPr marL="457200" marR="0" lvl="0" indent="-311150" algn="l" rtl="0">
              <a:lnSpc>
                <a:spcPct val="115000"/>
              </a:lnSpc>
              <a:spcBef>
                <a:spcPts val="0"/>
              </a:spcBef>
              <a:spcAft>
                <a:spcPts val="0"/>
              </a:spcAft>
              <a:buClr>
                <a:srgbClr val="1FD0B3"/>
              </a:buClr>
              <a:buSzPts val="1300"/>
              <a:buFont typeface="Volkhov"/>
              <a:buChar char="➔"/>
            </a:pPr>
            <a:r>
              <a:rPr lang="en" sz="1300">
                <a:solidFill>
                  <a:srgbClr val="1FD0B3"/>
                </a:solidFill>
                <a:latin typeface="Volkhov"/>
                <a:ea typeface="Volkhov"/>
                <a:cs typeface="Volkhov"/>
                <a:sym typeface="Volkhov"/>
              </a:rPr>
              <a:t>Estimated value of each bandit on trial </a:t>
            </a:r>
            <a:r>
              <a:rPr lang="en" sz="1300" i="1">
                <a:solidFill>
                  <a:srgbClr val="1FD0B3"/>
                </a:solidFill>
                <a:latin typeface="Volkhov"/>
                <a:ea typeface="Volkhov"/>
                <a:cs typeface="Volkhov"/>
                <a:sym typeface="Volkhov"/>
              </a:rPr>
              <a:t>t</a:t>
            </a:r>
            <a:r>
              <a:rPr lang="en" sz="1300">
                <a:solidFill>
                  <a:srgbClr val="1FD0B3"/>
                </a:solidFill>
                <a:latin typeface="Volkhov"/>
                <a:ea typeface="Volkhov"/>
                <a:cs typeface="Volkhov"/>
                <a:sym typeface="Volkhov"/>
              </a:rPr>
              <a:t> (</a:t>
            </a:r>
            <a:r>
              <a:rPr lang="en" sz="1300">
                <a:solidFill>
                  <a:srgbClr val="F6F6F6"/>
                </a:solidFill>
                <a:latin typeface="Volkhov"/>
                <a:ea typeface="Volkhov"/>
                <a:cs typeface="Volkhov"/>
                <a:sym typeface="Volkhov"/>
              </a:rPr>
              <a:t>Rescorla-Wagner</a:t>
            </a:r>
            <a:r>
              <a:rPr lang="en" sz="1300">
                <a:solidFill>
                  <a:srgbClr val="1FD0B3"/>
                </a:solidFill>
                <a:latin typeface="Volkhov"/>
                <a:ea typeface="Volkhov"/>
                <a:cs typeface="Volkhov"/>
                <a:sym typeface="Volkhov"/>
              </a:rPr>
              <a:t> learning):</a:t>
            </a:r>
            <a:endParaRPr sz="1300">
              <a:solidFill>
                <a:srgbClr val="1FD0B3"/>
              </a:solidFill>
              <a:latin typeface="Volkhov"/>
              <a:ea typeface="Volkhov"/>
              <a:cs typeface="Volkhov"/>
              <a:sym typeface="Volkhov"/>
            </a:endParaRPr>
          </a:p>
          <a:p>
            <a:pPr marL="0" marR="0" lvl="0" indent="0" algn="l" rtl="0">
              <a:lnSpc>
                <a:spcPct val="115000"/>
              </a:lnSpc>
              <a:spcBef>
                <a:spcPts val="0"/>
              </a:spcBef>
              <a:spcAft>
                <a:spcPts val="0"/>
              </a:spcAft>
              <a:buNone/>
            </a:pPr>
            <a:endParaRPr sz="1300">
              <a:solidFill>
                <a:srgbClr val="1FD0B3"/>
              </a:solidFill>
              <a:latin typeface="Volkhov"/>
              <a:ea typeface="Volkhov"/>
              <a:cs typeface="Volkhov"/>
              <a:sym typeface="Volkhov"/>
            </a:endParaRPr>
          </a:p>
          <a:p>
            <a:pPr marL="0" marR="0" lvl="0" indent="0" algn="l" rtl="0">
              <a:lnSpc>
                <a:spcPct val="115000"/>
              </a:lnSpc>
              <a:spcBef>
                <a:spcPts val="0"/>
              </a:spcBef>
              <a:spcAft>
                <a:spcPts val="0"/>
              </a:spcAft>
              <a:buNone/>
            </a:pPr>
            <a:endParaRPr sz="1300">
              <a:solidFill>
                <a:srgbClr val="1FD0B3"/>
              </a:solidFill>
              <a:latin typeface="Volkhov"/>
              <a:ea typeface="Volkhov"/>
              <a:cs typeface="Volkhov"/>
              <a:sym typeface="Volkhov"/>
            </a:endParaRPr>
          </a:p>
          <a:p>
            <a:pPr marL="0" marR="0" lvl="0" indent="0" algn="l" rtl="0">
              <a:lnSpc>
                <a:spcPct val="115000"/>
              </a:lnSpc>
              <a:spcBef>
                <a:spcPts val="0"/>
              </a:spcBef>
              <a:spcAft>
                <a:spcPts val="0"/>
              </a:spcAft>
              <a:buNone/>
            </a:pPr>
            <a:endParaRPr sz="500">
              <a:solidFill>
                <a:srgbClr val="1FD0B3"/>
              </a:solidFill>
              <a:latin typeface="Volkhov"/>
              <a:ea typeface="Volkhov"/>
              <a:cs typeface="Volkhov"/>
              <a:sym typeface="Volkhov"/>
            </a:endParaRPr>
          </a:p>
          <a:p>
            <a:pPr marL="457200" marR="0" lvl="0" indent="-311150" algn="l" rtl="0">
              <a:lnSpc>
                <a:spcPct val="115000"/>
              </a:lnSpc>
              <a:spcBef>
                <a:spcPts val="0"/>
              </a:spcBef>
              <a:spcAft>
                <a:spcPts val="0"/>
              </a:spcAft>
              <a:buClr>
                <a:srgbClr val="1FD0B3"/>
              </a:buClr>
              <a:buSzPts val="1300"/>
              <a:buFont typeface="Volkhov"/>
              <a:buChar char="➔"/>
            </a:pPr>
            <a:r>
              <a:rPr lang="en" sz="1300">
                <a:solidFill>
                  <a:srgbClr val="1FD0B3"/>
                </a:solidFill>
                <a:latin typeface="Volkhov"/>
                <a:ea typeface="Volkhov"/>
                <a:cs typeface="Volkhov"/>
                <a:sym typeface="Volkhov"/>
              </a:rPr>
              <a:t>Probability of choosing bandit </a:t>
            </a:r>
            <a:r>
              <a:rPr lang="en" sz="1300" i="1">
                <a:solidFill>
                  <a:srgbClr val="1FD0B3"/>
                </a:solidFill>
                <a:latin typeface="Volkhov"/>
                <a:ea typeface="Volkhov"/>
                <a:cs typeface="Volkhov"/>
                <a:sym typeface="Volkhov"/>
              </a:rPr>
              <a:t>b</a:t>
            </a:r>
            <a:r>
              <a:rPr lang="en" sz="1300">
                <a:solidFill>
                  <a:srgbClr val="1FD0B3"/>
                </a:solidFill>
                <a:latin typeface="Volkhov"/>
                <a:ea typeface="Volkhov"/>
                <a:cs typeface="Volkhov"/>
                <a:sym typeface="Volkhov"/>
              </a:rPr>
              <a:t> on trial </a:t>
            </a:r>
            <a:r>
              <a:rPr lang="en" sz="1300" i="1">
                <a:solidFill>
                  <a:srgbClr val="1FD0B3"/>
                </a:solidFill>
                <a:latin typeface="Volkhov"/>
                <a:ea typeface="Volkhov"/>
                <a:cs typeface="Volkhov"/>
                <a:sym typeface="Volkhov"/>
              </a:rPr>
              <a:t>t </a:t>
            </a:r>
            <a:r>
              <a:rPr lang="en" sz="1300">
                <a:solidFill>
                  <a:srgbClr val="1FD0B3"/>
                </a:solidFill>
                <a:latin typeface="Volkhov"/>
                <a:ea typeface="Volkhov"/>
                <a:cs typeface="Volkhov"/>
                <a:sym typeface="Volkhov"/>
              </a:rPr>
              <a:t>(</a:t>
            </a:r>
            <a:r>
              <a:rPr lang="en" sz="1300">
                <a:solidFill>
                  <a:srgbClr val="F6F6F6"/>
                </a:solidFill>
                <a:latin typeface="Volkhov"/>
                <a:ea typeface="Volkhov"/>
                <a:cs typeface="Volkhov"/>
                <a:sym typeface="Volkhov"/>
              </a:rPr>
              <a:t>Softmax</a:t>
            </a:r>
            <a:r>
              <a:rPr lang="en" sz="1300">
                <a:solidFill>
                  <a:srgbClr val="1FD0B3"/>
                </a:solidFill>
                <a:latin typeface="Volkhov"/>
                <a:ea typeface="Volkhov"/>
                <a:cs typeface="Volkhov"/>
                <a:sym typeface="Volkhov"/>
              </a:rPr>
              <a:t> function) </a:t>
            </a:r>
            <a:endParaRPr sz="1300" b="0" i="0" u="none" strike="noStrike" cap="none">
              <a:solidFill>
                <a:srgbClr val="1FD0B3"/>
              </a:solidFill>
              <a:latin typeface="Volkhov"/>
              <a:ea typeface="Volkhov"/>
              <a:cs typeface="Volkhov"/>
              <a:sym typeface="Volkhov"/>
            </a:endParaRPr>
          </a:p>
        </p:txBody>
      </p:sp>
      <p:pic>
        <p:nvPicPr>
          <p:cNvPr id="194" name="Google Shape;194;p41"/>
          <p:cNvPicPr preferRelativeResize="0"/>
          <p:nvPr/>
        </p:nvPicPr>
        <p:blipFill rotWithShape="1">
          <a:blip r:embed="rId6">
            <a:alphaModFix/>
          </a:blip>
          <a:srcRect/>
          <a:stretch/>
        </p:blipFill>
        <p:spPr>
          <a:xfrm>
            <a:off x="4092888" y="1460385"/>
            <a:ext cx="1029423" cy="564366"/>
          </a:xfrm>
          <a:prstGeom prst="rect">
            <a:avLst/>
          </a:prstGeom>
          <a:noFill/>
          <a:ln>
            <a:noFill/>
          </a:ln>
        </p:spPr>
      </p:pic>
      <p:sp>
        <p:nvSpPr>
          <p:cNvPr id="195" name="Google Shape;195;p41"/>
          <p:cNvSpPr txBox="1"/>
          <p:nvPr/>
        </p:nvSpPr>
        <p:spPr>
          <a:xfrm>
            <a:off x="2638775" y="2495550"/>
            <a:ext cx="2917500" cy="479100"/>
          </a:xfrm>
          <a:prstGeom prst="rect">
            <a:avLst/>
          </a:prstGeom>
          <a:blipFill rotWithShape="1">
            <a:blip r:embed="rId7">
              <a:alphaModFix/>
            </a:blip>
            <a:stretch>
              <a:fillRect r="-949"/>
            </a:stretch>
          </a:blipFill>
          <a:ln>
            <a:noFill/>
          </a:ln>
        </p:spPr>
        <p:txBody>
          <a:bodyPr spcFirstLastPara="1" wrap="square" lIns="91425" tIns="91425" rIns="91425" bIns="91425" anchor="t" anchorCtr="0">
            <a:normAutofit/>
          </a:bodyPr>
          <a:lstStyle/>
          <a:p>
            <a:pPr marL="457200" lvl="0" indent="0" algn="l" rtl="0">
              <a:lnSpc>
                <a:spcPct val="115000"/>
              </a:lnSpc>
              <a:spcBef>
                <a:spcPts val="0"/>
              </a:spcBef>
              <a:spcAft>
                <a:spcPts val="0"/>
              </a:spcAft>
              <a:buNone/>
            </a:pPr>
            <a:r>
              <a:rPr lang="en">
                <a:solidFill>
                  <a:srgbClr val="595959"/>
                </a:solidFill>
              </a:rPr>
              <a:t> </a:t>
            </a:r>
            <a:endParaRPr>
              <a:solidFill>
                <a:srgbClr val="595959"/>
              </a:solidFill>
            </a:endParaRPr>
          </a:p>
        </p:txBody>
      </p:sp>
      <p:sp>
        <p:nvSpPr>
          <p:cNvPr id="196" name="Google Shape;196;p41"/>
          <p:cNvSpPr txBox="1"/>
          <p:nvPr/>
        </p:nvSpPr>
        <p:spPr>
          <a:xfrm>
            <a:off x="2942175" y="3164875"/>
            <a:ext cx="2068800" cy="1244700"/>
          </a:xfrm>
          <a:prstGeom prst="rect">
            <a:avLst/>
          </a:prstGeom>
          <a:blipFill rotWithShape="1">
            <a:blip r:embed="rId8">
              <a:alphaModFix/>
            </a:blip>
            <a:stretch>
              <a:fillRect b="-32189"/>
            </a:stretch>
          </a:blipFill>
          <a:ln>
            <a:noFill/>
          </a:ln>
        </p:spPr>
        <p:txBody>
          <a:bodyPr spcFirstLastPara="1" wrap="square" lIns="91425" tIns="91425" rIns="91425" bIns="91425" anchor="t" anchorCtr="0">
            <a:normAutofit/>
          </a:bodyPr>
          <a:lstStyle/>
          <a:p>
            <a:pPr marL="457200" lvl="0" indent="0" algn="l" rtl="0">
              <a:lnSpc>
                <a:spcPct val="115000"/>
              </a:lnSpc>
              <a:spcBef>
                <a:spcPts val="0"/>
              </a:spcBef>
              <a:spcAft>
                <a:spcPts val="0"/>
              </a:spcAft>
              <a:buNone/>
            </a:pPr>
            <a:r>
              <a:rPr lang="en">
                <a:solidFill>
                  <a:srgbClr val="595959"/>
                </a:solidFill>
              </a:rPr>
              <a:t> </a:t>
            </a:r>
            <a:endParaRPr>
              <a:solidFill>
                <a:srgbClr val="595959"/>
              </a:solidFill>
            </a:endParaRPr>
          </a:p>
        </p:txBody>
      </p:sp>
      <p:cxnSp>
        <p:nvCxnSpPr>
          <p:cNvPr id="197" name="Google Shape;197;p41"/>
          <p:cNvCxnSpPr/>
          <p:nvPr/>
        </p:nvCxnSpPr>
        <p:spPr>
          <a:xfrm rot="10800000">
            <a:off x="4015517" y="2836256"/>
            <a:ext cx="0" cy="140700"/>
          </a:xfrm>
          <a:prstGeom prst="straightConnector1">
            <a:avLst/>
          </a:prstGeom>
          <a:noFill/>
          <a:ln w="12700" cap="flat" cmpd="sng">
            <a:solidFill>
              <a:srgbClr val="B0FEF1"/>
            </a:solidFill>
            <a:prstDash val="solid"/>
            <a:round/>
            <a:headEnd type="none" w="sm" len="sm"/>
            <a:tailEnd type="triangle" w="med" len="med"/>
          </a:ln>
        </p:spPr>
      </p:cxnSp>
      <p:cxnSp>
        <p:nvCxnSpPr>
          <p:cNvPr id="198" name="Google Shape;198;p41"/>
          <p:cNvCxnSpPr/>
          <p:nvPr/>
        </p:nvCxnSpPr>
        <p:spPr>
          <a:xfrm>
            <a:off x="4008642" y="2984341"/>
            <a:ext cx="3452400" cy="0"/>
          </a:xfrm>
          <a:prstGeom prst="straightConnector1">
            <a:avLst/>
          </a:prstGeom>
          <a:noFill/>
          <a:ln w="12700" cap="flat" cmpd="sng">
            <a:solidFill>
              <a:srgbClr val="B0FEF1"/>
            </a:solidFill>
            <a:prstDash val="solid"/>
            <a:round/>
            <a:headEnd type="none" w="sm" len="sm"/>
            <a:tailEnd type="none" w="sm" len="sm"/>
          </a:ln>
        </p:spPr>
      </p:cxnSp>
      <p:cxnSp>
        <p:nvCxnSpPr>
          <p:cNvPr id="199" name="Google Shape;199;p41"/>
          <p:cNvCxnSpPr/>
          <p:nvPr/>
        </p:nvCxnSpPr>
        <p:spPr>
          <a:xfrm>
            <a:off x="7454423" y="2984341"/>
            <a:ext cx="0" cy="327600"/>
          </a:xfrm>
          <a:prstGeom prst="straightConnector1">
            <a:avLst/>
          </a:prstGeom>
          <a:noFill/>
          <a:ln w="12700" cap="flat" cmpd="sng">
            <a:solidFill>
              <a:srgbClr val="B0FEF1"/>
            </a:solidFill>
            <a:prstDash val="solid"/>
            <a:round/>
            <a:headEnd type="none" w="sm" len="sm"/>
            <a:tailEnd type="none" w="sm" len="sm"/>
          </a:ln>
        </p:spPr>
      </p:cxnSp>
      <p:cxnSp>
        <p:nvCxnSpPr>
          <p:cNvPr id="200" name="Google Shape;200;p41"/>
          <p:cNvCxnSpPr/>
          <p:nvPr/>
        </p:nvCxnSpPr>
        <p:spPr>
          <a:xfrm>
            <a:off x="4522600" y="4051950"/>
            <a:ext cx="2945400" cy="0"/>
          </a:xfrm>
          <a:prstGeom prst="straightConnector1">
            <a:avLst/>
          </a:prstGeom>
          <a:noFill/>
          <a:ln w="12700" cap="flat" cmpd="sng">
            <a:solidFill>
              <a:srgbClr val="B0FEF1"/>
            </a:solidFill>
            <a:prstDash val="solid"/>
            <a:round/>
            <a:headEnd type="triangle" w="med" len="med"/>
            <a:tailEnd type="none" w="sm" len="sm"/>
          </a:ln>
        </p:spPr>
      </p:cxnSp>
      <p:sp>
        <p:nvSpPr>
          <p:cNvPr id="201" name="Google Shape;201;p41"/>
          <p:cNvSpPr/>
          <p:nvPr/>
        </p:nvSpPr>
        <p:spPr>
          <a:xfrm>
            <a:off x="6335824" y="3311950"/>
            <a:ext cx="22947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400" b="0" i="0" u="none" strike="noStrike" cap="none">
                <a:solidFill>
                  <a:srgbClr val="B0FEF1"/>
                </a:solidFill>
                <a:latin typeface="Volkhov"/>
                <a:ea typeface="Volkhov"/>
                <a:cs typeface="Volkhov"/>
                <a:sym typeface="Volkhov"/>
              </a:rPr>
              <a:t>Parameters to estimate</a:t>
            </a:r>
            <a:endParaRPr sz="1400" b="0" i="0" u="none" strike="noStrike" cap="none">
              <a:solidFill>
                <a:srgbClr val="B0FEF1"/>
              </a:solidFill>
              <a:latin typeface="Volkhov"/>
              <a:ea typeface="Volkhov"/>
              <a:cs typeface="Volkhov"/>
              <a:sym typeface="Volkhov"/>
            </a:endParaRPr>
          </a:p>
          <a:p>
            <a:pPr marL="0" marR="0" lvl="0" indent="0" algn="ctr" rtl="0">
              <a:lnSpc>
                <a:spcPct val="100000"/>
              </a:lnSpc>
              <a:spcBef>
                <a:spcPts val="0"/>
              </a:spcBef>
              <a:spcAft>
                <a:spcPts val="0"/>
              </a:spcAft>
              <a:buNone/>
            </a:pPr>
            <a:r>
              <a:rPr lang="en">
                <a:solidFill>
                  <a:srgbClr val="B0FEF1"/>
                </a:solidFill>
                <a:latin typeface="Volkhov"/>
                <a:ea typeface="Volkhov"/>
                <a:cs typeface="Volkhov"/>
                <a:sym typeface="Volkhov"/>
              </a:rPr>
              <a:t>(free parameters)</a:t>
            </a:r>
            <a:endParaRPr>
              <a:solidFill>
                <a:srgbClr val="B0FEF1"/>
              </a:solidFill>
              <a:latin typeface="Volkhov"/>
              <a:ea typeface="Volkhov"/>
              <a:cs typeface="Volkhov"/>
              <a:sym typeface="Volkhov"/>
            </a:endParaRPr>
          </a:p>
        </p:txBody>
      </p:sp>
      <p:cxnSp>
        <p:nvCxnSpPr>
          <p:cNvPr id="202" name="Google Shape;202;p41"/>
          <p:cNvCxnSpPr/>
          <p:nvPr/>
        </p:nvCxnSpPr>
        <p:spPr>
          <a:xfrm>
            <a:off x="7461348" y="3818212"/>
            <a:ext cx="0" cy="235800"/>
          </a:xfrm>
          <a:prstGeom prst="straightConnector1">
            <a:avLst/>
          </a:prstGeom>
          <a:noFill/>
          <a:ln w="12700" cap="flat" cmpd="sng">
            <a:solidFill>
              <a:srgbClr val="B0FEF1"/>
            </a:solidFill>
            <a:prstDash val="solid"/>
            <a:round/>
            <a:headEnd type="none" w="sm" len="sm"/>
            <a:tailEnd type="none" w="sm" len="sm"/>
          </a:ln>
        </p:spPr>
      </p:cxnSp>
      <p:sp>
        <p:nvSpPr>
          <p:cNvPr id="203" name="Google Shape;203;p41"/>
          <p:cNvSpPr/>
          <p:nvPr/>
        </p:nvSpPr>
        <p:spPr>
          <a:xfrm>
            <a:off x="5064349" y="3818200"/>
            <a:ext cx="22947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200">
                <a:solidFill>
                  <a:srgbClr val="B0FEF1"/>
                </a:solidFill>
                <a:latin typeface="Volkhov"/>
                <a:ea typeface="Volkhov"/>
                <a:cs typeface="Volkhov"/>
                <a:sym typeface="Volkhov"/>
              </a:rPr>
              <a:t>temperature</a:t>
            </a:r>
            <a:endParaRPr sz="1200">
              <a:solidFill>
                <a:srgbClr val="B0FEF1"/>
              </a:solidFill>
              <a:latin typeface="Volkhov"/>
              <a:ea typeface="Volkhov"/>
              <a:cs typeface="Volkhov"/>
              <a:sym typeface="Volkhov"/>
            </a:endParaRPr>
          </a:p>
        </p:txBody>
      </p:sp>
      <p:sp>
        <p:nvSpPr>
          <p:cNvPr id="204" name="Google Shape;204;p41"/>
          <p:cNvSpPr/>
          <p:nvPr/>
        </p:nvSpPr>
        <p:spPr>
          <a:xfrm>
            <a:off x="5046099" y="2722750"/>
            <a:ext cx="22947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200">
                <a:solidFill>
                  <a:srgbClr val="B0FEF1"/>
                </a:solidFill>
                <a:latin typeface="Volkhov"/>
                <a:ea typeface="Volkhov"/>
                <a:cs typeface="Volkhov"/>
                <a:sym typeface="Volkhov"/>
              </a:rPr>
              <a:t>learning rate</a:t>
            </a:r>
            <a:endParaRPr sz="1200">
              <a:solidFill>
                <a:srgbClr val="B0FEF1"/>
              </a:solidFill>
              <a:latin typeface="Volkhov"/>
              <a:ea typeface="Volkhov"/>
              <a:cs typeface="Volkhov"/>
              <a:sym typeface="Volkhov"/>
            </a:endParaRPr>
          </a:p>
        </p:txBody>
      </p:sp>
      <p:sp>
        <p:nvSpPr>
          <p:cNvPr id="205" name="Google Shape;205;p41"/>
          <p:cNvSpPr/>
          <p:nvPr/>
        </p:nvSpPr>
        <p:spPr>
          <a:xfrm>
            <a:off x="3932725" y="2617200"/>
            <a:ext cx="211500" cy="235800"/>
          </a:xfrm>
          <a:prstGeom prst="rect">
            <a:avLst/>
          </a:prstGeom>
          <a:noFill/>
          <a:ln w="9525" cap="flat" cmpd="sng">
            <a:solidFill>
              <a:srgbClr val="B0FE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1"/>
          <p:cNvSpPr/>
          <p:nvPr/>
        </p:nvSpPr>
        <p:spPr>
          <a:xfrm>
            <a:off x="4318100" y="3981600"/>
            <a:ext cx="169800" cy="140700"/>
          </a:xfrm>
          <a:prstGeom prst="rect">
            <a:avLst/>
          </a:prstGeom>
          <a:noFill/>
          <a:ln w="9525" cap="flat" cmpd="sng">
            <a:solidFill>
              <a:srgbClr val="B0FE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1"/>
          <p:cNvSpPr/>
          <p:nvPr/>
        </p:nvSpPr>
        <p:spPr>
          <a:xfrm>
            <a:off x="4186325" y="3544975"/>
            <a:ext cx="127800" cy="140700"/>
          </a:xfrm>
          <a:prstGeom prst="rect">
            <a:avLst/>
          </a:prstGeom>
          <a:noFill/>
          <a:ln w="9525" cap="flat" cmpd="sng">
            <a:solidFill>
              <a:srgbClr val="B0FE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748"/>
        <p:cNvGrpSpPr/>
        <p:nvPr/>
      </p:nvGrpSpPr>
      <p:grpSpPr>
        <a:xfrm>
          <a:off x="0" y="0"/>
          <a:ext cx="0" cy="0"/>
          <a:chOff x="0" y="0"/>
          <a:chExt cx="0" cy="0"/>
        </a:xfrm>
      </p:grpSpPr>
      <p:sp>
        <p:nvSpPr>
          <p:cNvPr id="749" name="Google Shape;749;p64"/>
          <p:cNvSpPr/>
          <p:nvPr/>
        </p:nvSpPr>
        <p:spPr>
          <a:xfrm>
            <a:off x="1074525" y="1825575"/>
            <a:ext cx="4629900" cy="3151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4"/>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751" name="Google Shape;751;p64"/>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752" name="Google Shape;752;p64"/>
          <p:cNvGrpSpPr/>
          <p:nvPr/>
        </p:nvGrpSpPr>
        <p:grpSpPr>
          <a:xfrm>
            <a:off x="7585809" y="128475"/>
            <a:ext cx="1494900" cy="816160"/>
            <a:chOff x="7663063" y="164557"/>
            <a:chExt cx="1494900" cy="839067"/>
          </a:xfrm>
        </p:grpSpPr>
        <p:pic>
          <p:nvPicPr>
            <p:cNvPr id="753" name="Google Shape;753;p64"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754" name="Google Shape;754;p64"/>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755" name="Google Shape;755;p64"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pic>
        <p:nvPicPr>
          <p:cNvPr id="756" name="Google Shape;756;p64"/>
          <p:cNvPicPr preferRelativeResize="0"/>
          <p:nvPr/>
        </p:nvPicPr>
        <p:blipFill rotWithShape="1">
          <a:blip r:embed="rId6">
            <a:alphaModFix/>
          </a:blip>
          <a:srcRect r="49176"/>
          <a:stretch/>
        </p:blipFill>
        <p:spPr>
          <a:xfrm>
            <a:off x="3040051" y="4658525"/>
            <a:ext cx="257064" cy="282772"/>
          </a:xfrm>
          <a:prstGeom prst="rect">
            <a:avLst/>
          </a:prstGeom>
          <a:noFill/>
          <a:ln>
            <a:noFill/>
          </a:ln>
        </p:spPr>
      </p:pic>
      <p:pic>
        <p:nvPicPr>
          <p:cNvPr id="757" name="Google Shape;757;p64"/>
          <p:cNvPicPr preferRelativeResize="0"/>
          <p:nvPr/>
        </p:nvPicPr>
        <p:blipFill rotWithShape="1">
          <a:blip r:embed="rId6">
            <a:alphaModFix/>
          </a:blip>
          <a:srcRect l="52671"/>
          <a:stretch/>
        </p:blipFill>
        <p:spPr>
          <a:xfrm>
            <a:off x="3404466" y="4649548"/>
            <a:ext cx="257062" cy="300725"/>
          </a:xfrm>
          <a:prstGeom prst="rect">
            <a:avLst/>
          </a:prstGeom>
          <a:noFill/>
          <a:ln>
            <a:noFill/>
          </a:ln>
        </p:spPr>
      </p:pic>
      <p:sp>
        <p:nvSpPr>
          <p:cNvPr id="758" name="Google Shape;758;p64"/>
          <p:cNvSpPr txBox="1"/>
          <p:nvPr/>
        </p:nvSpPr>
        <p:spPr>
          <a:xfrm>
            <a:off x="3241525" y="4622900"/>
            <a:ext cx="32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
        <p:nvSpPr>
          <p:cNvPr id="759" name="Google Shape;759;p64"/>
          <p:cNvSpPr txBox="1"/>
          <p:nvPr/>
        </p:nvSpPr>
        <p:spPr>
          <a:xfrm rot="-5400000">
            <a:off x="491825" y="2934425"/>
            <a:ext cx="1777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760" name="Google Shape;760;p64"/>
          <p:cNvPicPr preferRelativeResize="0"/>
          <p:nvPr/>
        </p:nvPicPr>
        <p:blipFill rotWithShape="1">
          <a:blip r:embed="rId6">
            <a:alphaModFix/>
          </a:blip>
          <a:srcRect r="49176"/>
          <a:stretch/>
        </p:blipFill>
        <p:spPr>
          <a:xfrm rot="-5400000">
            <a:off x="1216500" y="2073675"/>
            <a:ext cx="328174" cy="354000"/>
          </a:xfrm>
          <a:prstGeom prst="rect">
            <a:avLst/>
          </a:prstGeom>
          <a:noFill/>
          <a:ln>
            <a:noFill/>
          </a:ln>
        </p:spPr>
      </p:pic>
      <p:sp>
        <p:nvSpPr>
          <p:cNvPr id="761" name="Google Shape;761;p64"/>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sp>
        <p:nvSpPr>
          <p:cNvPr id="762" name="Google Shape;762;p64"/>
          <p:cNvSpPr txBox="1"/>
          <p:nvPr/>
        </p:nvSpPr>
        <p:spPr>
          <a:xfrm>
            <a:off x="1835175" y="4368950"/>
            <a:ext cx="2171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a:t>
            </a:r>
            <a:endParaRPr sz="11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r>
              <a:rPr lang="en" sz="1100">
                <a:solidFill>
                  <a:schemeClr val="dk1"/>
                </a:solidFill>
              </a:rPr>
              <a:t>(purple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sp>
        <p:nvSpPr>
          <p:cNvPr id="763" name="Google Shape;763;p64"/>
          <p:cNvSpPr/>
          <p:nvPr/>
        </p:nvSpPr>
        <p:spPr>
          <a:xfrm>
            <a:off x="4531325" y="4256225"/>
            <a:ext cx="257100" cy="18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4"/>
          <p:cNvSpPr/>
          <p:nvPr/>
        </p:nvSpPr>
        <p:spPr>
          <a:xfrm>
            <a:off x="4691625" y="2150525"/>
            <a:ext cx="657300" cy="1934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4"/>
          <p:cNvSpPr/>
          <p:nvPr/>
        </p:nvSpPr>
        <p:spPr>
          <a:xfrm>
            <a:off x="5156125" y="3310128"/>
            <a:ext cx="354000" cy="41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4"/>
          <p:cNvSpPr txBox="1"/>
          <p:nvPr/>
        </p:nvSpPr>
        <p:spPr>
          <a:xfrm>
            <a:off x="5648100" y="2151750"/>
            <a:ext cx="3427200" cy="22320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Clr>
                <a:schemeClr val="dk1"/>
              </a:buClr>
              <a:buSzPts val="1400"/>
              <a:buFont typeface="Arial"/>
              <a:buNone/>
            </a:pPr>
            <a:r>
              <a:rPr lang="en" u="sng" dirty="0">
                <a:solidFill>
                  <a:srgbClr val="56D1B3"/>
                </a:solidFill>
              </a:rPr>
              <a:t>MLE computation</a:t>
            </a:r>
            <a:endParaRPr dirty="0">
              <a:solidFill>
                <a:schemeClr val="dk2"/>
              </a:solidFill>
            </a:endParaRPr>
          </a:p>
          <a:p>
            <a:pPr marL="139700" lvl="0" indent="0" algn="l" rtl="0">
              <a:lnSpc>
                <a:spcPct val="115000"/>
              </a:lnSpc>
              <a:spcBef>
                <a:spcPts val="0"/>
              </a:spcBef>
              <a:spcAft>
                <a:spcPts val="0"/>
              </a:spcAft>
              <a:buClr>
                <a:schemeClr val="dk1"/>
              </a:buClr>
              <a:buSzPts val="1400"/>
              <a:buFont typeface="Arial"/>
              <a:buNone/>
            </a:pPr>
            <a:endParaRPr dirty="0">
              <a:solidFill>
                <a:srgbClr val="56D1B3"/>
              </a:solidFill>
            </a:endParaRPr>
          </a:p>
          <a:p>
            <a:pPr marL="139700" lvl="0">
              <a:lnSpc>
                <a:spcPct val="115000"/>
              </a:lnSpc>
              <a:buClr>
                <a:schemeClr val="dk1"/>
              </a:buClr>
              <a:buSzPts val="1400"/>
            </a:pPr>
            <a:r>
              <a:rPr lang="en" dirty="0">
                <a:solidFill>
                  <a:srgbClr val="56D1B3"/>
                </a:solidFill>
              </a:rPr>
              <a:t>1. For each point, compute likelihood that it occurred under the specific model, taking into account N of trials</a:t>
            </a:r>
            <a:endParaRPr dirty="0">
              <a:solidFill>
                <a:srgbClr val="56D1B3"/>
              </a:solidFill>
            </a:endParaRPr>
          </a:p>
          <a:p>
            <a:pPr marL="139700" lvl="0" indent="0" algn="l" rtl="0">
              <a:lnSpc>
                <a:spcPct val="115000"/>
              </a:lnSpc>
              <a:spcBef>
                <a:spcPts val="0"/>
              </a:spcBef>
              <a:spcAft>
                <a:spcPts val="0"/>
              </a:spcAft>
              <a:buClr>
                <a:schemeClr val="dk1"/>
              </a:buClr>
              <a:buSzPts val="1400"/>
              <a:buFont typeface="Arial"/>
              <a:buNone/>
            </a:pPr>
            <a:r>
              <a:rPr lang="en" dirty="0">
                <a:solidFill>
                  <a:srgbClr val="56D1B3"/>
                </a:solidFill>
              </a:rPr>
              <a:t>2. Take the log of the probability</a:t>
            </a:r>
            <a:endParaRPr dirty="0">
              <a:solidFill>
                <a:srgbClr val="56D1B3"/>
              </a:solidFill>
            </a:endParaRPr>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p:txBody>
      </p:sp>
      <p:sp>
        <p:nvSpPr>
          <p:cNvPr id="767" name="Google Shape;767;p64"/>
          <p:cNvSpPr/>
          <p:nvPr/>
        </p:nvSpPr>
        <p:spPr>
          <a:xfrm>
            <a:off x="4304400" y="4124275"/>
            <a:ext cx="2513700" cy="852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4"/>
          <p:cNvSpPr txBox="1"/>
          <p:nvPr/>
        </p:nvSpPr>
        <p:spPr>
          <a:xfrm>
            <a:off x="838200" y="1200850"/>
            <a:ext cx="80898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b="1">
                <a:solidFill>
                  <a:schemeClr val="lt1"/>
                </a:solidFill>
              </a:rPr>
              <a:t>General case (e.g. logistic regression):</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Maximum Likelihood</a:t>
            </a:r>
            <a:r>
              <a:rPr lang="en" sz="1400" b="1" i="0" u="none" strike="noStrike" cap="none">
                <a:solidFill>
                  <a:srgbClr val="56D1B3"/>
                </a:solidFill>
                <a:latin typeface="Arial"/>
                <a:ea typeface="Arial"/>
                <a:cs typeface="Arial"/>
                <a:sym typeface="Arial"/>
              </a:rPr>
              <a:t> Estimation </a:t>
            </a:r>
            <a:r>
              <a:rPr lang="en" sz="1400" i="0" u="none" strike="noStrike" cap="none">
                <a:solidFill>
                  <a:srgbClr val="56D1B3"/>
                </a:solidFill>
              </a:rPr>
              <a:t>(</a:t>
            </a:r>
            <a:r>
              <a:rPr lang="en">
                <a:solidFill>
                  <a:srgbClr val="56D1B3"/>
                </a:solidFill>
              </a:rPr>
              <a:t>i.e. likelihood that the data is generated from the model)</a:t>
            </a:r>
            <a:endParaRPr>
              <a:solidFill>
                <a:schemeClr val="dk1"/>
              </a:solidFill>
            </a:endParaRPr>
          </a:p>
          <a:p>
            <a:pPr marL="0" marR="0" lvl="0" indent="457200" algn="l" rtl="0">
              <a:lnSpc>
                <a:spcPct val="115000"/>
              </a:lnSpc>
              <a:spcBef>
                <a:spcPts val="0"/>
              </a:spcBef>
              <a:spcAft>
                <a:spcPts val="0"/>
              </a:spcAft>
              <a:buNone/>
            </a:pPr>
            <a:r>
              <a:rPr lang="en" sz="1400" b="0" i="0" u="none" strike="noStrike" cap="none">
                <a:solidFill>
                  <a:srgbClr val="56D1B3"/>
                </a:solidFill>
                <a:latin typeface="Arial"/>
                <a:ea typeface="Arial"/>
                <a:cs typeface="Arial"/>
                <a:sym typeface="Arial"/>
              </a:rPr>
              <a:t> </a:t>
            </a:r>
            <a:endParaRPr/>
          </a:p>
        </p:txBody>
      </p:sp>
      <p:sp>
        <p:nvSpPr>
          <p:cNvPr id="769" name="Google Shape;769;p64"/>
          <p:cNvSpPr/>
          <p:nvPr/>
        </p:nvSpPr>
        <p:spPr>
          <a:xfrm>
            <a:off x="4017513" y="2753323"/>
            <a:ext cx="1534500" cy="3078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200" b="0" i="0" u="none" strike="noStrike" cap="none">
                <a:solidFill>
                  <a:srgbClr val="56D1B3"/>
                </a:solidFill>
                <a:latin typeface="Arial"/>
                <a:ea typeface="Arial"/>
                <a:cs typeface="Arial"/>
                <a:sym typeface="Arial"/>
              </a:rPr>
              <a:t>e.g. N trials = 2</a:t>
            </a:r>
            <a:r>
              <a:rPr lang="en" sz="1200">
                <a:solidFill>
                  <a:srgbClr val="56D1B3"/>
                </a:solidFill>
              </a:rPr>
              <a:t>5</a:t>
            </a:r>
            <a:endParaRPr sz="1200"/>
          </a:p>
        </p:txBody>
      </p:sp>
      <p:sp>
        <p:nvSpPr>
          <p:cNvPr id="770" name="Google Shape;770;p64"/>
          <p:cNvSpPr/>
          <p:nvPr/>
        </p:nvSpPr>
        <p:spPr>
          <a:xfrm>
            <a:off x="4099273" y="4164575"/>
            <a:ext cx="3535500" cy="738600"/>
          </a:xfrm>
          <a:prstGeom prst="rect">
            <a:avLst/>
          </a:prstGeom>
          <a:noFill/>
          <a:ln>
            <a:noFill/>
          </a:ln>
        </p:spPr>
        <p:txBody>
          <a:bodyPr spcFirstLastPara="1" wrap="square" lIns="91425" tIns="45700" rIns="91425" bIns="45700" anchor="t" anchorCtr="0">
            <a:noAutofit/>
          </a:bodyPr>
          <a:lstStyle/>
          <a:p>
            <a:pPr marL="139700" lvl="0">
              <a:lnSpc>
                <a:spcPct val="115000"/>
              </a:lnSpc>
              <a:buSzPts val="1400"/>
            </a:pPr>
            <a:r>
              <a:rPr lang="en" sz="1200" u="sng" dirty="0">
                <a:solidFill>
                  <a:srgbClr val="56D1B3"/>
                </a:solidFill>
              </a:rPr>
              <a:t>Likelihood </a:t>
            </a:r>
            <a:r>
              <a:rPr lang="en" sz="1200" b="0" i="0" u="sng" strike="noStrike" cap="none" dirty="0">
                <a:solidFill>
                  <a:srgbClr val="56D1B3"/>
                </a:solidFill>
                <a:latin typeface="Arial"/>
                <a:ea typeface="Arial"/>
                <a:cs typeface="Arial"/>
                <a:sym typeface="Arial"/>
              </a:rPr>
              <a:t>of this </a:t>
            </a:r>
            <a:r>
              <a:rPr lang="en" sz="1200" u="sng" dirty="0">
                <a:solidFill>
                  <a:srgbClr val="56D1B3"/>
                </a:solidFill>
              </a:rPr>
              <a:t>occurring</a:t>
            </a:r>
            <a:r>
              <a:rPr lang="en" sz="1200" b="0" i="0" u="sng" strike="noStrike" cap="none" dirty="0">
                <a:solidFill>
                  <a:srgbClr val="56D1B3"/>
                </a:solidFill>
                <a:latin typeface="Arial"/>
                <a:ea typeface="Arial"/>
                <a:cs typeface="Arial"/>
                <a:sym typeface="Arial"/>
              </a:rPr>
              <a:t>:</a:t>
            </a:r>
            <a:endParaRPr sz="1200" u="sng" dirty="0"/>
          </a:p>
          <a:p>
            <a:pPr marL="139700" lvl="0">
              <a:lnSpc>
                <a:spcPct val="115000"/>
              </a:lnSpc>
              <a:buSzPts val="1400"/>
            </a:pPr>
            <a:r>
              <a:rPr lang="fr-FR" sz="1200" dirty="0">
                <a:solidFill>
                  <a:srgbClr val="56D1B3"/>
                </a:solidFill>
              </a:rPr>
              <a:t>P(    )^5 * P(    )^20</a:t>
            </a:r>
            <a:endParaRPr lang="fr-FR" sz="1200" dirty="0"/>
          </a:p>
          <a:p>
            <a:pPr marL="139700" marR="0" lvl="0" indent="0" algn="l" rtl="0">
              <a:lnSpc>
                <a:spcPct val="115000"/>
              </a:lnSpc>
              <a:spcBef>
                <a:spcPts val="0"/>
              </a:spcBef>
              <a:spcAft>
                <a:spcPts val="0"/>
              </a:spcAft>
              <a:buClr>
                <a:srgbClr val="000000"/>
              </a:buClr>
              <a:buSzPts val="1400"/>
              <a:buFont typeface="Arial"/>
              <a:buNone/>
            </a:pPr>
            <a:r>
              <a:rPr lang="en" sz="1200" b="0" i="0" u="none" strike="noStrike" cap="none" dirty="0">
                <a:solidFill>
                  <a:srgbClr val="56D1B3"/>
                </a:solidFill>
                <a:latin typeface="Arial"/>
                <a:ea typeface="Arial"/>
                <a:cs typeface="Arial"/>
                <a:sym typeface="Arial"/>
              </a:rPr>
              <a:t>= 0.25</a:t>
            </a:r>
            <a:r>
              <a:rPr lang="en" sz="1200" dirty="0">
                <a:solidFill>
                  <a:srgbClr val="56D1B3"/>
                </a:solidFill>
              </a:rPr>
              <a:t>^5</a:t>
            </a:r>
            <a:r>
              <a:rPr lang="en" sz="1200" b="0" i="0" u="none" strike="noStrike" cap="none" dirty="0">
                <a:solidFill>
                  <a:srgbClr val="56D1B3"/>
                </a:solidFill>
                <a:latin typeface="Arial"/>
                <a:ea typeface="Arial"/>
                <a:cs typeface="Arial"/>
                <a:sym typeface="Arial"/>
              </a:rPr>
              <a:t> * (1-0.25)</a:t>
            </a:r>
            <a:r>
              <a:rPr lang="en" sz="1200" dirty="0">
                <a:solidFill>
                  <a:srgbClr val="56D1B3"/>
                </a:solidFill>
              </a:rPr>
              <a:t>^20</a:t>
            </a:r>
            <a:r>
              <a:rPr lang="en" sz="1200" b="0" i="0" u="none" strike="noStrike" cap="none" dirty="0">
                <a:solidFill>
                  <a:srgbClr val="56D1B3"/>
                </a:solidFill>
                <a:latin typeface="Arial"/>
                <a:ea typeface="Arial"/>
                <a:cs typeface="Arial"/>
                <a:sym typeface="Arial"/>
              </a:rPr>
              <a:t> = </a:t>
            </a:r>
            <a:r>
              <a:rPr lang="en" sz="1200" dirty="0">
                <a:solidFill>
                  <a:srgbClr val="56D1B3"/>
                </a:solidFill>
              </a:rPr>
              <a:t>3x10e-6</a:t>
            </a:r>
            <a:endParaRPr sz="1200" dirty="0"/>
          </a:p>
        </p:txBody>
      </p:sp>
      <p:pic>
        <p:nvPicPr>
          <p:cNvPr id="771" name="Google Shape;771;p64"/>
          <p:cNvPicPr preferRelativeResize="0"/>
          <p:nvPr/>
        </p:nvPicPr>
        <p:blipFill rotWithShape="1">
          <a:blip r:embed="rId7">
            <a:alphaModFix/>
          </a:blip>
          <a:srcRect l="8534" t="5177" r="36336" b="4308"/>
          <a:stretch/>
        </p:blipFill>
        <p:spPr>
          <a:xfrm>
            <a:off x="1642175" y="1938525"/>
            <a:ext cx="2513700" cy="2519863"/>
          </a:xfrm>
          <a:prstGeom prst="rect">
            <a:avLst/>
          </a:prstGeom>
          <a:noFill/>
          <a:ln>
            <a:noFill/>
          </a:ln>
        </p:spPr>
      </p:pic>
      <p:sp>
        <p:nvSpPr>
          <p:cNvPr id="772" name="Google Shape;772;p64"/>
          <p:cNvSpPr/>
          <p:nvPr/>
        </p:nvSpPr>
        <p:spPr>
          <a:xfrm>
            <a:off x="2356798" y="3633545"/>
            <a:ext cx="1233000" cy="3078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300" b="0" i="0" u="none" strike="noStrike" cap="none">
                <a:solidFill>
                  <a:srgbClr val="56D1B3"/>
                </a:solidFill>
                <a:latin typeface="Arial"/>
                <a:ea typeface="Arial"/>
                <a:cs typeface="Arial"/>
                <a:sym typeface="Arial"/>
              </a:rPr>
              <a:t>How likely?</a:t>
            </a:r>
            <a:endParaRPr sz="1300"/>
          </a:p>
        </p:txBody>
      </p:sp>
      <p:sp>
        <p:nvSpPr>
          <p:cNvPr id="773" name="Google Shape;773;p64"/>
          <p:cNvSpPr/>
          <p:nvPr/>
        </p:nvSpPr>
        <p:spPr>
          <a:xfrm>
            <a:off x="3969297" y="3644950"/>
            <a:ext cx="2367300" cy="3078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200" b="0" i="0" u="none" strike="noStrike" cap="none">
                <a:solidFill>
                  <a:srgbClr val="56D1B3"/>
                </a:solidFill>
                <a:latin typeface="Arial"/>
                <a:ea typeface="Arial"/>
                <a:cs typeface="Arial"/>
                <a:sym typeface="Arial"/>
              </a:rPr>
              <a:t>Choice: </a:t>
            </a:r>
            <a:endParaRPr sz="1200" b="0" i="0" u="none" strike="noStrike" cap="none">
              <a:solidFill>
                <a:srgbClr val="56D1B3"/>
              </a:solidFill>
              <a:latin typeface="Arial"/>
              <a:ea typeface="Arial"/>
              <a:cs typeface="Arial"/>
              <a:sym typeface="Arial"/>
            </a:endParaRPr>
          </a:p>
          <a:p>
            <a:pPr marL="139700" marR="0" lvl="0" indent="0" algn="l" rtl="0">
              <a:lnSpc>
                <a:spcPct val="100000"/>
              </a:lnSpc>
              <a:spcBef>
                <a:spcPts val="0"/>
              </a:spcBef>
              <a:spcAft>
                <a:spcPts val="0"/>
              </a:spcAft>
              <a:buClr>
                <a:srgbClr val="000000"/>
              </a:buClr>
              <a:buSzPts val="1400"/>
              <a:buFont typeface="Arial"/>
              <a:buNone/>
            </a:pPr>
            <a:r>
              <a:rPr lang="en" sz="1200">
                <a:solidFill>
                  <a:srgbClr val="56D1B3"/>
                </a:solidFill>
              </a:rPr>
              <a:t>5x</a:t>
            </a:r>
            <a:r>
              <a:rPr lang="en" sz="1200" b="0" i="0" u="none" strike="noStrike" cap="none">
                <a:solidFill>
                  <a:srgbClr val="56D1B3"/>
                </a:solidFill>
                <a:latin typeface="Arial"/>
                <a:ea typeface="Arial"/>
                <a:cs typeface="Arial"/>
                <a:sym typeface="Arial"/>
              </a:rPr>
              <a:t> </a:t>
            </a:r>
            <a:r>
              <a:rPr lang="en" sz="1200">
                <a:solidFill>
                  <a:srgbClr val="56D1B3"/>
                </a:solidFill>
              </a:rPr>
              <a:t>purple</a:t>
            </a:r>
            <a:r>
              <a:rPr lang="en" sz="1200" b="0" i="0" u="none" strike="noStrike" cap="none">
                <a:solidFill>
                  <a:srgbClr val="56D1B3"/>
                </a:solidFill>
                <a:latin typeface="Arial"/>
                <a:ea typeface="Arial"/>
                <a:cs typeface="Arial"/>
                <a:sym typeface="Arial"/>
              </a:rPr>
              <a:t>, </a:t>
            </a:r>
            <a:r>
              <a:rPr lang="en" sz="1200">
                <a:solidFill>
                  <a:srgbClr val="56D1B3"/>
                </a:solidFill>
              </a:rPr>
              <a:t>20x</a:t>
            </a:r>
            <a:r>
              <a:rPr lang="en" sz="1200" b="0" i="0" u="none" strike="noStrike" cap="none">
                <a:solidFill>
                  <a:srgbClr val="56D1B3"/>
                </a:solidFill>
                <a:latin typeface="Arial"/>
                <a:ea typeface="Arial"/>
                <a:cs typeface="Arial"/>
                <a:sym typeface="Arial"/>
              </a:rPr>
              <a:t> </a:t>
            </a:r>
            <a:r>
              <a:rPr lang="en" sz="1200">
                <a:solidFill>
                  <a:srgbClr val="56D1B3"/>
                </a:solidFill>
              </a:rPr>
              <a:t>yellow</a:t>
            </a:r>
            <a:endParaRPr sz="1200"/>
          </a:p>
        </p:txBody>
      </p:sp>
      <p:grpSp>
        <p:nvGrpSpPr>
          <p:cNvPr id="774" name="Google Shape;774;p64"/>
          <p:cNvGrpSpPr/>
          <p:nvPr/>
        </p:nvGrpSpPr>
        <p:grpSpPr>
          <a:xfrm>
            <a:off x="4066015" y="3061120"/>
            <a:ext cx="1320744" cy="282769"/>
            <a:chOff x="4082450" y="3252550"/>
            <a:chExt cx="1534500" cy="328534"/>
          </a:xfrm>
        </p:grpSpPr>
        <p:pic>
          <p:nvPicPr>
            <p:cNvPr id="775" name="Google Shape;775;p64"/>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776" name="Google Shape;776;p64"/>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777" name="Google Shape;777;p64"/>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778" name="Google Shape;778;p64"/>
            <p:cNvPicPr preferRelativeResize="0"/>
            <p:nvPr/>
          </p:nvPicPr>
          <p:blipFill rotWithShape="1">
            <a:blip r:embed="rId6">
              <a:alphaModFix/>
            </a:blip>
            <a:srcRect/>
            <a:stretch/>
          </p:blipFill>
          <p:spPr>
            <a:xfrm>
              <a:off x="4082450" y="3252550"/>
              <a:ext cx="599267" cy="328533"/>
            </a:xfrm>
            <a:prstGeom prst="rect">
              <a:avLst/>
            </a:prstGeom>
            <a:noFill/>
            <a:ln>
              <a:noFill/>
            </a:ln>
          </p:spPr>
        </p:pic>
      </p:grpSp>
      <p:grpSp>
        <p:nvGrpSpPr>
          <p:cNvPr id="779" name="Google Shape;779;p64"/>
          <p:cNvGrpSpPr/>
          <p:nvPr/>
        </p:nvGrpSpPr>
        <p:grpSpPr>
          <a:xfrm>
            <a:off x="4130990" y="3140157"/>
            <a:ext cx="1320744" cy="282769"/>
            <a:chOff x="4082450" y="3252550"/>
            <a:chExt cx="1534500" cy="328534"/>
          </a:xfrm>
        </p:grpSpPr>
        <p:pic>
          <p:nvPicPr>
            <p:cNvPr id="780" name="Google Shape;780;p64"/>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781" name="Google Shape;781;p64"/>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782" name="Google Shape;782;p64"/>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783" name="Google Shape;783;p64"/>
            <p:cNvPicPr preferRelativeResize="0"/>
            <p:nvPr/>
          </p:nvPicPr>
          <p:blipFill rotWithShape="1">
            <a:blip r:embed="rId6">
              <a:alphaModFix/>
            </a:blip>
            <a:srcRect/>
            <a:stretch/>
          </p:blipFill>
          <p:spPr>
            <a:xfrm>
              <a:off x="4082450" y="3252550"/>
              <a:ext cx="599267" cy="328533"/>
            </a:xfrm>
            <a:prstGeom prst="rect">
              <a:avLst/>
            </a:prstGeom>
            <a:noFill/>
            <a:ln>
              <a:noFill/>
            </a:ln>
          </p:spPr>
        </p:pic>
      </p:grpSp>
      <p:grpSp>
        <p:nvGrpSpPr>
          <p:cNvPr id="784" name="Google Shape;784;p64"/>
          <p:cNvGrpSpPr/>
          <p:nvPr/>
        </p:nvGrpSpPr>
        <p:grpSpPr>
          <a:xfrm>
            <a:off x="4203340" y="3211945"/>
            <a:ext cx="1320744" cy="282769"/>
            <a:chOff x="4082450" y="3252550"/>
            <a:chExt cx="1534500" cy="328534"/>
          </a:xfrm>
        </p:grpSpPr>
        <p:pic>
          <p:nvPicPr>
            <p:cNvPr id="785" name="Google Shape;785;p64"/>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786" name="Google Shape;786;p64"/>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787" name="Google Shape;787;p64"/>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788" name="Google Shape;788;p64"/>
            <p:cNvPicPr preferRelativeResize="0"/>
            <p:nvPr/>
          </p:nvPicPr>
          <p:blipFill rotWithShape="1">
            <a:blip r:embed="rId6">
              <a:alphaModFix/>
            </a:blip>
            <a:srcRect/>
            <a:stretch/>
          </p:blipFill>
          <p:spPr>
            <a:xfrm>
              <a:off x="4082450" y="3252550"/>
              <a:ext cx="599267" cy="328533"/>
            </a:xfrm>
            <a:prstGeom prst="rect">
              <a:avLst/>
            </a:prstGeom>
            <a:noFill/>
            <a:ln>
              <a:noFill/>
            </a:ln>
          </p:spPr>
        </p:pic>
      </p:grpSp>
      <p:grpSp>
        <p:nvGrpSpPr>
          <p:cNvPr id="789" name="Google Shape;789;p64"/>
          <p:cNvGrpSpPr/>
          <p:nvPr/>
        </p:nvGrpSpPr>
        <p:grpSpPr>
          <a:xfrm>
            <a:off x="4280728" y="3303532"/>
            <a:ext cx="1320744" cy="282769"/>
            <a:chOff x="4082450" y="3252550"/>
            <a:chExt cx="1534500" cy="328534"/>
          </a:xfrm>
        </p:grpSpPr>
        <p:pic>
          <p:nvPicPr>
            <p:cNvPr id="790" name="Google Shape;790;p64"/>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791" name="Google Shape;791;p64"/>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792" name="Google Shape;792;p64"/>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793" name="Google Shape;793;p64"/>
            <p:cNvPicPr preferRelativeResize="0"/>
            <p:nvPr/>
          </p:nvPicPr>
          <p:blipFill rotWithShape="1">
            <a:blip r:embed="rId6">
              <a:alphaModFix/>
            </a:blip>
            <a:srcRect/>
            <a:stretch/>
          </p:blipFill>
          <p:spPr>
            <a:xfrm>
              <a:off x="4082450" y="3252550"/>
              <a:ext cx="599267" cy="328533"/>
            </a:xfrm>
            <a:prstGeom prst="rect">
              <a:avLst/>
            </a:prstGeom>
            <a:noFill/>
            <a:ln>
              <a:noFill/>
            </a:ln>
          </p:spPr>
        </p:pic>
      </p:grpSp>
      <p:grpSp>
        <p:nvGrpSpPr>
          <p:cNvPr id="794" name="Google Shape;794;p64"/>
          <p:cNvGrpSpPr/>
          <p:nvPr/>
        </p:nvGrpSpPr>
        <p:grpSpPr>
          <a:xfrm>
            <a:off x="4359990" y="3379420"/>
            <a:ext cx="1320744" cy="282769"/>
            <a:chOff x="4082450" y="3252550"/>
            <a:chExt cx="1534500" cy="328534"/>
          </a:xfrm>
        </p:grpSpPr>
        <p:pic>
          <p:nvPicPr>
            <p:cNvPr id="795" name="Google Shape;795;p64"/>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796" name="Google Shape;796;p64"/>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797" name="Google Shape;797;p64"/>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798" name="Google Shape;798;p64"/>
            <p:cNvPicPr preferRelativeResize="0"/>
            <p:nvPr/>
          </p:nvPicPr>
          <p:blipFill rotWithShape="1">
            <a:blip r:embed="rId6">
              <a:alphaModFix/>
            </a:blip>
            <a:srcRect/>
            <a:stretch/>
          </p:blipFill>
          <p:spPr>
            <a:xfrm>
              <a:off x="4082450" y="3252550"/>
              <a:ext cx="599267" cy="328533"/>
            </a:xfrm>
            <a:prstGeom prst="rect">
              <a:avLst/>
            </a:prstGeom>
            <a:noFill/>
            <a:ln>
              <a:noFill/>
            </a:ln>
          </p:spPr>
        </p:pic>
      </p:grpSp>
      <p:sp>
        <p:nvSpPr>
          <p:cNvPr id="799" name="Google Shape;799;p64"/>
          <p:cNvSpPr/>
          <p:nvPr/>
        </p:nvSpPr>
        <p:spPr>
          <a:xfrm>
            <a:off x="6853925" y="4209500"/>
            <a:ext cx="1426200" cy="7386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200">
                <a:solidFill>
                  <a:srgbClr val="56D1B3"/>
                </a:solidFill>
              </a:rPr>
              <a:t>e.g.</a:t>
            </a:r>
            <a:endParaRPr sz="1200">
              <a:solidFill>
                <a:srgbClr val="56D1B3"/>
              </a:solidFill>
            </a:endParaRPr>
          </a:p>
          <a:p>
            <a:pPr marL="139700" marR="0" lvl="0" indent="0" algn="l" rtl="0">
              <a:lnSpc>
                <a:spcPct val="100000"/>
              </a:lnSpc>
              <a:spcBef>
                <a:spcPts val="0"/>
              </a:spcBef>
              <a:spcAft>
                <a:spcPts val="0"/>
              </a:spcAft>
              <a:buClr>
                <a:srgbClr val="000000"/>
              </a:buClr>
              <a:buSzPts val="1400"/>
              <a:buFont typeface="Arial"/>
              <a:buNone/>
            </a:pPr>
            <a:r>
              <a:rPr lang="en" sz="1200">
                <a:solidFill>
                  <a:srgbClr val="56D1B3"/>
                </a:solidFill>
              </a:rPr>
              <a:t>log(3x10e-6) </a:t>
            </a:r>
            <a:endParaRPr sz="1200">
              <a:solidFill>
                <a:srgbClr val="56D1B3"/>
              </a:solidFill>
            </a:endParaRPr>
          </a:p>
          <a:p>
            <a:pPr marL="139700" marR="0" lvl="0" indent="0" algn="l" rtl="0">
              <a:lnSpc>
                <a:spcPct val="100000"/>
              </a:lnSpc>
              <a:spcBef>
                <a:spcPts val="0"/>
              </a:spcBef>
              <a:spcAft>
                <a:spcPts val="0"/>
              </a:spcAft>
              <a:buClr>
                <a:srgbClr val="000000"/>
              </a:buClr>
              <a:buSzPts val="1400"/>
              <a:buFont typeface="Arial"/>
              <a:buNone/>
            </a:pPr>
            <a:r>
              <a:rPr lang="en" sz="1200">
                <a:solidFill>
                  <a:srgbClr val="56D1B3"/>
                </a:solidFill>
              </a:rPr>
              <a:t>= -12.6</a:t>
            </a:r>
            <a:endParaRPr sz="1200"/>
          </a:p>
        </p:txBody>
      </p:sp>
      <p:sp>
        <p:nvSpPr>
          <p:cNvPr id="53" name="Bouée 52">
            <a:extLst>
              <a:ext uri="{FF2B5EF4-FFF2-40B4-BE49-F238E27FC236}">
                <a16:creationId xmlns:a16="http://schemas.microsoft.com/office/drawing/2014/main" id="{A0E94E09-50C4-2A4D-90AF-AA1BB5BA9D54}"/>
              </a:ext>
            </a:extLst>
          </p:cNvPr>
          <p:cNvSpPr/>
          <p:nvPr/>
        </p:nvSpPr>
        <p:spPr>
          <a:xfrm>
            <a:off x="2387601" y="3752556"/>
            <a:ext cx="143277" cy="143277"/>
          </a:xfrm>
          <a:prstGeom prst="donut">
            <a:avLst>
              <a:gd name="adj" fmla="val 18906"/>
            </a:avLst>
          </a:prstGeom>
          <a:solidFill>
            <a:srgbClr val="53D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GB">
              <a:solidFill>
                <a:schemeClr val="tx1"/>
              </a:solidFill>
            </a:endParaRPr>
          </a:p>
        </p:txBody>
      </p:sp>
      <p:pic>
        <p:nvPicPr>
          <p:cNvPr id="54" name="Google Shape;635;p61">
            <a:extLst>
              <a:ext uri="{FF2B5EF4-FFF2-40B4-BE49-F238E27FC236}">
                <a16:creationId xmlns:a16="http://schemas.microsoft.com/office/drawing/2014/main" id="{C1A69ADF-8912-E840-B799-6C65D171EF56}"/>
              </a:ext>
            </a:extLst>
          </p:cNvPr>
          <p:cNvPicPr preferRelativeResize="0"/>
          <p:nvPr/>
        </p:nvPicPr>
        <p:blipFill rotWithShape="1">
          <a:blip r:embed="rId6">
            <a:alphaModFix/>
          </a:blip>
          <a:srcRect l="3743" t="8530" r="51058"/>
          <a:stretch/>
        </p:blipFill>
        <p:spPr>
          <a:xfrm>
            <a:off x="4485891" y="4458388"/>
            <a:ext cx="155818" cy="172876"/>
          </a:xfrm>
          <a:prstGeom prst="rect">
            <a:avLst/>
          </a:prstGeom>
          <a:noFill/>
          <a:ln>
            <a:noFill/>
          </a:ln>
        </p:spPr>
      </p:pic>
      <p:pic>
        <p:nvPicPr>
          <p:cNvPr id="55" name="Google Shape;635;p61">
            <a:extLst>
              <a:ext uri="{FF2B5EF4-FFF2-40B4-BE49-F238E27FC236}">
                <a16:creationId xmlns:a16="http://schemas.microsoft.com/office/drawing/2014/main" id="{085EBA01-9BE5-3F4F-AE4E-2DC4C29555F9}"/>
              </a:ext>
            </a:extLst>
          </p:cNvPr>
          <p:cNvPicPr preferRelativeResize="0"/>
          <p:nvPr/>
        </p:nvPicPr>
        <p:blipFill rotWithShape="1">
          <a:blip r:embed="rId6">
            <a:alphaModFix/>
          </a:blip>
          <a:srcRect l="54698" t="-2" r="102"/>
          <a:stretch/>
        </p:blipFill>
        <p:spPr>
          <a:xfrm>
            <a:off x="5169408" y="4433900"/>
            <a:ext cx="155819" cy="18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803"/>
        <p:cNvGrpSpPr/>
        <p:nvPr/>
      </p:nvGrpSpPr>
      <p:grpSpPr>
        <a:xfrm>
          <a:off x="0" y="0"/>
          <a:ext cx="0" cy="0"/>
          <a:chOff x="0" y="0"/>
          <a:chExt cx="0" cy="0"/>
        </a:xfrm>
      </p:grpSpPr>
      <p:sp>
        <p:nvSpPr>
          <p:cNvPr id="804" name="Google Shape;804;p65"/>
          <p:cNvSpPr/>
          <p:nvPr/>
        </p:nvSpPr>
        <p:spPr>
          <a:xfrm>
            <a:off x="1074525" y="1825575"/>
            <a:ext cx="4629900" cy="3151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806" name="Google Shape;806;p65"/>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807" name="Google Shape;807;p65"/>
          <p:cNvGrpSpPr/>
          <p:nvPr/>
        </p:nvGrpSpPr>
        <p:grpSpPr>
          <a:xfrm>
            <a:off x="7585809" y="128475"/>
            <a:ext cx="1494900" cy="816160"/>
            <a:chOff x="7663063" y="164557"/>
            <a:chExt cx="1494900" cy="839067"/>
          </a:xfrm>
        </p:grpSpPr>
        <p:pic>
          <p:nvPicPr>
            <p:cNvPr id="808" name="Google Shape;808;p65"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809" name="Google Shape;809;p65"/>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810" name="Google Shape;810;p65"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pic>
        <p:nvPicPr>
          <p:cNvPr id="811" name="Google Shape;811;p65"/>
          <p:cNvPicPr preferRelativeResize="0"/>
          <p:nvPr/>
        </p:nvPicPr>
        <p:blipFill rotWithShape="1">
          <a:blip r:embed="rId6">
            <a:alphaModFix/>
          </a:blip>
          <a:srcRect r="49176"/>
          <a:stretch/>
        </p:blipFill>
        <p:spPr>
          <a:xfrm>
            <a:off x="3040051" y="4658525"/>
            <a:ext cx="257064" cy="282772"/>
          </a:xfrm>
          <a:prstGeom prst="rect">
            <a:avLst/>
          </a:prstGeom>
          <a:noFill/>
          <a:ln>
            <a:noFill/>
          </a:ln>
        </p:spPr>
      </p:pic>
      <p:pic>
        <p:nvPicPr>
          <p:cNvPr id="812" name="Google Shape;812;p65"/>
          <p:cNvPicPr preferRelativeResize="0"/>
          <p:nvPr/>
        </p:nvPicPr>
        <p:blipFill rotWithShape="1">
          <a:blip r:embed="rId6">
            <a:alphaModFix/>
          </a:blip>
          <a:srcRect l="52671"/>
          <a:stretch/>
        </p:blipFill>
        <p:spPr>
          <a:xfrm>
            <a:off x="3404466" y="4649548"/>
            <a:ext cx="257062" cy="300725"/>
          </a:xfrm>
          <a:prstGeom prst="rect">
            <a:avLst/>
          </a:prstGeom>
          <a:noFill/>
          <a:ln>
            <a:noFill/>
          </a:ln>
        </p:spPr>
      </p:pic>
      <p:sp>
        <p:nvSpPr>
          <p:cNvPr id="813" name="Google Shape;813;p65"/>
          <p:cNvSpPr txBox="1"/>
          <p:nvPr/>
        </p:nvSpPr>
        <p:spPr>
          <a:xfrm>
            <a:off x="3241525" y="4622900"/>
            <a:ext cx="32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
        <p:nvSpPr>
          <p:cNvPr id="814" name="Google Shape;814;p65"/>
          <p:cNvSpPr txBox="1"/>
          <p:nvPr/>
        </p:nvSpPr>
        <p:spPr>
          <a:xfrm rot="-5400000">
            <a:off x="491825" y="2934425"/>
            <a:ext cx="1777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815" name="Google Shape;815;p65"/>
          <p:cNvPicPr preferRelativeResize="0"/>
          <p:nvPr/>
        </p:nvPicPr>
        <p:blipFill rotWithShape="1">
          <a:blip r:embed="rId6">
            <a:alphaModFix/>
          </a:blip>
          <a:srcRect r="49176"/>
          <a:stretch/>
        </p:blipFill>
        <p:spPr>
          <a:xfrm rot="-5400000">
            <a:off x="1216500" y="2073675"/>
            <a:ext cx="328174" cy="354000"/>
          </a:xfrm>
          <a:prstGeom prst="rect">
            <a:avLst/>
          </a:prstGeom>
          <a:noFill/>
          <a:ln>
            <a:noFill/>
          </a:ln>
        </p:spPr>
      </p:pic>
      <p:sp>
        <p:nvSpPr>
          <p:cNvPr id="816" name="Google Shape;816;p65"/>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sp>
        <p:nvSpPr>
          <p:cNvPr id="817" name="Google Shape;817;p65"/>
          <p:cNvSpPr txBox="1"/>
          <p:nvPr/>
        </p:nvSpPr>
        <p:spPr>
          <a:xfrm>
            <a:off x="1835175" y="4368950"/>
            <a:ext cx="2171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a:t>
            </a:r>
            <a:endParaRPr sz="11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r>
              <a:rPr lang="en" sz="1100">
                <a:solidFill>
                  <a:schemeClr val="dk1"/>
                </a:solidFill>
              </a:rPr>
              <a:t>(purple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sp>
        <p:nvSpPr>
          <p:cNvPr id="818" name="Google Shape;818;p65"/>
          <p:cNvSpPr/>
          <p:nvPr/>
        </p:nvSpPr>
        <p:spPr>
          <a:xfrm>
            <a:off x="4531325" y="4256225"/>
            <a:ext cx="257100" cy="18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4691625" y="2150525"/>
            <a:ext cx="657300" cy="1934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5156125" y="3310128"/>
            <a:ext cx="354000" cy="41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5"/>
          <p:cNvSpPr txBox="1"/>
          <p:nvPr/>
        </p:nvSpPr>
        <p:spPr>
          <a:xfrm>
            <a:off x="5648100" y="2151750"/>
            <a:ext cx="3427200" cy="22320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Clr>
                <a:schemeClr val="dk1"/>
              </a:buClr>
              <a:buSzPts val="1400"/>
              <a:buFont typeface="Arial"/>
              <a:buNone/>
            </a:pPr>
            <a:r>
              <a:rPr lang="en" u="sng" dirty="0">
                <a:solidFill>
                  <a:srgbClr val="56D1B3"/>
                </a:solidFill>
              </a:rPr>
              <a:t>MLE computation</a:t>
            </a:r>
            <a:endParaRPr dirty="0">
              <a:solidFill>
                <a:schemeClr val="dk2"/>
              </a:solidFill>
            </a:endParaRPr>
          </a:p>
          <a:p>
            <a:pPr marL="139700" lvl="0" indent="0" algn="l" rtl="0">
              <a:lnSpc>
                <a:spcPct val="115000"/>
              </a:lnSpc>
              <a:spcBef>
                <a:spcPts val="0"/>
              </a:spcBef>
              <a:spcAft>
                <a:spcPts val="0"/>
              </a:spcAft>
              <a:buClr>
                <a:schemeClr val="dk1"/>
              </a:buClr>
              <a:buSzPts val="1400"/>
              <a:buFont typeface="Arial"/>
              <a:buNone/>
            </a:pPr>
            <a:endParaRPr dirty="0">
              <a:solidFill>
                <a:srgbClr val="56D1B3"/>
              </a:solidFill>
            </a:endParaRPr>
          </a:p>
          <a:p>
            <a:pPr marL="139700" lvl="0" indent="0" algn="l" rtl="0">
              <a:lnSpc>
                <a:spcPct val="115000"/>
              </a:lnSpc>
              <a:spcBef>
                <a:spcPts val="0"/>
              </a:spcBef>
              <a:spcAft>
                <a:spcPts val="0"/>
              </a:spcAft>
              <a:buClr>
                <a:schemeClr val="dk1"/>
              </a:buClr>
              <a:buSzPts val="1400"/>
              <a:buFont typeface="Arial"/>
              <a:buNone/>
            </a:pPr>
            <a:r>
              <a:rPr lang="en" dirty="0">
                <a:solidFill>
                  <a:srgbClr val="56D1B3"/>
                </a:solidFill>
              </a:rPr>
              <a:t>1. For each point, compute likelihood that it occurred under the specific model, taking into account N of trials</a:t>
            </a:r>
            <a:endParaRPr dirty="0">
              <a:solidFill>
                <a:srgbClr val="56D1B3"/>
              </a:solidFill>
            </a:endParaRPr>
          </a:p>
          <a:p>
            <a:pPr marL="139700" lvl="0" indent="0" algn="l" rtl="0">
              <a:lnSpc>
                <a:spcPct val="115000"/>
              </a:lnSpc>
              <a:spcBef>
                <a:spcPts val="0"/>
              </a:spcBef>
              <a:spcAft>
                <a:spcPts val="0"/>
              </a:spcAft>
              <a:buClr>
                <a:schemeClr val="dk1"/>
              </a:buClr>
              <a:buSzPts val="1400"/>
              <a:buFont typeface="Arial"/>
              <a:buNone/>
            </a:pPr>
            <a:r>
              <a:rPr lang="en" dirty="0">
                <a:solidFill>
                  <a:srgbClr val="56D1B3"/>
                </a:solidFill>
              </a:rPr>
              <a:t>2. Take the log of the probability</a:t>
            </a:r>
            <a:endParaRPr dirty="0">
              <a:solidFill>
                <a:srgbClr val="56D1B3"/>
              </a:solidFill>
            </a:endParaRPr>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p:txBody>
      </p:sp>
      <p:sp>
        <p:nvSpPr>
          <p:cNvPr id="822" name="Google Shape;822;p65"/>
          <p:cNvSpPr/>
          <p:nvPr/>
        </p:nvSpPr>
        <p:spPr>
          <a:xfrm>
            <a:off x="4304400" y="4124275"/>
            <a:ext cx="2513700" cy="852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5"/>
          <p:cNvSpPr txBox="1"/>
          <p:nvPr/>
        </p:nvSpPr>
        <p:spPr>
          <a:xfrm>
            <a:off x="838200" y="1200850"/>
            <a:ext cx="80898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b="1">
                <a:solidFill>
                  <a:schemeClr val="lt1"/>
                </a:solidFill>
              </a:rPr>
              <a:t>General case (e.g. logistic regression):</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Maximum Likelihood</a:t>
            </a:r>
            <a:r>
              <a:rPr lang="en" sz="1400" b="1" i="0" u="none" strike="noStrike" cap="none">
                <a:solidFill>
                  <a:srgbClr val="56D1B3"/>
                </a:solidFill>
                <a:latin typeface="Arial"/>
                <a:ea typeface="Arial"/>
                <a:cs typeface="Arial"/>
                <a:sym typeface="Arial"/>
              </a:rPr>
              <a:t> Estimation </a:t>
            </a:r>
            <a:r>
              <a:rPr lang="en" sz="1400" i="0" u="none" strike="noStrike" cap="none">
                <a:solidFill>
                  <a:srgbClr val="56D1B3"/>
                </a:solidFill>
              </a:rPr>
              <a:t>(</a:t>
            </a:r>
            <a:r>
              <a:rPr lang="en">
                <a:solidFill>
                  <a:srgbClr val="56D1B3"/>
                </a:solidFill>
              </a:rPr>
              <a:t>i.e. likelihood that the data is generated from the model)</a:t>
            </a:r>
            <a:endParaRPr>
              <a:solidFill>
                <a:schemeClr val="dk1"/>
              </a:solidFill>
            </a:endParaRPr>
          </a:p>
          <a:p>
            <a:pPr marL="0" marR="0" lvl="0" indent="457200" algn="l" rtl="0">
              <a:lnSpc>
                <a:spcPct val="115000"/>
              </a:lnSpc>
              <a:spcBef>
                <a:spcPts val="0"/>
              </a:spcBef>
              <a:spcAft>
                <a:spcPts val="0"/>
              </a:spcAft>
              <a:buNone/>
            </a:pPr>
            <a:r>
              <a:rPr lang="en" sz="1400" b="0" i="0" u="none" strike="noStrike" cap="none">
                <a:solidFill>
                  <a:srgbClr val="56D1B3"/>
                </a:solidFill>
                <a:latin typeface="Arial"/>
                <a:ea typeface="Arial"/>
                <a:cs typeface="Arial"/>
                <a:sym typeface="Arial"/>
              </a:rPr>
              <a:t> </a:t>
            </a:r>
            <a:endParaRPr/>
          </a:p>
        </p:txBody>
      </p:sp>
      <p:sp>
        <p:nvSpPr>
          <p:cNvPr id="824" name="Google Shape;824;p65"/>
          <p:cNvSpPr/>
          <p:nvPr/>
        </p:nvSpPr>
        <p:spPr>
          <a:xfrm>
            <a:off x="4017513" y="2753323"/>
            <a:ext cx="1534500" cy="3078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200" b="0" i="0" u="none" strike="noStrike" cap="none">
                <a:solidFill>
                  <a:srgbClr val="56D1B3"/>
                </a:solidFill>
                <a:latin typeface="Arial"/>
                <a:ea typeface="Arial"/>
                <a:cs typeface="Arial"/>
                <a:sym typeface="Arial"/>
              </a:rPr>
              <a:t>e.g. N trials = 2</a:t>
            </a:r>
            <a:r>
              <a:rPr lang="en" sz="1200">
                <a:solidFill>
                  <a:srgbClr val="56D1B3"/>
                </a:solidFill>
              </a:rPr>
              <a:t>5</a:t>
            </a:r>
            <a:endParaRPr sz="1200"/>
          </a:p>
        </p:txBody>
      </p:sp>
      <p:sp>
        <p:nvSpPr>
          <p:cNvPr id="825" name="Google Shape;825;p65"/>
          <p:cNvSpPr/>
          <p:nvPr/>
        </p:nvSpPr>
        <p:spPr>
          <a:xfrm>
            <a:off x="4099273" y="4164575"/>
            <a:ext cx="3535500" cy="738600"/>
          </a:xfrm>
          <a:prstGeom prst="rect">
            <a:avLst/>
          </a:prstGeom>
          <a:noFill/>
          <a:ln>
            <a:noFill/>
          </a:ln>
        </p:spPr>
        <p:txBody>
          <a:bodyPr spcFirstLastPara="1" wrap="square" lIns="91425" tIns="45700" rIns="91425" bIns="45700" anchor="t" anchorCtr="0">
            <a:noAutofit/>
          </a:bodyPr>
          <a:lstStyle/>
          <a:p>
            <a:pPr marL="139700" lvl="0">
              <a:lnSpc>
                <a:spcPct val="115000"/>
              </a:lnSpc>
              <a:buSzPts val="1400"/>
            </a:pPr>
            <a:r>
              <a:rPr lang="en" sz="1200" u="sng" dirty="0">
                <a:solidFill>
                  <a:srgbClr val="56D1B3"/>
                </a:solidFill>
              </a:rPr>
              <a:t>Likelihood </a:t>
            </a:r>
            <a:r>
              <a:rPr lang="en" sz="1200" b="0" i="0" u="sng" strike="noStrike" cap="none" dirty="0">
                <a:solidFill>
                  <a:srgbClr val="56D1B3"/>
                </a:solidFill>
                <a:latin typeface="Arial"/>
                <a:ea typeface="Arial"/>
                <a:cs typeface="Arial"/>
                <a:sym typeface="Arial"/>
              </a:rPr>
              <a:t>of this </a:t>
            </a:r>
            <a:r>
              <a:rPr lang="en" sz="1200" u="sng" dirty="0">
                <a:solidFill>
                  <a:srgbClr val="56D1B3"/>
                </a:solidFill>
              </a:rPr>
              <a:t>occurring</a:t>
            </a:r>
            <a:r>
              <a:rPr lang="en" sz="1200" b="0" i="0" u="sng" strike="noStrike" cap="none" dirty="0">
                <a:solidFill>
                  <a:srgbClr val="56D1B3"/>
                </a:solidFill>
                <a:latin typeface="Arial"/>
                <a:ea typeface="Arial"/>
                <a:cs typeface="Arial"/>
                <a:sym typeface="Arial"/>
              </a:rPr>
              <a:t>:</a:t>
            </a:r>
            <a:endParaRPr sz="1200" u="sng" dirty="0"/>
          </a:p>
          <a:p>
            <a:pPr marL="139700" lvl="0">
              <a:lnSpc>
                <a:spcPct val="115000"/>
              </a:lnSpc>
              <a:buSzPts val="1400"/>
            </a:pPr>
            <a:r>
              <a:rPr lang="fr-FR" sz="1200" dirty="0">
                <a:solidFill>
                  <a:srgbClr val="56D1B3"/>
                </a:solidFill>
              </a:rPr>
              <a:t>P(    )^5 * P(    )^20</a:t>
            </a:r>
            <a:endParaRPr lang="fr-FR" sz="1200" dirty="0"/>
          </a:p>
          <a:p>
            <a:pPr marL="139700" marR="0" lvl="0" indent="0" algn="l" rtl="0">
              <a:lnSpc>
                <a:spcPct val="115000"/>
              </a:lnSpc>
              <a:spcBef>
                <a:spcPts val="0"/>
              </a:spcBef>
              <a:spcAft>
                <a:spcPts val="0"/>
              </a:spcAft>
              <a:buClr>
                <a:srgbClr val="000000"/>
              </a:buClr>
              <a:buSzPts val="1400"/>
              <a:buFont typeface="Arial"/>
              <a:buNone/>
            </a:pPr>
            <a:r>
              <a:rPr lang="en" sz="1200" b="0" i="0" u="none" strike="noStrike" cap="none" dirty="0">
                <a:solidFill>
                  <a:srgbClr val="56D1B3"/>
                </a:solidFill>
                <a:latin typeface="Arial"/>
                <a:ea typeface="Arial"/>
                <a:cs typeface="Arial"/>
                <a:sym typeface="Arial"/>
              </a:rPr>
              <a:t>= 0.25</a:t>
            </a:r>
            <a:r>
              <a:rPr lang="en" sz="1200" dirty="0">
                <a:solidFill>
                  <a:srgbClr val="56D1B3"/>
                </a:solidFill>
              </a:rPr>
              <a:t>^5</a:t>
            </a:r>
            <a:r>
              <a:rPr lang="en" sz="1200" b="0" i="0" u="none" strike="noStrike" cap="none" dirty="0">
                <a:solidFill>
                  <a:srgbClr val="56D1B3"/>
                </a:solidFill>
                <a:latin typeface="Arial"/>
                <a:ea typeface="Arial"/>
                <a:cs typeface="Arial"/>
                <a:sym typeface="Arial"/>
              </a:rPr>
              <a:t> * (1-0.25)</a:t>
            </a:r>
            <a:r>
              <a:rPr lang="en" sz="1200" dirty="0">
                <a:solidFill>
                  <a:srgbClr val="56D1B3"/>
                </a:solidFill>
              </a:rPr>
              <a:t>^20</a:t>
            </a:r>
            <a:r>
              <a:rPr lang="en" sz="1200" b="0" i="0" u="none" strike="noStrike" cap="none" dirty="0">
                <a:solidFill>
                  <a:srgbClr val="56D1B3"/>
                </a:solidFill>
                <a:latin typeface="Arial"/>
                <a:ea typeface="Arial"/>
                <a:cs typeface="Arial"/>
                <a:sym typeface="Arial"/>
              </a:rPr>
              <a:t> = </a:t>
            </a:r>
            <a:r>
              <a:rPr lang="en" sz="1200" dirty="0">
                <a:solidFill>
                  <a:srgbClr val="56D1B3"/>
                </a:solidFill>
              </a:rPr>
              <a:t>3x10e-6</a:t>
            </a:r>
            <a:endParaRPr sz="1200" dirty="0"/>
          </a:p>
        </p:txBody>
      </p:sp>
      <p:pic>
        <p:nvPicPr>
          <p:cNvPr id="826" name="Google Shape;826;p65"/>
          <p:cNvPicPr preferRelativeResize="0"/>
          <p:nvPr/>
        </p:nvPicPr>
        <p:blipFill rotWithShape="1">
          <a:blip r:embed="rId7">
            <a:alphaModFix/>
          </a:blip>
          <a:srcRect l="8534" t="5177" r="36336" b="4308"/>
          <a:stretch/>
        </p:blipFill>
        <p:spPr>
          <a:xfrm>
            <a:off x="1642175" y="1938525"/>
            <a:ext cx="2513700" cy="2519863"/>
          </a:xfrm>
          <a:prstGeom prst="rect">
            <a:avLst/>
          </a:prstGeom>
          <a:noFill/>
          <a:ln>
            <a:noFill/>
          </a:ln>
        </p:spPr>
      </p:pic>
      <p:sp>
        <p:nvSpPr>
          <p:cNvPr id="827" name="Google Shape;827;p65"/>
          <p:cNvSpPr/>
          <p:nvPr/>
        </p:nvSpPr>
        <p:spPr>
          <a:xfrm>
            <a:off x="2356798" y="3633545"/>
            <a:ext cx="1233000" cy="3078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300" b="0" i="0" u="none" strike="noStrike" cap="none">
                <a:solidFill>
                  <a:srgbClr val="56D1B3"/>
                </a:solidFill>
                <a:latin typeface="Arial"/>
                <a:ea typeface="Arial"/>
                <a:cs typeface="Arial"/>
                <a:sym typeface="Arial"/>
              </a:rPr>
              <a:t>How likely?</a:t>
            </a:r>
            <a:endParaRPr sz="1300"/>
          </a:p>
        </p:txBody>
      </p:sp>
      <p:sp>
        <p:nvSpPr>
          <p:cNvPr id="828" name="Google Shape;828;p65"/>
          <p:cNvSpPr/>
          <p:nvPr/>
        </p:nvSpPr>
        <p:spPr>
          <a:xfrm>
            <a:off x="3969297" y="3644950"/>
            <a:ext cx="2367300" cy="3078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200" b="0" i="0" u="none" strike="noStrike" cap="none">
                <a:solidFill>
                  <a:srgbClr val="56D1B3"/>
                </a:solidFill>
                <a:latin typeface="Arial"/>
                <a:ea typeface="Arial"/>
                <a:cs typeface="Arial"/>
                <a:sym typeface="Arial"/>
              </a:rPr>
              <a:t>Choice: </a:t>
            </a:r>
            <a:endParaRPr sz="1200" b="0" i="0" u="none" strike="noStrike" cap="none">
              <a:solidFill>
                <a:srgbClr val="56D1B3"/>
              </a:solidFill>
              <a:latin typeface="Arial"/>
              <a:ea typeface="Arial"/>
              <a:cs typeface="Arial"/>
              <a:sym typeface="Arial"/>
            </a:endParaRPr>
          </a:p>
          <a:p>
            <a:pPr marL="139700" marR="0" lvl="0" indent="0" algn="l" rtl="0">
              <a:lnSpc>
                <a:spcPct val="100000"/>
              </a:lnSpc>
              <a:spcBef>
                <a:spcPts val="0"/>
              </a:spcBef>
              <a:spcAft>
                <a:spcPts val="0"/>
              </a:spcAft>
              <a:buClr>
                <a:srgbClr val="000000"/>
              </a:buClr>
              <a:buSzPts val="1400"/>
              <a:buFont typeface="Arial"/>
              <a:buNone/>
            </a:pPr>
            <a:r>
              <a:rPr lang="en" sz="1200">
                <a:solidFill>
                  <a:srgbClr val="56D1B3"/>
                </a:solidFill>
              </a:rPr>
              <a:t>5x</a:t>
            </a:r>
            <a:r>
              <a:rPr lang="en" sz="1200" b="0" i="0" u="none" strike="noStrike" cap="none">
                <a:solidFill>
                  <a:srgbClr val="56D1B3"/>
                </a:solidFill>
                <a:latin typeface="Arial"/>
                <a:ea typeface="Arial"/>
                <a:cs typeface="Arial"/>
                <a:sym typeface="Arial"/>
              </a:rPr>
              <a:t> </a:t>
            </a:r>
            <a:r>
              <a:rPr lang="en" sz="1200">
                <a:solidFill>
                  <a:srgbClr val="56D1B3"/>
                </a:solidFill>
              </a:rPr>
              <a:t>purple</a:t>
            </a:r>
            <a:r>
              <a:rPr lang="en" sz="1200" b="0" i="0" u="none" strike="noStrike" cap="none">
                <a:solidFill>
                  <a:srgbClr val="56D1B3"/>
                </a:solidFill>
                <a:latin typeface="Arial"/>
                <a:ea typeface="Arial"/>
                <a:cs typeface="Arial"/>
                <a:sym typeface="Arial"/>
              </a:rPr>
              <a:t>, </a:t>
            </a:r>
            <a:r>
              <a:rPr lang="en" sz="1200">
                <a:solidFill>
                  <a:srgbClr val="56D1B3"/>
                </a:solidFill>
              </a:rPr>
              <a:t>20x</a:t>
            </a:r>
            <a:r>
              <a:rPr lang="en" sz="1200" b="0" i="0" u="none" strike="noStrike" cap="none">
                <a:solidFill>
                  <a:srgbClr val="56D1B3"/>
                </a:solidFill>
                <a:latin typeface="Arial"/>
                <a:ea typeface="Arial"/>
                <a:cs typeface="Arial"/>
                <a:sym typeface="Arial"/>
              </a:rPr>
              <a:t> </a:t>
            </a:r>
            <a:r>
              <a:rPr lang="en" sz="1200">
                <a:solidFill>
                  <a:srgbClr val="56D1B3"/>
                </a:solidFill>
              </a:rPr>
              <a:t>yellow</a:t>
            </a:r>
            <a:endParaRPr sz="1200"/>
          </a:p>
        </p:txBody>
      </p:sp>
      <p:grpSp>
        <p:nvGrpSpPr>
          <p:cNvPr id="829" name="Google Shape;829;p65"/>
          <p:cNvGrpSpPr/>
          <p:nvPr/>
        </p:nvGrpSpPr>
        <p:grpSpPr>
          <a:xfrm>
            <a:off x="4066015" y="3061120"/>
            <a:ext cx="1320744" cy="282769"/>
            <a:chOff x="4082450" y="3252550"/>
            <a:chExt cx="1534500" cy="328534"/>
          </a:xfrm>
        </p:grpSpPr>
        <p:pic>
          <p:nvPicPr>
            <p:cNvPr id="830" name="Google Shape;830;p65"/>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831" name="Google Shape;831;p65"/>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832" name="Google Shape;832;p65"/>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833" name="Google Shape;833;p65"/>
            <p:cNvPicPr preferRelativeResize="0"/>
            <p:nvPr/>
          </p:nvPicPr>
          <p:blipFill rotWithShape="1">
            <a:blip r:embed="rId6">
              <a:alphaModFix/>
            </a:blip>
            <a:srcRect/>
            <a:stretch/>
          </p:blipFill>
          <p:spPr>
            <a:xfrm>
              <a:off x="4082450" y="3252550"/>
              <a:ext cx="599267" cy="328533"/>
            </a:xfrm>
            <a:prstGeom prst="rect">
              <a:avLst/>
            </a:prstGeom>
            <a:noFill/>
            <a:ln>
              <a:noFill/>
            </a:ln>
          </p:spPr>
        </p:pic>
      </p:grpSp>
      <p:grpSp>
        <p:nvGrpSpPr>
          <p:cNvPr id="834" name="Google Shape;834;p65"/>
          <p:cNvGrpSpPr/>
          <p:nvPr/>
        </p:nvGrpSpPr>
        <p:grpSpPr>
          <a:xfrm>
            <a:off x="4130990" y="3140157"/>
            <a:ext cx="1320744" cy="282769"/>
            <a:chOff x="4082450" y="3252550"/>
            <a:chExt cx="1534500" cy="328534"/>
          </a:xfrm>
        </p:grpSpPr>
        <p:pic>
          <p:nvPicPr>
            <p:cNvPr id="835" name="Google Shape;835;p65"/>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836" name="Google Shape;836;p65"/>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837" name="Google Shape;837;p65"/>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838" name="Google Shape;838;p65"/>
            <p:cNvPicPr preferRelativeResize="0"/>
            <p:nvPr/>
          </p:nvPicPr>
          <p:blipFill rotWithShape="1">
            <a:blip r:embed="rId6">
              <a:alphaModFix/>
            </a:blip>
            <a:srcRect/>
            <a:stretch/>
          </p:blipFill>
          <p:spPr>
            <a:xfrm>
              <a:off x="4082450" y="3252550"/>
              <a:ext cx="599267" cy="328533"/>
            </a:xfrm>
            <a:prstGeom prst="rect">
              <a:avLst/>
            </a:prstGeom>
            <a:noFill/>
            <a:ln>
              <a:noFill/>
            </a:ln>
          </p:spPr>
        </p:pic>
      </p:grpSp>
      <p:grpSp>
        <p:nvGrpSpPr>
          <p:cNvPr id="839" name="Google Shape;839;p65"/>
          <p:cNvGrpSpPr/>
          <p:nvPr/>
        </p:nvGrpSpPr>
        <p:grpSpPr>
          <a:xfrm>
            <a:off x="4203340" y="3211945"/>
            <a:ext cx="1320744" cy="282769"/>
            <a:chOff x="4082450" y="3252550"/>
            <a:chExt cx="1534500" cy="328534"/>
          </a:xfrm>
        </p:grpSpPr>
        <p:pic>
          <p:nvPicPr>
            <p:cNvPr id="840" name="Google Shape;840;p65"/>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841" name="Google Shape;841;p65"/>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842" name="Google Shape;842;p65"/>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843" name="Google Shape;843;p65"/>
            <p:cNvPicPr preferRelativeResize="0"/>
            <p:nvPr/>
          </p:nvPicPr>
          <p:blipFill rotWithShape="1">
            <a:blip r:embed="rId6">
              <a:alphaModFix/>
            </a:blip>
            <a:srcRect/>
            <a:stretch/>
          </p:blipFill>
          <p:spPr>
            <a:xfrm>
              <a:off x="4082450" y="3252550"/>
              <a:ext cx="599267" cy="328533"/>
            </a:xfrm>
            <a:prstGeom prst="rect">
              <a:avLst/>
            </a:prstGeom>
            <a:noFill/>
            <a:ln>
              <a:noFill/>
            </a:ln>
          </p:spPr>
        </p:pic>
      </p:grpSp>
      <p:grpSp>
        <p:nvGrpSpPr>
          <p:cNvPr id="844" name="Google Shape;844;p65"/>
          <p:cNvGrpSpPr/>
          <p:nvPr/>
        </p:nvGrpSpPr>
        <p:grpSpPr>
          <a:xfrm>
            <a:off x="4280728" y="3303532"/>
            <a:ext cx="1320744" cy="282769"/>
            <a:chOff x="4082450" y="3252550"/>
            <a:chExt cx="1534500" cy="328534"/>
          </a:xfrm>
        </p:grpSpPr>
        <p:pic>
          <p:nvPicPr>
            <p:cNvPr id="845" name="Google Shape;845;p65"/>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846" name="Google Shape;846;p65"/>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847" name="Google Shape;847;p65"/>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848" name="Google Shape;848;p65"/>
            <p:cNvPicPr preferRelativeResize="0"/>
            <p:nvPr/>
          </p:nvPicPr>
          <p:blipFill rotWithShape="1">
            <a:blip r:embed="rId6">
              <a:alphaModFix/>
            </a:blip>
            <a:srcRect/>
            <a:stretch/>
          </p:blipFill>
          <p:spPr>
            <a:xfrm>
              <a:off x="4082450" y="3252550"/>
              <a:ext cx="599267" cy="328533"/>
            </a:xfrm>
            <a:prstGeom prst="rect">
              <a:avLst/>
            </a:prstGeom>
            <a:noFill/>
            <a:ln>
              <a:noFill/>
            </a:ln>
          </p:spPr>
        </p:pic>
      </p:grpSp>
      <p:grpSp>
        <p:nvGrpSpPr>
          <p:cNvPr id="849" name="Google Shape;849;p65"/>
          <p:cNvGrpSpPr/>
          <p:nvPr/>
        </p:nvGrpSpPr>
        <p:grpSpPr>
          <a:xfrm>
            <a:off x="4359990" y="3379420"/>
            <a:ext cx="1320744" cy="282769"/>
            <a:chOff x="4082450" y="3252550"/>
            <a:chExt cx="1534500" cy="328534"/>
          </a:xfrm>
        </p:grpSpPr>
        <p:pic>
          <p:nvPicPr>
            <p:cNvPr id="850" name="Google Shape;850;p65"/>
            <p:cNvPicPr preferRelativeResize="0"/>
            <p:nvPr/>
          </p:nvPicPr>
          <p:blipFill rotWithShape="1">
            <a:blip r:embed="rId6">
              <a:alphaModFix/>
            </a:blip>
            <a:srcRect l="47978"/>
            <a:stretch/>
          </p:blipFill>
          <p:spPr>
            <a:xfrm>
              <a:off x="4681716" y="3252550"/>
              <a:ext cx="311745" cy="328533"/>
            </a:xfrm>
            <a:prstGeom prst="rect">
              <a:avLst/>
            </a:prstGeom>
            <a:noFill/>
            <a:ln>
              <a:noFill/>
            </a:ln>
          </p:spPr>
        </p:pic>
        <p:pic>
          <p:nvPicPr>
            <p:cNvPr id="851" name="Google Shape;851;p65"/>
            <p:cNvPicPr preferRelativeResize="0"/>
            <p:nvPr/>
          </p:nvPicPr>
          <p:blipFill rotWithShape="1">
            <a:blip r:embed="rId6">
              <a:alphaModFix/>
            </a:blip>
            <a:srcRect l="47978"/>
            <a:stretch/>
          </p:blipFill>
          <p:spPr>
            <a:xfrm>
              <a:off x="4993461" y="3252550"/>
              <a:ext cx="311745" cy="328533"/>
            </a:xfrm>
            <a:prstGeom prst="rect">
              <a:avLst/>
            </a:prstGeom>
            <a:noFill/>
            <a:ln>
              <a:noFill/>
            </a:ln>
          </p:spPr>
        </p:pic>
        <p:pic>
          <p:nvPicPr>
            <p:cNvPr id="852" name="Google Shape;852;p65"/>
            <p:cNvPicPr preferRelativeResize="0"/>
            <p:nvPr/>
          </p:nvPicPr>
          <p:blipFill rotWithShape="1">
            <a:blip r:embed="rId6">
              <a:alphaModFix/>
            </a:blip>
            <a:srcRect l="47978"/>
            <a:stretch/>
          </p:blipFill>
          <p:spPr>
            <a:xfrm>
              <a:off x="5305205" y="3252550"/>
              <a:ext cx="311745" cy="328533"/>
            </a:xfrm>
            <a:prstGeom prst="rect">
              <a:avLst/>
            </a:prstGeom>
            <a:noFill/>
            <a:ln>
              <a:noFill/>
            </a:ln>
          </p:spPr>
        </p:pic>
        <p:pic>
          <p:nvPicPr>
            <p:cNvPr id="853" name="Google Shape;853;p65"/>
            <p:cNvPicPr preferRelativeResize="0"/>
            <p:nvPr/>
          </p:nvPicPr>
          <p:blipFill rotWithShape="1">
            <a:blip r:embed="rId6">
              <a:alphaModFix/>
            </a:blip>
            <a:srcRect/>
            <a:stretch/>
          </p:blipFill>
          <p:spPr>
            <a:xfrm>
              <a:off x="4082450" y="3252550"/>
              <a:ext cx="599267" cy="328533"/>
            </a:xfrm>
            <a:prstGeom prst="rect">
              <a:avLst/>
            </a:prstGeom>
            <a:noFill/>
            <a:ln>
              <a:noFill/>
            </a:ln>
          </p:spPr>
        </p:pic>
      </p:grpSp>
      <p:sp>
        <p:nvSpPr>
          <p:cNvPr id="854" name="Google Shape;854;p65"/>
          <p:cNvSpPr/>
          <p:nvPr/>
        </p:nvSpPr>
        <p:spPr>
          <a:xfrm>
            <a:off x="6853925" y="4209500"/>
            <a:ext cx="1426200" cy="73860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n" sz="1200">
                <a:solidFill>
                  <a:srgbClr val="56D1B3"/>
                </a:solidFill>
              </a:rPr>
              <a:t>e.g.</a:t>
            </a:r>
            <a:endParaRPr sz="1200">
              <a:solidFill>
                <a:srgbClr val="56D1B3"/>
              </a:solidFill>
            </a:endParaRPr>
          </a:p>
          <a:p>
            <a:pPr marL="139700" marR="0" lvl="0" indent="0" algn="l" rtl="0">
              <a:lnSpc>
                <a:spcPct val="100000"/>
              </a:lnSpc>
              <a:spcBef>
                <a:spcPts val="0"/>
              </a:spcBef>
              <a:spcAft>
                <a:spcPts val="0"/>
              </a:spcAft>
              <a:buClr>
                <a:srgbClr val="000000"/>
              </a:buClr>
              <a:buSzPts val="1400"/>
              <a:buFont typeface="Arial"/>
              <a:buNone/>
            </a:pPr>
            <a:r>
              <a:rPr lang="en" sz="1200">
                <a:solidFill>
                  <a:srgbClr val="56D1B3"/>
                </a:solidFill>
              </a:rPr>
              <a:t>log(3x10e-6) </a:t>
            </a:r>
            <a:endParaRPr sz="1200">
              <a:solidFill>
                <a:srgbClr val="56D1B3"/>
              </a:solidFill>
            </a:endParaRPr>
          </a:p>
          <a:p>
            <a:pPr marL="139700" marR="0" lvl="0" indent="0" algn="l" rtl="0">
              <a:lnSpc>
                <a:spcPct val="100000"/>
              </a:lnSpc>
              <a:spcBef>
                <a:spcPts val="0"/>
              </a:spcBef>
              <a:spcAft>
                <a:spcPts val="0"/>
              </a:spcAft>
              <a:buClr>
                <a:srgbClr val="000000"/>
              </a:buClr>
              <a:buSzPts val="1400"/>
              <a:buFont typeface="Arial"/>
              <a:buNone/>
            </a:pPr>
            <a:r>
              <a:rPr lang="en" sz="1200">
                <a:solidFill>
                  <a:srgbClr val="56D1B3"/>
                </a:solidFill>
              </a:rPr>
              <a:t>= -12.6</a:t>
            </a:r>
            <a:endParaRPr sz="1200"/>
          </a:p>
        </p:txBody>
      </p:sp>
      <p:sp>
        <p:nvSpPr>
          <p:cNvPr id="855" name="Google Shape;855;p65"/>
          <p:cNvSpPr txBox="1"/>
          <p:nvPr/>
        </p:nvSpPr>
        <p:spPr>
          <a:xfrm>
            <a:off x="7072200" y="3855500"/>
            <a:ext cx="1855800" cy="354000"/>
          </a:xfrm>
          <a:prstGeom prst="rect">
            <a:avLst/>
          </a:prstGeom>
          <a:solidFill>
            <a:schemeClr val="lt1"/>
          </a:solidFill>
          <a:ln w="28575" cap="flat" cmpd="sng">
            <a:solidFill>
              <a:srgbClr val="56D1B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a:t>log(ab) = log(a) + log(b)</a:t>
            </a:r>
            <a:endParaRPr sz="1100"/>
          </a:p>
        </p:txBody>
      </p:sp>
      <p:sp>
        <p:nvSpPr>
          <p:cNvPr id="54" name="Bouée 53">
            <a:extLst>
              <a:ext uri="{FF2B5EF4-FFF2-40B4-BE49-F238E27FC236}">
                <a16:creationId xmlns:a16="http://schemas.microsoft.com/office/drawing/2014/main" id="{DD57512A-8005-2643-962E-3A8EC38642CC}"/>
              </a:ext>
            </a:extLst>
          </p:cNvPr>
          <p:cNvSpPr/>
          <p:nvPr/>
        </p:nvSpPr>
        <p:spPr>
          <a:xfrm>
            <a:off x="2387601" y="3752556"/>
            <a:ext cx="143277" cy="143277"/>
          </a:xfrm>
          <a:prstGeom prst="donut">
            <a:avLst>
              <a:gd name="adj" fmla="val 18906"/>
            </a:avLst>
          </a:prstGeom>
          <a:solidFill>
            <a:srgbClr val="53D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GB">
              <a:solidFill>
                <a:schemeClr val="tx1"/>
              </a:solidFill>
            </a:endParaRPr>
          </a:p>
        </p:txBody>
      </p:sp>
      <p:pic>
        <p:nvPicPr>
          <p:cNvPr id="55" name="Google Shape;635;p61">
            <a:extLst>
              <a:ext uri="{FF2B5EF4-FFF2-40B4-BE49-F238E27FC236}">
                <a16:creationId xmlns:a16="http://schemas.microsoft.com/office/drawing/2014/main" id="{41B29D99-7138-D949-91AD-307BC1D12021}"/>
              </a:ext>
            </a:extLst>
          </p:cNvPr>
          <p:cNvPicPr preferRelativeResize="0"/>
          <p:nvPr/>
        </p:nvPicPr>
        <p:blipFill rotWithShape="1">
          <a:blip r:embed="rId6">
            <a:alphaModFix/>
          </a:blip>
          <a:srcRect l="3743" t="8530" r="51058"/>
          <a:stretch/>
        </p:blipFill>
        <p:spPr>
          <a:xfrm>
            <a:off x="4485891" y="4458388"/>
            <a:ext cx="155818" cy="172876"/>
          </a:xfrm>
          <a:prstGeom prst="rect">
            <a:avLst/>
          </a:prstGeom>
          <a:noFill/>
          <a:ln>
            <a:noFill/>
          </a:ln>
        </p:spPr>
      </p:pic>
      <p:pic>
        <p:nvPicPr>
          <p:cNvPr id="56" name="Google Shape;635;p61">
            <a:extLst>
              <a:ext uri="{FF2B5EF4-FFF2-40B4-BE49-F238E27FC236}">
                <a16:creationId xmlns:a16="http://schemas.microsoft.com/office/drawing/2014/main" id="{C6AADD6E-AC57-964B-884E-544C7DCB1158}"/>
              </a:ext>
            </a:extLst>
          </p:cNvPr>
          <p:cNvPicPr preferRelativeResize="0"/>
          <p:nvPr/>
        </p:nvPicPr>
        <p:blipFill rotWithShape="1">
          <a:blip r:embed="rId6">
            <a:alphaModFix/>
          </a:blip>
          <a:srcRect l="54698" t="-2" r="102"/>
          <a:stretch/>
        </p:blipFill>
        <p:spPr>
          <a:xfrm>
            <a:off x="5169408" y="4433900"/>
            <a:ext cx="155819" cy="189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859"/>
        <p:cNvGrpSpPr/>
        <p:nvPr/>
      </p:nvGrpSpPr>
      <p:grpSpPr>
        <a:xfrm>
          <a:off x="0" y="0"/>
          <a:ext cx="0" cy="0"/>
          <a:chOff x="0" y="0"/>
          <a:chExt cx="0" cy="0"/>
        </a:xfrm>
      </p:grpSpPr>
      <p:sp>
        <p:nvSpPr>
          <p:cNvPr id="860" name="Google Shape;860;p66"/>
          <p:cNvSpPr/>
          <p:nvPr/>
        </p:nvSpPr>
        <p:spPr>
          <a:xfrm>
            <a:off x="1074525" y="1825575"/>
            <a:ext cx="4629900" cy="3151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6"/>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862" name="Google Shape;862;p66"/>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863" name="Google Shape;863;p66"/>
          <p:cNvGrpSpPr/>
          <p:nvPr/>
        </p:nvGrpSpPr>
        <p:grpSpPr>
          <a:xfrm>
            <a:off x="7585809" y="128475"/>
            <a:ext cx="1494900" cy="816160"/>
            <a:chOff x="7663063" y="164557"/>
            <a:chExt cx="1494900" cy="839067"/>
          </a:xfrm>
        </p:grpSpPr>
        <p:pic>
          <p:nvPicPr>
            <p:cNvPr id="864" name="Google Shape;864;p66"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865" name="Google Shape;865;p66"/>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866" name="Google Shape;866;p66"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pic>
        <p:nvPicPr>
          <p:cNvPr id="867" name="Google Shape;867;p66"/>
          <p:cNvPicPr preferRelativeResize="0"/>
          <p:nvPr/>
        </p:nvPicPr>
        <p:blipFill rotWithShape="1">
          <a:blip r:embed="rId6">
            <a:alphaModFix/>
          </a:blip>
          <a:srcRect r="49176"/>
          <a:stretch/>
        </p:blipFill>
        <p:spPr>
          <a:xfrm>
            <a:off x="3040051" y="4658525"/>
            <a:ext cx="257064" cy="282772"/>
          </a:xfrm>
          <a:prstGeom prst="rect">
            <a:avLst/>
          </a:prstGeom>
          <a:noFill/>
          <a:ln>
            <a:noFill/>
          </a:ln>
        </p:spPr>
      </p:pic>
      <p:pic>
        <p:nvPicPr>
          <p:cNvPr id="868" name="Google Shape;868;p66"/>
          <p:cNvPicPr preferRelativeResize="0"/>
          <p:nvPr/>
        </p:nvPicPr>
        <p:blipFill rotWithShape="1">
          <a:blip r:embed="rId6">
            <a:alphaModFix/>
          </a:blip>
          <a:srcRect l="52671"/>
          <a:stretch/>
        </p:blipFill>
        <p:spPr>
          <a:xfrm>
            <a:off x="3404466" y="4649548"/>
            <a:ext cx="257062" cy="300725"/>
          </a:xfrm>
          <a:prstGeom prst="rect">
            <a:avLst/>
          </a:prstGeom>
          <a:noFill/>
          <a:ln>
            <a:noFill/>
          </a:ln>
        </p:spPr>
      </p:pic>
      <p:sp>
        <p:nvSpPr>
          <p:cNvPr id="869" name="Google Shape;869;p66"/>
          <p:cNvSpPr txBox="1"/>
          <p:nvPr/>
        </p:nvSpPr>
        <p:spPr>
          <a:xfrm>
            <a:off x="3241525" y="4622900"/>
            <a:ext cx="32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
        <p:nvSpPr>
          <p:cNvPr id="870" name="Google Shape;870;p66"/>
          <p:cNvSpPr txBox="1"/>
          <p:nvPr/>
        </p:nvSpPr>
        <p:spPr>
          <a:xfrm rot="-5400000">
            <a:off x="491825" y="2934425"/>
            <a:ext cx="1777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871" name="Google Shape;871;p66"/>
          <p:cNvPicPr preferRelativeResize="0"/>
          <p:nvPr/>
        </p:nvPicPr>
        <p:blipFill rotWithShape="1">
          <a:blip r:embed="rId6">
            <a:alphaModFix/>
          </a:blip>
          <a:srcRect r="49176"/>
          <a:stretch/>
        </p:blipFill>
        <p:spPr>
          <a:xfrm rot="-5400000">
            <a:off x="1216500" y="2073675"/>
            <a:ext cx="328174" cy="354000"/>
          </a:xfrm>
          <a:prstGeom prst="rect">
            <a:avLst/>
          </a:prstGeom>
          <a:noFill/>
          <a:ln>
            <a:noFill/>
          </a:ln>
        </p:spPr>
      </p:pic>
      <p:sp>
        <p:nvSpPr>
          <p:cNvPr id="872" name="Google Shape;872;p66"/>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sp>
        <p:nvSpPr>
          <p:cNvPr id="873" name="Google Shape;873;p66"/>
          <p:cNvSpPr txBox="1"/>
          <p:nvPr/>
        </p:nvSpPr>
        <p:spPr>
          <a:xfrm>
            <a:off x="1835175" y="4368950"/>
            <a:ext cx="2171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a:t>
            </a:r>
            <a:endParaRPr sz="11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r>
              <a:rPr lang="en" sz="1100">
                <a:solidFill>
                  <a:schemeClr val="dk1"/>
                </a:solidFill>
              </a:rPr>
              <a:t>(purple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sp>
        <p:nvSpPr>
          <p:cNvPr id="874" name="Google Shape;874;p66"/>
          <p:cNvSpPr/>
          <p:nvPr/>
        </p:nvSpPr>
        <p:spPr>
          <a:xfrm>
            <a:off x="4531325" y="4256225"/>
            <a:ext cx="257100" cy="18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6"/>
          <p:cNvSpPr/>
          <p:nvPr/>
        </p:nvSpPr>
        <p:spPr>
          <a:xfrm>
            <a:off x="5156125" y="3310128"/>
            <a:ext cx="354000" cy="41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6"/>
          <p:cNvSpPr txBox="1"/>
          <p:nvPr/>
        </p:nvSpPr>
        <p:spPr>
          <a:xfrm>
            <a:off x="5648100" y="2151750"/>
            <a:ext cx="3427200" cy="22320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Clr>
                <a:schemeClr val="dk1"/>
              </a:buClr>
              <a:buSzPts val="1400"/>
              <a:buFont typeface="Arial"/>
              <a:buNone/>
            </a:pPr>
            <a:r>
              <a:rPr lang="en" u="sng" dirty="0">
                <a:solidFill>
                  <a:srgbClr val="56D1B3"/>
                </a:solidFill>
              </a:rPr>
              <a:t>MLE computation</a:t>
            </a:r>
            <a:endParaRPr dirty="0">
              <a:solidFill>
                <a:schemeClr val="dk2"/>
              </a:solidFill>
            </a:endParaRPr>
          </a:p>
          <a:p>
            <a:pPr marL="139700" lvl="0" indent="0" algn="l" rtl="0">
              <a:lnSpc>
                <a:spcPct val="115000"/>
              </a:lnSpc>
              <a:spcBef>
                <a:spcPts val="0"/>
              </a:spcBef>
              <a:spcAft>
                <a:spcPts val="0"/>
              </a:spcAft>
              <a:buClr>
                <a:schemeClr val="dk1"/>
              </a:buClr>
              <a:buSzPts val="1400"/>
              <a:buFont typeface="Arial"/>
              <a:buNone/>
            </a:pPr>
            <a:endParaRPr dirty="0">
              <a:solidFill>
                <a:srgbClr val="56D1B3"/>
              </a:solidFill>
            </a:endParaRPr>
          </a:p>
          <a:p>
            <a:pPr marL="139700" lvl="0">
              <a:lnSpc>
                <a:spcPct val="115000"/>
              </a:lnSpc>
              <a:buClr>
                <a:schemeClr val="dk1"/>
              </a:buClr>
              <a:buSzPts val="1400"/>
            </a:pPr>
            <a:r>
              <a:rPr lang="en" dirty="0">
                <a:solidFill>
                  <a:srgbClr val="56D1B3"/>
                </a:solidFill>
              </a:rPr>
              <a:t>1. For each point, compute likelihood that it occurred under the specific model, taking into account N of trials</a:t>
            </a:r>
            <a:endParaRPr dirty="0">
              <a:solidFill>
                <a:srgbClr val="56D1B3"/>
              </a:solidFill>
            </a:endParaRPr>
          </a:p>
          <a:p>
            <a:pPr marL="139700" lvl="0" indent="0" algn="l" rtl="0">
              <a:lnSpc>
                <a:spcPct val="115000"/>
              </a:lnSpc>
              <a:spcBef>
                <a:spcPts val="0"/>
              </a:spcBef>
              <a:spcAft>
                <a:spcPts val="0"/>
              </a:spcAft>
              <a:buClr>
                <a:schemeClr val="dk1"/>
              </a:buClr>
              <a:buSzPts val="1400"/>
              <a:buFont typeface="Arial"/>
              <a:buNone/>
            </a:pPr>
            <a:r>
              <a:rPr lang="en" dirty="0">
                <a:solidFill>
                  <a:srgbClr val="56D1B3"/>
                </a:solidFill>
              </a:rPr>
              <a:t>2. Take the log of the probability</a:t>
            </a:r>
            <a:endParaRPr dirty="0">
              <a:solidFill>
                <a:srgbClr val="56D1B3"/>
              </a:solidFill>
            </a:endParaRPr>
          </a:p>
          <a:p>
            <a:pPr marL="139700" lvl="0" indent="0" algn="l" rtl="0">
              <a:lnSpc>
                <a:spcPct val="115000"/>
              </a:lnSpc>
              <a:spcBef>
                <a:spcPts val="0"/>
              </a:spcBef>
              <a:spcAft>
                <a:spcPts val="0"/>
              </a:spcAft>
              <a:buClr>
                <a:schemeClr val="dk1"/>
              </a:buClr>
              <a:buSzPts val="1400"/>
              <a:buFont typeface="Arial"/>
              <a:buNone/>
            </a:pPr>
            <a:r>
              <a:rPr lang="en" dirty="0">
                <a:solidFill>
                  <a:srgbClr val="56D1B3"/>
                </a:solidFill>
              </a:rPr>
              <a:t>3. Sum over all points</a:t>
            </a:r>
            <a:endParaRPr dirty="0">
              <a:solidFill>
                <a:srgbClr val="56D1B3"/>
              </a:solidFill>
            </a:endParaRPr>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p:txBody>
      </p:sp>
      <p:sp>
        <p:nvSpPr>
          <p:cNvPr id="877" name="Google Shape;877;p66"/>
          <p:cNvSpPr txBox="1"/>
          <p:nvPr/>
        </p:nvSpPr>
        <p:spPr>
          <a:xfrm>
            <a:off x="838200" y="1200850"/>
            <a:ext cx="80898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b="1">
                <a:solidFill>
                  <a:schemeClr val="lt1"/>
                </a:solidFill>
              </a:rPr>
              <a:t>General case (e.g. logistic regression):</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Maximum Likelihood</a:t>
            </a:r>
            <a:r>
              <a:rPr lang="en" sz="1400" b="1" i="0" u="none" strike="noStrike" cap="none">
                <a:solidFill>
                  <a:srgbClr val="56D1B3"/>
                </a:solidFill>
                <a:latin typeface="Arial"/>
                <a:ea typeface="Arial"/>
                <a:cs typeface="Arial"/>
                <a:sym typeface="Arial"/>
              </a:rPr>
              <a:t> Estimation </a:t>
            </a:r>
            <a:r>
              <a:rPr lang="en" sz="1400" i="0" u="none" strike="noStrike" cap="none">
                <a:solidFill>
                  <a:srgbClr val="56D1B3"/>
                </a:solidFill>
              </a:rPr>
              <a:t>(</a:t>
            </a:r>
            <a:r>
              <a:rPr lang="en">
                <a:solidFill>
                  <a:srgbClr val="56D1B3"/>
                </a:solidFill>
              </a:rPr>
              <a:t>i.e. likelihood that the data is generated from the model)</a:t>
            </a:r>
            <a:endParaRPr>
              <a:solidFill>
                <a:schemeClr val="dk1"/>
              </a:solidFill>
            </a:endParaRPr>
          </a:p>
          <a:p>
            <a:pPr marL="0" marR="0" lvl="0" indent="457200" algn="l" rtl="0">
              <a:lnSpc>
                <a:spcPct val="115000"/>
              </a:lnSpc>
              <a:spcBef>
                <a:spcPts val="0"/>
              </a:spcBef>
              <a:spcAft>
                <a:spcPts val="0"/>
              </a:spcAft>
              <a:buNone/>
            </a:pPr>
            <a:r>
              <a:rPr lang="en" sz="1400" b="0" i="0" u="none" strike="noStrike" cap="none">
                <a:solidFill>
                  <a:srgbClr val="56D1B3"/>
                </a:solidFill>
                <a:latin typeface="Arial"/>
                <a:ea typeface="Arial"/>
                <a:cs typeface="Arial"/>
                <a:sym typeface="Arial"/>
              </a:rPr>
              <a:t> </a:t>
            </a:r>
            <a:endParaRPr/>
          </a:p>
        </p:txBody>
      </p:sp>
      <p:pic>
        <p:nvPicPr>
          <p:cNvPr id="878" name="Google Shape;878;p66"/>
          <p:cNvPicPr preferRelativeResize="0"/>
          <p:nvPr/>
        </p:nvPicPr>
        <p:blipFill rotWithShape="1">
          <a:blip r:embed="rId7">
            <a:alphaModFix/>
          </a:blip>
          <a:srcRect l="8530" t="5177" r="7920" b="4308"/>
          <a:stretch/>
        </p:blipFill>
        <p:spPr>
          <a:xfrm>
            <a:off x="1642175" y="1938525"/>
            <a:ext cx="3809450" cy="2519875"/>
          </a:xfrm>
          <a:prstGeom prst="rect">
            <a:avLst/>
          </a:prstGeom>
          <a:noFill/>
          <a:ln>
            <a:noFill/>
          </a:ln>
        </p:spPr>
      </p:pic>
      <p:sp>
        <p:nvSpPr>
          <p:cNvPr id="879" name="Google Shape;879;p66"/>
          <p:cNvSpPr txBox="1"/>
          <p:nvPr/>
        </p:nvSpPr>
        <p:spPr>
          <a:xfrm>
            <a:off x="4572000" y="4383748"/>
            <a:ext cx="9999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Values of </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pic>
        <p:nvPicPr>
          <p:cNvPr id="880" name="Google Shape;880;p66"/>
          <p:cNvPicPr preferRelativeResize="0"/>
          <p:nvPr/>
        </p:nvPicPr>
        <p:blipFill rotWithShape="1">
          <a:blip r:embed="rId8">
            <a:alphaModFix/>
          </a:blip>
          <a:srcRect l="32597" t="17493" r="65389" b="75120"/>
          <a:stretch/>
        </p:blipFill>
        <p:spPr>
          <a:xfrm>
            <a:off x="5269925" y="4462272"/>
            <a:ext cx="126401" cy="282775"/>
          </a:xfrm>
          <a:prstGeom prst="rect">
            <a:avLst/>
          </a:prstGeom>
          <a:noFill/>
          <a:ln>
            <a:noFill/>
          </a:ln>
        </p:spPr>
      </p:pic>
      <p:sp>
        <p:nvSpPr>
          <p:cNvPr id="881" name="Google Shape;881;p66"/>
          <p:cNvSpPr/>
          <p:nvPr/>
        </p:nvSpPr>
        <p:spPr>
          <a:xfrm>
            <a:off x="4558825" y="2149050"/>
            <a:ext cx="487200" cy="193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6"/>
          <p:cNvSpPr/>
          <p:nvPr/>
        </p:nvSpPr>
        <p:spPr>
          <a:xfrm rot="1406369">
            <a:off x="4758033" y="2314084"/>
            <a:ext cx="487204" cy="665613"/>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886"/>
        <p:cNvGrpSpPr/>
        <p:nvPr/>
      </p:nvGrpSpPr>
      <p:grpSpPr>
        <a:xfrm>
          <a:off x="0" y="0"/>
          <a:ext cx="0" cy="0"/>
          <a:chOff x="0" y="0"/>
          <a:chExt cx="0" cy="0"/>
        </a:xfrm>
      </p:grpSpPr>
      <p:sp>
        <p:nvSpPr>
          <p:cNvPr id="887" name="Google Shape;887;p67"/>
          <p:cNvSpPr/>
          <p:nvPr/>
        </p:nvSpPr>
        <p:spPr>
          <a:xfrm>
            <a:off x="1074525" y="1825575"/>
            <a:ext cx="4629900" cy="3151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8" name="Google Shape;888;p67"/>
          <p:cNvPicPr preferRelativeResize="0"/>
          <p:nvPr/>
        </p:nvPicPr>
        <p:blipFill rotWithShape="1">
          <a:blip r:embed="rId3">
            <a:alphaModFix/>
          </a:blip>
          <a:srcRect l="8535" t="4214" r="8269" b="4168"/>
          <a:stretch/>
        </p:blipFill>
        <p:spPr>
          <a:xfrm>
            <a:off x="1648899" y="1918299"/>
            <a:ext cx="3793650" cy="2550700"/>
          </a:xfrm>
          <a:prstGeom prst="rect">
            <a:avLst/>
          </a:prstGeom>
          <a:noFill/>
          <a:ln>
            <a:noFill/>
          </a:ln>
        </p:spPr>
      </p:pic>
      <p:sp>
        <p:nvSpPr>
          <p:cNvPr id="889" name="Google Shape;889;p67"/>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890" name="Google Shape;890;p67"/>
          <p:cNvPicPr preferRelativeResize="0"/>
          <p:nvPr/>
        </p:nvPicPr>
        <p:blipFill rotWithShape="1">
          <a:blip r:embed="rId4">
            <a:alphaModFix/>
          </a:blip>
          <a:srcRect/>
          <a:stretch/>
        </p:blipFill>
        <p:spPr>
          <a:xfrm>
            <a:off x="6183430" y="233197"/>
            <a:ext cx="1494845" cy="517227"/>
          </a:xfrm>
          <a:prstGeom prst="rect">
            <a:avLst/>
          </a:prstGeom>
          <a:noFill/>
          <a:ln>
            <a:noFill/>
          </a:ln>
        </p:spPr>
      </p:pic>
      <p:grpSp>
        <p:nvGrpSpPr>
          <p:cNvPr id="891" name="Google Shape;891;p67"/>
          <p:cNvGrpSpPr/>
          <p:nvPr/>
        </p:nvGrpSpPr>
        <p:grpSpPr>
          <a:xfrm>
            <a:off x="7585809" y="128475"/>
            <a:ext cx="1494900" cy="816160"/>
            <a:chOff x="7663063" y="164557"/>
            <a:chExt cx="1494900" cy="839067"/>
          </a:xfrm>
        </p:grpSpPr>
        <p:pic>
          <p:nvPicPr>
            <p:cNvPr id="892" name="Google Shape;892;p67" descr="Picture"/>
            <p:cNvPicPr preferRelativeResize="0"/>
            <p:nvPr/>
          </p:nvPicPr>
          <p:blipFill rotWithShape="1">
            <a:blip r:embed="rId5">
              <a:alphaModFix/>
            </a:blip>
            <a:srcRect/>
            <a:stretch/>
          </p:blipFill>
          <p:spPr>
            <a:xfrm>
              <a:off x="7946136" y="164557"/>
              <a:ext cx="961537" cy="585867"/>
            </a:xfrm>
            <a:prstGeom prst="rect">
              <a:avLst/>
            </a:prstGeom>
            <a:noFill/>
            <a:ln>
              <a:noFill/>
            </a:ln>
          </p:spPr>
        </p:pic>
        <p:sp>
          <p:nvSpPr>
            <p:cNvPr id="893" name="Google Shape;893;p67"/>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894" name="Google Shape;894;p67" descr="Home - Flux Society"/>
          <p:cNvPicPr preferRelativeResize="0"/>
          <p:nvPr/>
        </p:nvPicPr>
        <p:blipFill rotWithShape="1">
          <a:blip r:embed="rId6">
            <a:alphaModFix/>
          </a:blip>
          <a:srcRect/>
          <a:stretch/>
        </p:blipFill>
        <p:spPr>
          <a:xfrm>
            <a:off x="8475423" y="4445148"/>
            <a:ext cx="487209" cy="569876"/>
          </a:xfrm>
          <a:prstGeom prst="rect">
            <a:avLst/>
          </a:prstGeom>
          <a:noFill/>
          <a:ln>
            <a:noFill/>
          </a:ln>
        </p:spPr>
      </p:pic>
      <p:pic>
        <p:nvPicPr>
          <p:cNvPr id="895" name="Google Shape;895;p67"/>
          <p:cNvPicPr preferRelativeResize="0"/>
          <p:nvPr/>
        </p:nvPicPr>
        <p:blipFill rotWithShape="1">
          <a:blip r:embed="rId7">
            <a:alphaModFix/>
          </a:blip>
          <a:srcRect r="49176"/>
          <a:stretch/>
        </p:blipFill>
        <p:spPr>
          <a:xfrm>
            <a:off x="3040051" y="4658525"/>
            <a:ext cx="257064" cy="282772"/>
          </a:xfrm>
          <a:prstGeom prst="rect">
            <a:avLst/>
          </a:prstGeom>
          <a:noFill/>
          <a:ln>
            <a:noFill/>
          </a:ln>
        </p:spPr>
      </p:pic>
      <p:pic>
        <p:nvPicPr>
          <p:cNvPr id="896" name="Google Shape;896;p67"/>
          <p:cNvPicPr preferRelativeResize="0"/>
          <p:nvPr/>
        </p:nvPicPr>
        <p:blipFill rotWithShape="1">
          <a:blip r:embed="rId7">
            <a:alphaModFix/>
          </a:blip>
          <a:srcRect l="52671"/>
          <a:stretch/>
        </p:blipFill>
        <p:spPr>
          <a:xfrm>
            <a:off x="3404466" y="4649548"/>
            <a:ext cx="257062" cy="300725"/>
          </a:xfrm>
          <a:prstGeom prst="rect">
            <a:avLst/>
          </a:prstGeom>
          <a:noFill/>
          <a:ln>
            <a:noFill/>
          </a:ln>
        </p:spPr>
      </p:pic>
      <p:sp>
        <p:nvSpPr>
          <p:cNvPr id="897" name="Google Shape;897;p67"/>
          <p:cNvSpPr txBox="1"/>
          <p:nvPr/>
        </p:nvSpPr>
        <p:spPr>
          <a:xfrm>
            <a:off x="3241525" y="4622900"/>
            <a:ext cx="32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
        <p:nvSpPr>
          <p:cNvPr id="898" name="Google Shape;898;p67"/>
          <p:cNvSpPr txBox="1"/>
          <p:nvPr/>
        </p:nvSpPr>
        <p:spPr>
          <a:xfrm rot="-5400000">
            <a:off x="491825" y="2934425"/>
            <a:ext cx="1777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899" name="Google Shape;899;p67"/>
          <p:cNvPicPr preferRelativeResize="0"/>
          <p:nvPr/>
        </p:nvPicPr>
        <p:blipFill rotWithShape="1">
          <a:blip r:embed="rId7">
            <a:alphaModFix/>
          </a:blip>
          <a:srcRect r="49176"/>
          <a:stretch/>
        </p:blipFill>
        <p:spPr>
          <a:xfrm rot="-5400000">
            <a:off x="1216500" y="2073675"/>
            <a:ext cx="328174" cy="354000"/>
          </a:xfrm>
          <a:prstGeom prst="rect">
            <a:avLst/>
          </a:prstGeom>
          <a:noFill/>
          <a:ln>
            <a:noFill/>
          </a:ln>
        </p:spPr>
      </p:pic>
      <p:sp>
        <p:nvSpPr>
          <p:cNvPr id="900" name="Google Shape;900;p67"/>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sp>
        <p:nvSpPr>
          <p:cNvPr id="901" name="Google Shape;901;p67"/>
          <p:cNvSpPr txBox="1"/>
          <p:nvPr/>
        </p:nvSpPr>
        <p:spPr>
          <a:xfrm>
            <a:off x="1835175" y="4368950"/>
            <a:ext cx="2171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a:t>
            </a:r>
            <a:endParaRPr sz="11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r>
              <a:rPr lang="en" sz="1100">
                <a:solidFill>
                  <a:schemeClr val="dk1"/>
                </a:solidFill>
              </a:rPr>
              <a:t>(purple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sp>
        <p:nvSpPr>
          <p:cNvPr id="902" name="Google Shape;902;p67"/>
          <p:cNvSpPr txBox="1"/>
          <p:nvPr/>
        </p:nvSpPr>
        <p:spPr>
          <a:xfrm>
            <a:off x="5648100" y="2151750"/>
            <a:ext cx="3427200" cy="2232000"/>
          </a:xfrm>
          <a:prstGeom prst="rect">
            <a:avLst/>
          </a:prstGeom>
          <a:noFill/>
          <a:ln>
            <a:noFill/>
          </a:ln>
        </p:spPr>
        <p:txBody>
          <a:bodyPr spcFirstLastPara="1" wrap="square" lIns="91425" tIns="91425" rIns="91425" bIns="91425" anchor="t" anchorCtr="0">
            <a:noAutofit/>
          </a:bodyPr>
          <a:lstStyle/>
          <a:p>
            <a:pPr marL="139700" lvl="0">
              <a:lnSpc>
                <a:spcPct val="115000"/>
              </a:lnSpc>
              <a:buClr>
                <a:schemeClr val="dk1"/>
              </a:buClr>
              <a:buSzPts val="1400"/>
            </a:pPr>
            <a:r>
              <a:rPr lang="en" u="sng" dirty="0">
                <a:solidFill>
                  <a:srgbClr val="56D1B3"/>
                </a:solidFill>
              </a:rPr>
              <a:t>MLE computation</a:t>
            </a:r>
            <a:endParaRPr u="sng" dirty="0">
              <a:solidFill>
                <a:schemeClr val="dk2"/>
              </a:solidFill>
            </a:endParaRPr>
          </a:p>
          <a:p>
            <a:pPr marL="139700" lvl="0" indent="0" algn="l" rtl="0">
              <a:lnSpc>
                <a:spcPct val="115000"/>
              </a:lnSpc>
              <a:spcBef>
                <a:spcPts val="0"/>
              </a:spcBef>
              <a:spcAft>
                <a:spcPts val="0"/>
              </a:spcAft>
              <a:buClr>
                <a:schemeClr val="dk1"/>
              </a:buClr>
              <a:buSzPts val="1400"/>
              <a:buFont typeface="Arial"/>
              <a:buNone/>
            </a:pPr>
            <a:endParaRPr dirty="0">
              <a:solidFill>
                <a:srgbClr val="56D1B3"/>
              </a:solidFill>
            </a:endParaRPr>
          </a:p>
          <a:p>
            <a:pPr marL="139700" lvl="0" indent="0" algn="l" rtl="0">
              <a:lnSpc>
                <a:spcPct val="115000"/>
              </a:lnSpc>
              <a:spcBef>
                <a:spcPts val="0"/>
              </a:spcBef>
              <a:spcAft>
                <a:spcPts val="0"/>
              </a:spcAft>
              <a:buClr>
                <a:schemeClr val="dk1"/>
              </a:buClr>
              <a:buSzPts val="1400"/>
              <a:buFont typeface="Arial"/>
              <a:buNone/>
            </a:pPr>
            <a:r>
              <a:rPr lang="en" dirty="0">
                <a:solidFill>
                  <a:srgbClr val="56D1B3"/>
                </a:solidFill>
              </a:rPr>
              <a:t>1. For each point, compute likelihood that it occurred under the specific model, taking into account N of trials</a:t>
            </a:r>
            <a:endParaRPr dirty="0">
              <a:solidFill>
                <a:srgbClr val="56D1B3"/>
              </a:solidFill>
            </a:endParaRPr>
          </a:p>
          <a:p>
            <a:pPr marL="139700" lvl="0" indent="0" algn="l" rtl="0">
              <a:lnSpc>
                <a:spcPct val="115000"/>
              </a:lnSpc>
              <a:spcBef>
                <a:spcPts val="0"/>
              </a:spcBef>
              <a:spcAft>
                <a:spcPts val="0"/>
              </a:spcAft>
              <a:buClr>
                <a:schemeClr val="dk1"/>
              </a:buClr>
              <a:buSzPts val="1400"/>
              <a:buFont typeface="Arial"/>
              <a:buNone/>
            </a:pPr>
            <a:r>
              <a:rPr lang="en" dirty="0">
                <a:solidFill>
                  <a:srgbClr val="56D1B3"/>
                </a:solidFill>
              </a:rPr>
              <a:t>2. Take the log of the probability</a:t>
            </a:r>
            <a:endParaRPr dirty="0">
              <a:solidFill>
                <a:srgbClr val="56D1B3"/>
              </a:solidFill>
            </a:endParaRPr>
          </a:p>
          <a:p>
            <a:pPr marL="139700" lvl="0" indent="0" algn="l" rtl="0">
              <a:lnSpc>
                <a:spcPct val="115000"/>
              </a:lnSpc>
              <a:spcBef>
                <a:spcPts val="0"/>
              </a:spcBef>
              <a:spcAft>
                <a:spcPts val="0"/>
              </a:spcAft>
              <a:buClr>
                <a:schemeClr val="dk1"/>
              </a:buClr>
              <a:buSzPts val="1400"/>
              <a:buFont typeface="Arial"/>
              <a:buNone/>
            </a:pPr>
            <a:r>
              <a:rPr lang="en" dirty="0">
                <a:solidFill>
                  <a:srgbClr val="56D1B3"/>
                </a:solidFill>
              </a:rPr>
              <a:t>3. Sum over all points</a:t>
            </a:r>
            <a:endParaRPr dirty="0">
              <a:solidFill>
                <a:srgbClr val="56D1B3"/>
              </a:solidFill>
            </a:endParaRPr>
          </a:p>
          <a:p>
            <a:pPr marL="139700" lvl="0" indent="0" algn="l" rtl="0">
              <a:lnSpc>
                <a:spcPct val="115000"/>
              </a:lnSpc>
              <a:spcBef>
                <a:spcPts val="0"/>
              </a:spcBef>
              <a:spcAft>
                <a:spcPts val="0"/>
              </a:spcAft>
              <a:buClr>
                <a:schemeClr val="dk1"/>
              </a:buClr>
              <a:buSzPts val="1400"/>
              <a:buFont typeface="Arial"/>
              <a:buNone/>
            </a:pPr>
            <a:endParaRPr dirty="0">
              <a:solidFill>
                <a:srgbClr val="56D1B3"/>
              </a:solidFill>
            </a:endParaRPr>
          </a:p>
          <a:p>
            <a:pPr marL="139700" lvl="0" indent="0" algn="l" rtl="0">
              <a:lnSpc>
                <a:spcPct val="115000"/>
              </a:lnSpc>
              <a:spcBef>
                <a:spcPts val="0"/>
              </a:spcBef>
              <a:spcAft>
                <a:spcPts val="0"/>
              </a:spcAft>
              <a:buClr>
                <a:schemeClr val="dk1"/>
              </a:buClr>
              <a:buSzPts val="1400"/>
              <a:buFont typeface="Arial"/>
              <a:buNone/>
            </a:pPr>
            <a:r>
              <a:rPr lang="en" dirty="0">
                <a:solidFill>
                  <a:srgbClr val="56D1B3"/>
                </a:solidFill>
              </a:rPr>
              <a:t>Do the same for all values of tau</a:t>
            </a:r>
            <a:endParaRPr dirty="0">
              <a:solidFill>
                <a:srgbClr val="56D1B3"/>
              </a:solidFill>
            </a:endParaRPr>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p:txBody>
      </p:sp>
      <p:sp>
        <p:nvSpPr>
          <p:cNvPr id="903" name="Google Shape;903;p67"/>
          <p:cNvSpPr txBox="1"/>
          <p:nvPr/>
        </p:nvSpPr>
        <p:spPr>
          <a:xfrm>
            <a:off x="838200" y="1200850"/>
            <a:ext cx="80898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b="1">
                <a:solidFill>
                  <a:schemeClr val="lt1"/>
                </a:solidFill>
              </a:rPr>
              <a:t>General case (e.g. logistic regression):</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Maximum Likelihood</a:t>
            </a:r>
            <a:r>
              <a:rPr lang="en" sz="1400" b="1" i="0" u="none" strike="noStrike" cap="none">
                <a:solidFill>
                  <a:srgbClr val="56D1B3"/>
                </a:solidFill>
                <a:latin typeface="Arial"/>
                <a:ea typeface="Arial"/>
                <a:cs typeface="Arial"/>
                <a:sym typeface="Arial"/>
              </a:rPr>
              <a:t> Estimation </a:t>
            </a:r>
            <a:r>
              <a:rPr lang="en" sz="1400" i="0" u="none" strike="noStrike" cap="none">
                <a:solidFill>
                  <a:srgbClr val="56D1B3"/>
                </a:solidFill>
              </a:rPr>
              <a:t>(</a:t>
            </a:r>
            <a:r>
              <a:rPr lang="en">
                <a:solidFill>
                  <a:srgbClr val="56D1B3"/>
                </a:solidFill>
              </a:rPr>
              <a:t>i.e. likelihood that the data is generated from the model)</a:t>
            </a:r>
            <a:endParaRPr>
              <a:solidFill>
                <a:schemeClr val="dk1"/>
              </a:solidFill>
            </a:endParaRPr>
          </a:p>
          <a:p>
            <a:pPr marL="0" marR="0" lvl="0" indent="457200" algn="l" rtl="0">
              <a:lnSpc>
                <a:spcPct val="115000"/>
              </a:lnSpc>
              <a:spcBef>
                <a:spcPts val="0"/>
              </a:spcBef>
              <a:spcAft>
                <a:spcPts val="0"/>
              </a:spcAft>
              <a:buNone/>
            </a:pPr>
            <a:r>
              <a:rPr lang="en" sz="1400" b="0" i="0" u="none" strike="noStrike" cap="none">
                <a:solidFill>
                  <a:srgbClr val="56D1B3"/>
                </a:solidFill>
                <a:latin typeface="Arial"/>
                <a:ea typeface="Arial"/>
                <a:cs typeface="Arial"/>
                <a:sym typeface="Arial"/>
              </a:rPr>
              <a:t> </a:t>
            </a:r>
            <a:endParaRPr/>
          </a:p>
        </p:txBody>
      </p:sp>
      <p:sp>
        <p:nvSpPr>
          <p:cNvPr id="904" name="Google Shape;904;p67"/>
          <p:cNvSpPr txBox="1"/>
          <p:nvPr/>
        </p:nvSpPr>
        <p:spPr>
          <a:xfrm>
            <a:off x="4572000" y="4383748"/>
            <a:ext cx="9999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Values of </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pic>
        <p:nvPicPr>
          <p:cNvPr id="905" name="Google Shape;905;p67"/>
          <p:cNvPicPr preferRelativeResize="0"/>
          <p:nvPr/>
        </p:nvPicPr>
        <p:blipFill rotWithShape="1">
          <a:blip r:embed="rId8">
            <a:alphaModFix/>
          </a:blip>
          <a:srcRect l="32597" t="17493" r="65389" b="75120"/>
          <a:stretch/>
        </p:blipFill>
        <p:spPr>
          <a:xfrm>
            <a:off x="5269925" y="4462272"/>
            <a:ext cx="126401" cy="282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909"/>
        <p:cNvGrpSpPr/>
        <p:nvPr/>
      </p:nvGrpSpPr>
      <p:grpSpPr>
        <a:xfrm>
          <a:off x="0" y="0"/>
          <a:ext cx="0" cy="0"/>
          <a:chOff x="0" y="0"/>
          <a:chExt cx="0" cy="0"/>
        </a:xfrm>
      </p:grpSpPr>
      <p:sp>
        <p:nvSpPr>
          <p:cNvPr id="910" name="Google Shape;910;p68"/>
          <p:cNvSpPr/>
          <p:nvPr/>
        </p:nvSpPr>
        <p:spPr>
          <a:xfrm>
            <a:off x="1074525" y="1825575"/>
            <a:ext cx="4629900" cy="3151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8"/>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913" name="Google Shape;913;p68"/>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914" name="Google Shape;914;p68"/>
          <p:cNvGrpSpPr/>
          <p:nvPr/>
        </p:nvGrpSpPr>
        <p:grpSpPr>
          <a:xfrm>
            <a:off x="7585809" y="128475"/>
            <a:ext cx="1494900" cy="816160"/>
            <a:chOff x="7663063" y="164557"/>
            <a:chExt cx="1494900" cy="839067"/>
          </a:xfrm>
        </p:grpSpPr>
        <p:pic>
          <p:nvPicPr>
            <p:cNvPr id="915" name="Google Shape;915;p68"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916" name="Google Shape;916;p68"/>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917" name="Google Shape;917;p68"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pic>
        <p:nvPicPr>
          <p:cNvPr id="918" name="Google Shape;918;p68"/>
          <p:cNvPicPr preferRelativeResize="0"/>
          <p:nvPr/>
        </p:nvPicPr>
        <p:blipFill rotWithShape="1">
          <a:blip r:embed="rId6">
            <a:alphaModFix/>
          </a:blip>
          <a:srcRect r="49176"/>
          <a:stretch/>
        </p:blipFill>
        <p:spPr>
          <a:xfrm>
            <a:off x="3040051" y="4658525"/>
            <a:ext cx="257064" cy="282772"/>
          </a:xfrm>
          <a:prstGeom prst="rect">
            <a:avLst/>
          </a:prstGeom>
          <a:noFill/>
          <a:ln>
            <a:noFill/>
          </a:ln>
        </p:spPr>
      </p:pic>
      <p:pic>
        <p:nvPicPr>
          <p:cNvPr id="919" name="Google Shape;919;p68"/>
          <p:cNvPicPr preferRelativeResize="0"/>
          <p:nvPr/>
        </p:nvPicPr>
        <p:blipFill rotWithShape="1">
          <a:blip r:embed="rId6">
            <a:alphaModFix/>
          </a:blip>
          <a:srcRect l="52671"/>
          <a:stretch/>
        </p:blipFill>
        <p:spPr>
          <a:xfrm>
            <a:off x="3404466" y="4649548"/>
            <a:ext cx="257062" cy="300725"/>
          </a:xfrm>
          <a:prstGeom prst="rect">
            <a:avLst/>
          </a:prstGeom>
          <a:noFill/>
          <a:ln>
            <a:noFill/>
          </a:ln>
        </p:spPr>
      </p:pic>
      <p:sp>
        <p:nvSpPr>
          <p:cNvPr id="920" name="Google Shape;920;p68"/>
          <p:cNvSpPr txBox="1"/>
          <p:nvPr/>
        </p:nvSpPr>
        <p:spPr>
          <a:xfrm>
            <a:off x="3241525" y="4622900"/>
            <a:ext cx="32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
        <p:nvSpPr>
          <p:cNvPr id="921" name="Google Shape;921;p68"/>
          <p:cNvSpPr txBox="1"/>
          <p:nvPr/>
        </p:nvSpPr>
        <p:spPr>
          <a:xfrm rot="-5400000">
            <a:off x="491825" y="2934425"/>
            <a:ext cx="1777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922" name="Google Shape;922;p68"/>
          <p:cNvPicPr preferRelativeResize="0"/>
          <p:nvPr/>
        </p:nvPicPr>
        <p:blipFill rotWithShape="1">
          <a:blip r:embed="rId6">
            <a:alphaModFix/>
          </a:blip>
          <a:srcRect r="49176"/>
          <a:stretch/>
        </p:blipFill>
        <p:spPr>
          <a:xfrm rot="-5400000">
            <a:off x="1216500" y="2073675"/>
            <a:ext cx="328174" cy="354000"/>
          </a:xfrm>
          <a:prstGeom prst="rect">
            <a:avLst/>
          </a:prstGeom>
          <a:noFill/>
          <a:ln>
            <a:noFill/>
          </a:ln>
        </p:spPr>
      </p:pic>
      <p:sp>
        <p:nvSpPr>
          <p:cNvPr id="923" name="Google Shape;923;p68"/>
          <p:cNvSpPr txBox="1"/>
          <p:nvPr/>
        </p:nvSpPr>
        <p:spPr>
          <a:xfrm>
            <a:off x="892900" y="701527"/>
            <a:ext cx="3895500" cy="69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200"/>
              <a:buFont typeface="Arial"/>
              <a:buNone/>
            </a:pPr>
            <a:r>
              <a:rPr lang="en" sz="2500" b="1">
                <a:solidFill>
                  <a:srgbClr val="1FD0B3"/>
                </a:solidFill>
                <a:latin typeface="Volkhov"/>
                <a:ea typeface="Volkhov"/>
                <a:cs typeface="Volkhov"/>
                <a:sym typeface="Volkhov"/>
              </a:rPr>
              <a:t>Model fitting</a:t>
            </a:r>
            <a:endParaRPr sz="2500" b="1" i="0" u="none" strike="noStrike" cap="none">
              <a:solidFill>
                <a:srgbClr val="1FD0B3"/>
              </a:solidFill>
              <a:latin typeface="Volkhov"/>
              <a:ea typeface="Volkhov"/>
              <a:cs typeface="Volkhov"/>
              <a:sym typeface="Volkhov"/>
            </a:endParaRPr>
          </a:p>
        </p:txBody>
      </p:sp>
      <p:sp>
        <p:nvSpPr>
          <p:cNvPr id="924" name="Google Shape;924;p68"/>
          <p:cNvSpPr txBox="1"/>
          <p:nvPr/>
        </p:nvSpPr>
        <p:spPr>
          <a:xfrm>
            <a:off x="1835175" y="4368950"/>
            <a:ext cx="2171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a:t>
            </a:r>
            <a:endParaRPr sz="11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r>
              <a:rPr lang="en" sz="1100">
                <a:solidFill>
                  <a:schemeClr val="dk1"/>
                </a:solidFill>
              </a:rPr>
              <a:t>(purple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sp>
        <p:nvSpPr>
          <p:cNvPr id="925" name="Google Shape;925;p68"/>
          <p:cNvSpPr txBox="1"/>
          <p:nvPr/>
        </p:nvSpPr>
        <p:spPr>
          <a:xfrm>
            <a:off x="5648100" y="2151750"/>
            <a:ext cx="3427200" cy="25932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Clr>
                <a:schemeClr val="dk1"/>
              </a:buClr>
              <a:buSzPts val="1400"/>
              <a:buFont typeface="Arial"/>
              <a:buNone/>
            </a:pPr>
            <a:r>
              <a:rPr lang="en" u="sng" dirty="0">
                <a:solidFill>
                  <a:srgbClr val="56D1B3"/>
                </a:solidFill>
              </a:rPr>
              <a:t>MLE computation</a:t>
            </a:r>
            <a:endParaRPr dirty="0">
              <a:solidFill>
                <a:schemeClr val="dk2"/>
              </a:solidFill>
            </a:endParaRPr>
          </a:p>
          <a:p>
            <a:pPr marL="139700" lvl="0" indent="0" algn="l" rtl="0">
              <a:lnSpc>
                <a:spcPct val="115000"/>
              </a:lnSpc>
              <a:spcBef>
                <a:spcPts val="0"/>
              </a:spcBef>
              <a:spcAft>
                <a:spcPts val="0"/>
              </a:spcAft>
              <a:buClr>
                <a:schemeClr val="dk1"/>
              </a:buClr>
              <a:buSzPts val="1400"/>
              <a:buFont typeface="Arial"/>
              <a:buNone/>
            </a:pPr>
            <a:endParaRPr dirty="0">
              <a:solidFill>
                <a:srgbClr val="56D1B3"/>
              </a:solidFill>
            </a:endParaRPr>
          </a:p>
          <a:p>
            <a:pPr marL="139700" lvl="0">
              <a:lnSpc>
                <a:spcPct val="115000"/>
              </a:lnSpc>
              <a:buClr>
                <a:schemeClr val="dk1"/>
              </a:buClr>
              <a:buSzPts val="1400"/>
            </a:pPr>
            <a:r>
              <a:rPr lang="en" dirty="0">
                <a:solidFill>
                  <a:srgbClr val="56D1B3"/>
                </a:solidFill>
              </a:rPr>
              <a:t>1. For each point, compute likelihood that it occurred under the specific model, taking into account N of trials</a:t>
            </a:r>
            <a:endParaRPr dirty="0">
              <a:solidFill>
                <a:srgbClr val="56D1B3"/>
              </a:solidFill>
            </a:endParaRPr>
          </a:p>
          <a:p>
            <a:pPr marL="139700" lvl="0" indent="0" algn="l" rtl="0">
              <a:lnSpc>
                <a:spcPct val="115000"/>
              </a:lnSpc>
              <a:spcBef>
                <a:spcPts val="0"/>
              </a:spcBef>
              <a:spcAft>
                <a:spcPts val="0"/>
              </a:spcAft>
              <a:buClr>
                <a:schemeClr val="dk1"/>
              </a:buClr>
              <a:buSzPts val="1400"/>
              <a:buFont typeface="Arial"/>
              <a:buNone/>
            </a:pPr>
            <a:r>
              <a:rPr lang="en" dirty="0">
                <a:solidFill>
                  <a:srgbClr val="56D1B3"/>
                </a:solidFill>
              </a:rPr>
              <a:t>2. Take the log of the probability</a:t>
            </a:r>
            <a:endParaRPr dirty="0">
              <a:solidFill>
                <a:srgbClr val="56D1B3"/>
              </a:solidFill>
            </a:endParaRPr>
          </a:p>
          <a:p>
            <a:pPr marL="139700" lvl="0" indent="0" algn="l" rtl="0">
              <a:lnSpc>
                <a:spcPct val="115000"/>
              </a:lnSpc>
              <a:spcBef>
                <a:spcPts val="0"/>
              </a:spcBef>
              <a:spcAft>
                <a:spcPts val="0"/>
              </a:spcAft>
              <a:buClr>
                <a:schemeClr val="dk1"/>
              </a:buClr>
              <a:buSzPts val="1400"/>
              <a:buFont typeface="Arial"/>
              <a:buNone/>
            </a:pPr>
            <a:r>
              <a:rPr lang="en" dirty="0">
                <a:solidFill>
                  <a:srgbClr val="56D1B3"/>
                </a:solidFill>
              </a:rPr>
              <a:t>3. Sum over all points</a:t>
            </a:r>
            <a:endParaRPr dirty="0">
              <a:solidFill>
                <a:srgbClr val="56D1B3"/>
              </a:solidFill>
            </a:endParaRPr>
          </a:p>
          <a:p>
            <a:pPr marL="139700" lvl="0" indent="0" algn="l" rtl="0">
              <a:lnSpc>
                <a:spcPct val="115000"/>
              </a:lnSpc>
              <a:spcBef>
                <a:spcPts val="0"/>
              </a:spcBef>
              <a:spcAft>
                <a:spcPts val="0"/>
              </a:spcAft>
              <a:buClr>
                <a:schemeClr val="dk1"/>
              </a:buClr>
              <a:buSzPts val="1400"/>
              <a:buFont typeface="Arial"/>
              <a:buNone/>
            </a:pPr>
            <a:endParaRPr dirty="0">
              <a:solidFill>
                <a:srgbClr val="56D1B3"/>
              </a:solidFill>
            </a:endParaRPr>
          </a:p>
          <a:p>
            <a:pPr marL="139700" lvl="0" indent="0" algn="l" rtl="0">
              <a:lnSpc>
                <a:spcPct val="115000"/>
              </a:lnSpc>
              <a:spcBef>
                <a:spcPts val="0"/>
              </a:spcBef>
              <a:spcAft>
                <a:spcPts val="0"/>
              </a:spcAft>
              <a:buClr>
                <a:schemeClr val="dk1"/>
              </a:buClr>
              <a:buSzPts val="1400"/>
              <a:buFont typeface="Arial"/>
              <a:buNone/>
            </a:pPr>
            <a:r>
              <a:rPr lang="en" dirty="0">
                <a:solidFill>
                  <a:srgbClr val="56D1B3"/>
                </a:solidFill>
              </a:rPr>
              <a:t>Do the same for all values of tau</a:t>
            </a:r>
            <a:endParaRPr dirty="0">
              <a:solidFill>
                <a:srgbClr val="56D1B3"/>
              </a:solidFill>
            </a:endParaRPr>
          </a:p>
          <a:p>
            <a:pPr marL="139700" lvl="0">
              <a:lnSpc>
                <a:spcPct val="115000"/>
              </a:lnSpc>
              <a:buClr>
                <a:schemeClr val="dk2"/>
              </a:buClr>
              <a:buSzPts val="1400"/>
            </a:pPr>
            <a:r>
              <a:rPr lang="en" dirty="0">
                <a:solidFill>
                  <a:srgbClr val="56D1B3"/>
                </a:solidFill>
              </a:rPr>
              <a:t>→ </a:t>
            </a:r>
            <a:r>
              <a:rPr lang="en-GB" dirty="0">
                <a:solidFill>
                  <a:srgbClr val="56D1B3"/>
                </a:solidFill>
              </a:rPr>
              <a:t>select the one with highest LL</a:t>
            </a:r>
          </a:p>
          <a:p>
            <a:pPr marL="139700" marR="0" lvl="0" indent="0" algn="l" rtl="0">
              <a:lnSpc>
                <a:spcPct val="115000"/>
              </a:lnSpc>
              <a:spcBef>
                <a:spcPts val="0"/>
              </a:spcBef>
              <a:spcAft>
                <a:spcPts val="0"/>
              </a:spcAft>
              <a:buClr>
                <a:schemeClr val="dk2"/>
              </a:buClr>
              <a:buSzPts val="1400"/>
              <a:buFont typeface="Arial"/>
              <a:buNone/>
            </a:pPr>
            <a:endParaRPr sz="1400" b="0" i="0" u="none" strike="noStrike" cap="none" dirty="0">
              <a:solidFill>
                <a:srgbClr val="56D1B3"/>
              </a:solidFill>
              <a:latin typeface="Arial"/>
              <a:ea typeface="Arial"/>
              <a:cs typeface="Arial"/>
              <a:sym typeface="Arial"/>
            </a:endParaRPr>
          </a:p>
        </p:txBody>
      </p:sp>
      <p:sp>
        <p:nvSpPr>
          <p:cNvPr id="926" name="Google Shape;926;p68"/>
          <p:cNvSpPr txBox="1"/>
          <p:nvPr/>
        </p:nvSpPr>
        <p:spPr>
          <a:xfrm>
            <a:off x="838200" y="1200850"/>
            <a:ext cx="8089800" cy="6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b="1">
                <a:solidFill>
                  <a:schemeClr val="lt1"/>
                </a:solidFill>
              </a:rPr>
              <a:t>General case (e.g. logistic regression):</a:t>
            </a:r>
            <a:r>
              <a:rPr lang="en" b="1">
                <a:solidFill>
                  <a:srgbClr val="56D1B3"/>
                </a:solidFill>
              </a:rPr>
              <a:t> </a:t>
            </a:r>
            <a:endParaRPr b="1">
              <a:solidFill>
                <a:srgbClr val="56D1B3"/>
              </a:solidFill>
            </a:endParaRPr>
          </a:p>
          <a:p>
            <a:pPr marL="0" marR="0" lvl="0" indent="457200" algn="l" rtl="0">
              <a:lnSpc>
                <a:spcPct val="115000"/>
              </a:lnSpc>
              <a:spcBef>
                <a:spcPts val="0"/>
              </a:spcBef>
              <a:spcAft>
                <a:spcPts val="0"/>
              </a:spcAft>
              <a:buNone/>
            </a:pPr>
            <a:r>
              <a:rPr lang="en" b="1">
                <a:solidFill>
                  <a:srgbClr val="56D1B3"/>
                </a:solidFill>
              </a:rPr>
              <a:t>Maximum Likelihood</a:t>
            </a:r>
            <a:r>
              <a:rPr lang="en" sz="1400" b="1" i="0" u="none" strike="noStrike" cap="none">
                <a:solidFill>
                  <a:srgbClr val="56D1B3"/>
                </a:solidFill>
                <a:latin typeface="Arial"/>
                <a:ea typeface="Arial"/>
                <a:cs typeface="Arial"/>
                <a:sym typeface="Arial"/>
              </a:rPr>
              <a:t> Estimation </a:t>
            </a:r>
            <a:r>
              <a:rPr lang="en" sz="1400" i="0" u="none" strike="noStrike" cap="none">
                <a:solidFill>
                  <a:srgbClr val="56D1B3"/>
                </a:solidFill>
              </a:rPr>
              <a:t>(</a:t>
            </a:r>
            <a:r>
              <a:rPr lang="en">
                <a:solidFill>
                  <a:srgbClr val="56D1B3"/>
                </a:solidFill>
              </a:rPr>
              <a:t>i.e. likelihood that the data is generated from the model)</a:t>
            </a:r>
            <a:endParaRPr>
              <a:solidFill>
                <a:schemeClr val="dk1"/>
              </a:solidFill>
            </a:endParaRPr>
          </a:p>
          <a:p>
            <a:pPr marL="0" marR="0" lvl="0" indent="457200" algn="l" rtl="0">
              <a:lnSpc>
                <a:spcPct val="115000"/>
              </a:lnSpc>
              <a:spcBef>
                <a:spcPts val="0"/>
              </a:spcBef>
              <a:spcAft>
                <a:spcPts val="0"/>
              </a:spcAft>
              <a:buNone/>
            </a:pPr>
            <a:r>
              <a:rPr lang="en" sz="1400" b="0" i="0" u="none" strike="noStrike" cap="none">
                <a:solidFill>
                  <a:srgbClr val="56D1B3"/>
                </a:solidFill>
                <a:latin typeface="Arial"/>
                <a:ea typeface="Arial"/>
                <a:cs typeface="Arial"/>
                <a:sym typeface="Arial"/>
              </a:rPr>
              <a:t> </a:t>
            </a:r>
            <a:endParaRPr/>
          </a:p>
        </p:txBody>
      </p:sp>
      <p:sp>
        <p:nvSpPr>
          <p:cNvPr id="927" name="Google Shape;927;p68"/>
          <p:cNvSpPr txBox="1"/>
          <p:nvPr/>
        </p:nvSpPr>
        <p:spPr>
          <a:xfrm>
            <a:off x="4572000" y="4383748"/>
            <a:ext cx="9999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Values of </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pic>
        <p:nvPicPr>
          <p:cNvPr id="928" name="Google Shape;928;p68"/>
          <p:cNvPicPr preferRelativeResize="0"/>
          <p:nvPr/>
        </p:nvPicPr>
        <p:blipFill rotWithShape="1">
          <a:blip r:embed="rId7">
            <a:alphaModFix/>
          </a:blip>
          <a:srcRect l="32597" t="17493" r="65389" b="75120"/>
          <a:stretch/>
        </p:blipFill>
        <p:spPr>
          <a:xfrm>
            <a:off x="5269925" y="4462272"/>
            <a:ext cx="126401" cy="282775"/>
          </a:xfrm>
          <a:prstGeom prst="rect">
            <a:avLst/>
          </a:prstGeom>
          <a:noFill/>
          <a:ln>
            <a:noFill/>
          </a:ln>
        </p:spPr>
      </p:pic>
      <p:pic>
        <p:nvPicPr>
          <p:cNvPr id="21" name="Google Shape;888;p67">
            <a:extLst>
              <a:ext uri="{FF2B5EF4-FFF2-40B4-BE49-F238E27FC236}">
                <a16:creationId xmlns:a16="http://schemas.microsoft.com/office/drawing/2014/main" id="{7AB1C3C3-39E9-9244-A26F-380B4B985811}"/>
              </a:ext>
            </a:extLst>
          </p:cNvPr>
          <p:cNvPicPr preferRelativeResize="0"/>
          <p:nvPr/>
        </p:nvPicPr>
        <p:blipFill rotWithShape="1">
          <a:blip r:embed="rId8">
            <a:alphaModFix/>
          </a:blip>
          <a:srcRect l="8535" t="4214" r="8269" b="4168"/>
          <a:stretch/>
        </p:blipFill>
        <p:spPr>
          <a:xfrm>
            <a:off x="1648899" y="1918299"/>
            <a:ext cx="3793650" cy="2550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932"/>
        <p:cNvGrpSpPr/>
        <p:nvPr/>
      </p:nvGrpSpPr>
      <p:grpSpPr>
        <a:xfrm>
          <a:off x="0" y="0"/>
          <a:ext cx="0" cy="0"/>
          <a:chOff x="0" y="0"/>
          <a:chExt cx="0" cy="0"/>
        </a:xfrm>
      </p:grpSpPr>
      <p:sp>
        <p:nvSpPr>
          <p:cNvPr id="933" name="Google Shape;933;p69"/>
          <p:cNvSpPr txBox="1">
            <a:spLocks noGrp="1"/>
          </p:cNvSpPr>
          <p:nvPr>
            <p:ph type="ctrTitle"/>
          </p:nvPr>
        </p:nvSpPr>
        <p:spPr>
          <a:xfrm>
            <a:off x="892889" y="701531"/>
            <a:ext cx="58380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Maximum Likelihood Estimation</a:t>
            </a:r>
            <a:endParaRPr sz="2500" b="1">
              <a:solidFill>
                <a:srgbClr val="1FD0B3"/>
              </a:solidFill>
              <a:latin typeface="Volkhov"/>
              <a:ea typeface="Volkhov"/>
              <a:cs typeface="Volkhov"/>
              <a:sym typeface="Volkhov"/>
            </a:endParaRPr>
          </a:p>
        </p:txBody>
      </p:sp>
      <p:pic>
        <p:nvPicPr>
          <p:cNvPr id="934" name="Google Shape;934;p69"/>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935" name="Google Shape;935;p69"/>
          <p:cNvGrpSpPr/>
          <p:nvPr/>
        </p:nvGrpSpPr>
        <p:grpSpPr>
          <a:xfrm>
            <a:off x="7585809" y="128475"/>
            <a:ext cx="1494900" cy="816160"/>
            <a:chOff x="7663063" y="164557"/>
            <a:chExt cx="1494900" cy="839067"/>
          </a:xfrm>
        </p:grpSpPr>
        <p:pic>
          <p:nvPicPr>
            <p:cNvPr id="936" name="Google Shape;936;p69"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937" name="Google Shape;937;p69"/>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938" name="Google Shape;938;p69"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939" name="Google Shape;939;p69"/>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940" name="Google Shape;940;p69"/>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sp>
        <p:nvSpPr>
          <p:cNvPr id="941" name="Google Shape;941;p69"/>
          <p:cNvSpPr txBox="1"/>
          <p:nvPr/>
        </p:nvSpPr>
        <p:spPr>
          <a:xfrm>
            <a:off x="838200" y="1200850"/>
            <a:ext cx="8089800" cy="297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300" dirty="0">
                <a:solidFill>
                  <a:schemeClr val="lt1"/>
                </a:solidFill>
              </a:rPr>
              <a:t>Goal:</a:t>
            </a:r>
            <a:r>
              <a:rPr lang="en" sz="1300" dirty="0">
                <a:solidFill>
                  <a:srgbClr val="56D1B3"/>
                </a:solidFill>
              </a:rPr>
              <a:t> find the maximum likelihood estimate over many different parameter combinations</a:t>
            </a:r>
            <a:endParaRPr sz="1300" dirty="0">
              <a:solidFill>
                <a:srgbClr val="56D1B3"/>
              </a:solidFill>
            </a:endParaRPr>
          </a:p>
          <a:p>
            <a:pPr marL="0" marR="0" lvl="0" indent="0" algn="l" rtl="0">
              <a:lnSpc>
                <a:spcPct val="115000"/>
              </a:lnSpc>
              <a:spcBef>
                <a:spcPts val="0"/>
              </a:spcBef>
              <a:spcAft>
                <a:spcPts val="0"/>
              </a:spcAft>
              <a:buNone/>
            </a:pPr>
            <a:r>
              <a:rPr lang="en" sz="1300" dirty="0">
                <a:solidFill>
                  <a:schemeClr val="lt1"/>
                </a:solidFill>
              </a:rPr>
              <a:t>								      </a:t>
            </a:r>
            <a:endParaRPr sz="1300" dirty="0">
              <a:solidFill>
                <a:srgbClr val="FF0000"/>
              </a:solidFill>
            </a:endParaRPr>
          </a:p>
          <a:p>
            <a:pPr marL="0" lvl="0" indent="0" algn="l" rtl="0">
              <a:lnSpc>
                <a:spcPct val="120000"/>
              </a:lnSpc>
              <a:spcBef>
                <a:spcPts val="0"/>
              </a:spcBef>
              <a:spcAft>
                <a:spcPts val="0"/>
              </a:spcAft>
              <a:buNone/>
            </a:pPr>
            <a:endParaRPr sz="1300" dirty="0">
              <a:solidFill>
                <a:srgbClr val="56D1B3"/>
              </a:solidFill>
            </a:endParaRPr>
          </a:p>
          <a:p>
            <a:pPr marL="0" lvl="0" indent="0" algn="l" rtl="0">
              <a:lnSpc>
                <a:spcPct val="120000"/>
              </a:lnSpc>
              <a:spcBef>
                <a:spcPts val="0"/>
              </a:spcBef>
              <a:spcAft>
                <a:spcPts val="0"/>
              </a:spcAft>
              <a:buNone/>
            </a:pPr>
            <a:endParaRPr sz="1300" dirty="0">
              <a:solidFill>
                <a:srgbClr val="56D1B3"/>
              </a:solidFill>
            </a:endParaRPr>
          </a:p>
          <a:p>
            <a:pPr marL="4572000" lvl="0" indent="457200" algn="l" rtl="0">
              <a:lnSpc>
                <a:spcPct val="120000"/>
              </a:lnSpc>
              <a:spcBef>
                <a:spcPts val="0"/>
              </a:spcBef>
              <a:spcAft>
                <a:spcPts val="0"/>
              </a:spcAft>
              <a:buNone/>
            </a:pPr>
            <a:endParaRPr sz="1300" dirty="0">
              <a:solidFill>
                <a:srgbClr val="56D1B3"/>
              </a:solidFill>
            </a:endParaRPr>
          </a:p>
          <a:p>
            <a:pPr marL="0" marR="0" lvl="0" indent="457200" algn="l" rtl="0">
              <a:lnSpc>
                <a:spcPct val="115000"/>
              </a:lnSpc>
              <a:spcBef>
                <a:spcPts val="0"/>
              </a:spcBef>
              <a:spcAft>
                <a:spcPts val="0"/>
              </a:spcAft>
              <a:buNone/>
            </a:pPr>
            <a:endParaRPr sz="13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932"/>
        <p:cNvGrpSpPr/>
        <p:nvPr/>
      </p:nvGrpSpPr>
      <p:grpSpPr>
        <a:xfrm>
          <a:off x="0" y="0"/>
          <a:ext cx="0" cy="0"/>
          <a:chOff x="0" y="0"/>
          <a:chExt cx="0" cy="0"/>
        </a:xfrm>
      </p:grpSpPr>
      <p:sp>
        <p:nvSpPr>
          <p:cNvPr id="933" name="Google Shape;933;p69"/>
          <p:cNvSpPr txBox="1">
            <a:spLocks noGrp="1"/>
          </p:cNvSpPr>
          <p:nvPr>
            <p:ph type="ctrTitle"/>
          </p:nvPr>
        </p:nvSpPr>
        <p:spPr>
          <a:xfrm>
            <a:off x="892889" y="701531"/>
            <a:ext cx="58380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Maximum Likelihood Estimation</a:t>
            </a:r>
            <a:endParaRPr sz="2500" b="1">
              <a:solidFill>
                <a:srgbClr val="1FD0B3"/>
              </a:solidFill>
              <a:latin typeface="Volkhov"/>
              <a:ea typeface="Volkhov"/>
              <a:cs typeface="Volkhov"/>
              <a:sym typeface="Volkhov"/>
            </a:endParaRPr>
          </a:p>
        </p:txBody>
      </p:sp>
      <p:pic>
        <p:nvPicPr>
          <p:cNvPr id="934" name="Google Shape;934;p69"/>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935" name="Google Shape;935;p69"/>
          <p:cNvGrpSpPr/>
          <p:nvPr/>
        </p:nvGrpSpPr>
        <p:grpSpPr>
          <a:xfrm>
            <a:off x="7585809" y="128475"/>
            <a:ext cx="1494900" cy="816160"/>
            <a:chOff x="7663063" y="164557"/>
            <a:chExt cx="1494900" cy="839067"/>
          </a:xfrm>
        </p:grpSpPr>
        <p:pic>
          <p:nvPicPr>
            <p:cNvPr id="936" name="Google Shape;936;p69"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937" name="Google Shape;937;p69"/>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938" name="Google Shape;938;p69"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939" name="Google Shape;939;p69"/>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940" name="Google Shape;940;p69"/>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sp>
        <p:nvSpPr>
          <p:cNvPr id="941" name="Google Shape;941;p69"/>
          <p:cNvSpPr txBox="1"/>
          <p:nvPr/>
        </p:nvSpPr>
        <p:spPr>
          <a:xfrm>
            <a:off x="838200" y="1200850"/>
            <a:ext cx="8089800" cy="297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300" dirty="0">
                <a:solidFill>
                  <a:schemeClr val="lt1"/>
                </a:solidFill>
              </a:rPr>
              <a:t>Goal:</a:t>
            </a:r>
            <a:r>
              <a:rPr lang="en" sz="1300" dirty="0">
                <a:solidFill>
                  <a:srgbClr val="56D1B3"/>
                </a:solidFill>
              </a:rPr>
              <a:t> find the maximum likelihood estimate over many different parameter combinations</a:t>
            </a:r>
            <a:endParaRPr sz="1300" dirty="0">
              <a:solidFill>
                <a:srgbClr val="56D1B3"/>
              </a:solidFill>
            </a:endParaRPr>
          </a:p>
          <a:p>
            <a:pPr marL="0" marR="0" lvl="0" indent="0" algn="l" rtl="0">
              <a:lnSpc>
                <a:spcPct val="115000"/>
              </a:lnSpc>
              <a:spcBef>
                <a:spcPts val="0"/>
              </a:spcBef>
              <a:spcAft>
                <a:spcPts val="0"/>
              </a:spcAft>
              <a:buNone/>
            </a:pPr>
            <a:endParaRPr sz="1300" dirty="0">
              <a:solidFill>
                <a:srgbClr val="56D1B3"/>
              </a:solidFill>
            </a:endParaRPr>
          </a:p>
          <a:p>
            <a:pPr marL="0" marR="0" lvl="0" indent="0" algn="l" rtl="0">
              <a:lnSpc>
                <a:spcPct val="115000"/>
              </a:lnSpc>
              <a:spcBef>
                <a:spcPts val="0"/>
              </a:spcBef>
              <a:spcAft>
                <a:spcPts val="0"/>
              </a:spcAft>
              <a:buNone/>
            </a:pPr>
            <a:r>
              <a:rPr lang="en" sz="1300" dirty="0">
                <a:solidFill>
                  <a:schemeClr val="lt1"/>
                </a:solidFill>
              </a:rPr>
              <a:t>Ways to do it:</a:t>
            </a:r>
            <a:endParaRPr sz="1300" dirty="0">
              <a:solidFill>
                <a:schemeClr val="lt1"/>
              </a:solidFill>
            </a:endParaRPr>
          </a:p>
          <a:p>
            <a:pPr marL="0" marR="0" lvl="0" indent="0" algn="l" rtl="0">
              <a:lnSpc>
                <a:spcPct val="120000"/>
              </a:lnSpc>
              <a:spcBef>
                <a:spcPts val="0"/>
              </a:spcBef>
              <a:spcAft>
                <a:spcPts val="0"/>
              </a:spcAft>
              <a:buNone/>
            </a:pPr>
            <a:endParaRPr sz="500" dirty="0">
              <a:solidFill>
                <a:schemeClr val="lt1"/>
              </a:solidFill>
            </a:endParaRPr>
          </a:p>
          <a:p>
            <a:pPr marL="603250" lvl="0">
              <a:lnSpc>
                <a:spcPct val="120000"/>
              </a:lnSpc>
              <a:buClr>
                <a:srgbClr val="56D1B3"/>
              </a:buClr>
              <a:buSzPts val="1300"/>
            </a:pPr>
            <a:r>
              <a:rPr lang="fr-FR" sz="1300" dirty="0">
                <a:solidFill>
                  <a:schemeClr val="lt1"/>
                </a:solidFill>
              </a:rPr>
              <a:t>1. </a:t>
            </a:r>
            <a:r>
              <a:rPr lang="fr-FR" sz="1300" dirty="0" err="1">
                <a:solidFill>
                  <a:schemeClr val="lt1"/>
                </a:solidFill>
              </a:rPr>
              <a:t>Analytically</a:t>
            </a:r>
            <a:r>
              <a:rPr lang="fr-FR" sz="1300" dirty="0">
                <a:solidFill>
                  <a:srgbClr val="FF0000"/>
                </a:solidFill>
              </a:rPr>
              <a:t> 					                   </a:t>
            </a:r>
          </a:p>
          <a:p>
            <a:pPr marL="946150" lvl="0" indent="-342900">
              <a:lnSpc>
                <a:spcPct val="120000"/>
              </a:lnSpc>
              <a:buClr>
                <a:srgbClr val="56D1B3"/>
              </a:buClr>
              <a:buSzPts val="1300"/>
              <a:buAutoNum type="arabicPeriod"/>
            </a:pPr>
            <a:endParaRPr lang="fr-FR" sz="1300" dirty="0">
              <a:solidFill>
                <a:srgbClr val="FF0000"/>
              </a:solidFill>
            </a:endParaRPr>
          </a:p>
          <a:p>
            <a:pPr marL="603250" lvl="0">
              <a:lnSpc>
                <a:spcPct val="120000"/>
              </a:lnSpc>
              <a:buClr>
                <a:srgbClr val="56D1B3"/>
              </a:buClr>
              <a:buSzPts val="1300"/>
            </a:pPr>
            <a:r>
              <a:rPr lang="fr-FR" sz="1300" dirty="0">
                <a:solidFill>
                  <a:schemeClr val="lt1"/>
                </a:solidFill>
              </a:rPr>
              <a:t>2. </a:t>
            </a:r>
            <a:r>
              <a:rPr lang="fr-FR" sz="1300" dirty="0" err="1">
                <a:solidFill>
                  <a:schemeClr val="lt1"/>
                </a:solidFill>
              </a:rPr>
              <a:t>Naive</a:t>
            </a:r>
            <a:r>
              <a:rPr lang="fr-FR" sz="1300" dirty="0">
                <a:solidFill>
                  <a:schemeClr val="lt1"/>
                </a:solidFill>
              </a:rPr>
              <a:t> </a:t>
            </a:r>
            <a:r>
              <a:rPr lang="fr-FR" sz="1300" dirty="0" err="1">
                <a:solidFill>
                  <a:schemeClr val="lt1"/>
                </a:solidFill>
              </a:rPr>
              <a:t>search</a:t>
            </a:r>
            <a:r>
              <a:rPr lang="fr-FR" sz="1300" dirty="0">
                <a:solidFill>
                  <a:schemeClr val="lt1"/>
                </a:solidFill>
              </a:rPr>
              <a:t> </a:t>
            </a:r>
            <a:r>
              <a:rPr lang="fr-FR" sz="1300" dirty="0" err="1">
                <a:solidFill>
                  <a:schemeClr val="lt1"/>
                </a:solidFill>
              </a:rPr>
              <a:t>methods</a:t>
            </a:r>
            <a:r>
              <a:rPr lang="fr-FR" sz="1300" dirty="0">
                <a:solidFill>
                  <a:schemeClr val="lt1"/>
                </a:solidFill>
              </a:rPr>
              <a:t> (</a:t>
            </a:r>
            <a:r>
              <a:rPr lang="fr-FR" sz="1300" dirty="0" err="1">
                <a:solidFill>
                  <a:schemeClr val="lt1"/>
                </a:solidFill>
              </a:rPr>
              <a:t>e.g</a:t>
            </a:r>
            <a:r>
              <a:rPr lang="fr-FR" sz="1300" dirty="0">
                <a:solidFill>
                  <a:schemeClr val="lt1"/>
                </a:solidFill>
              </a:rPr>
              <a:t>. </a:t>
            </a:r>
            <a:r>
              <a:rPr lang="fr-FR" sz="1300" u="sng" dirty="0" err="1">
                <a:solidFill>
                  <a:schemeClr val="lt1"/>
                </a:solidFill>
              </a:rPr>
              <a:t>grid</a:t>
            </a:r>
            <a:r>
              <a:rPr lang="fr-FR" sz="1300" u="sng" dirty="0">
                <a:solidFill>
                  <a:schemeClr val="lt1"/>
                </a:solidFill>
              </a:rPr>
              <a:t> </a:t>
            </a:r>
            <a:r>
              <a:rPr lang="fr-FR" sz="1300" u="sng" dirty="0" err="1">
                <a:solidFill>
                  <a:schemeClr val="lt1"/>
                </a:solidFill>
              </a:rPr>
              <a:t>search</a:t>
            </a:r>
            <a:r>
              <a:rPr lang="fr-FR" sz="1300" dirty="0">
                <a:solidFill>
                  <a:schemeClr val="lt1"/>
                </a:solidFill>
              </a:rPr>
              <a:t>, </a:t>
            </a:r>
            <a:r>
              <a:rPr lang="fr-FR" sz="1300" dirty="0" err="1">
                <a:solidFill>
                  <a:schemeClr val="lt1"/>
                </a:solidFill>
              </a:rPr>
              <a:t>random</a:t>
            </a:r>
            <a:r>
              <a:rPr lang="fr-FR" sz="1300" dirty="0">
                <a:solidFill>
                  <a:schemeClr val="lt1"/>
                </a:solidFill>
              </a:rPr>
              <a:t> </a:t>
            </a:r>
            <a:r>
              <a:rPr lang="fr-FR" sz="1300" dirty="0" err="1">
                <a:solidFill>
                  <a:schemeClr val="lt1"/>
                </a:solidFill>
              </a:rPr>
              <a:t>search</a:t>
            </a:r>
            <a:r>
              <a:rPr lang="fr-FR" sz="1300" dirty="0">
                <a:solidFill>
                  <a:schemeClr val="lt1"/>
                </a:solidFill>
              </a:rPr>
              <a:t>, </a:t>
            </a:r>
            <a:r>
              <a:rPr lang="fr-FR" sz="1300" dirty="0" err="1">
                <a:solidFill>
                  <a:schemeClr val="lt1"/>
                </a:solidFill>
              </a:rPr>
              <a:t>genetic</a:t>
            </a:r>
            <a:r>
              <a:rPr lang="fr-FR" sz="1300" dirty="0">
                <a:solidFill>
                  <a:schemeClr val="lt1"/>
                </a:solidFill>
              </a:rPr>
              <a:t> </a:t>
            </a:r>
            <a:r>
              <a:rPr lang="fr-FR" sz="1300" dirty="0" err="1">
                <a:solidFill>
                  <a:schemeClr val="lt1"/>
                </a:solidFill>
              </a:rPr>
              <a:t>algorithms</a:t>
            </a:r>
            <a:r>
              <a:rPr lang="fr-FR" sz="1300" dirty="0">
                <a:solidFill>
                  <a:schemeClr val="lt1"/>
                </a:solidFill>
              </a:rPr>
              <a:t>)            </a:t>
            </a:r>
            <a:endParaRPr lang="fr-FR" sz="1300" dirty="0">
              <a:solidFill>
                <a:srgbClr val="FF0000"/>
              </a:solidFill>
            </a:endParaRPr>
          </a:p>
          <a:p>
            <a:pPr marL="603250" lvl="0">
              <a:lnSpc>
                <a:spcPct val="120000"/>
              </a:lnSpc>
              <a:buClr>
                <a:srgbClr val="56D1B3"/>
              </a:buClr>
              <a:buSzPts val="1300"/>
            </a:pPr>
            <a:endParaRPr lang="fr-FR" sz="1300" dirty="0">
              <a:solidFill>
                <a:srgbClr val="FF0000"/>
              </a:solidFill>
            </a:endParaRPr>
          </a:p>
          <a:p>
            <a:pPr marL="603250" lvl="0">
              <a:lnSpc>
                <a:spcPct val="120000"/>
              </a:lnSpc>
              <a:buClr>
                <a:srgbClr val="56D1B3"/>
              </a:buClr>
              <a:buSzPts val="1300"/>
            </a:pPr>
            <a:r>
              <a:rPr lang="fr-FR" sz="1300" dirty="0">
                <a:solidFill>
                  <a:schemeClr val="lt1"/>
                </a:solidFill>
              </a:rPr>
              <a:t>3. Gradient-</a:t>
            </a:r>
            <a:r>
              <a:rPr lang="fr-FR" sz="1300" dirty="0" err="1">
                <a:solidFill>
                  <a:schemeClr val="lt1"/>
                </a:solidFill>
              </a:rPr>
              <a:t>based</a:t>
            </a:r>
            <a:r>
              <a:rPr lang="fr-FR" sz="1300" dirty="0">
                <a:solidFill>
                  <a:schemeClr val="lt1"/>
                </a:solidFill>
              </a:rPr>
              <a:t> </a:t>
            </a:r>
            <a:r>
              <a:rPr lang="fr-FR" sz="1300" dirty="0" err="1">
                <a:solidFill>
                  <a:schemeClr val="lt1"/>
                </a:solidFill>
              </a:rPr>
              <a:t>methods</a:t>
            </a:r>
            <a:r>
              <a:rPr lang="fr-FR" sz="1300" dirty="0">
                <a:solidFill>
                  <a:schemeClr val="lt1"/>
                </a:solidFill>
              </a:rPr>
              <a:t> (</a:t>
            </a:r>
            <a:r>
              <a:rPr lang="fr-FR" sz="1300" dirty="0" err="1">
                <a:solidFill>
                  <a:schemeClr val="lt1"/>
                </a:solidFill>
              </a:rPr>
              <a:t>e.g</a:t>
            </a:r>
            <a:r>
              <a:rPr lang="fr-FR" sz="1300" dirty="0">
                <a:solidFill>
                  <a:schemeClr val="lt1"/>
                </a:solidFill>
              </a:rPr>
              <a:t>. </a:t>
            </a:r>
            <a:r>
              <a:rPr lang="fr-FR" sz="1300" u="sng" dirty="0">
                <a:solidFill>
                  <a:schemeClr val="lt1"/>
                </a:solidFill>
              </a:rPr>
              <a:t>gradient </a:t>
            </a:r>
            <a:r>
              <a:rPr lang="fr-FR" sz="1300" u="sng" dirty="0" err="1">
                <a:solidFill>
                  <a:schemeClr val="lt1"/>
                </a:solidFill>
              </a:rPr>
              <a:t>descent</a:t>
            </a:r>
            <a:r>
              <a:rPr lang="fr-FR" sz="1300" dirty="0">
                <a:solidFill>
                  <a:schemeClr val="lt1"/>
                </a:solidFill>
              </a:rPr>
              <a:t>, </a:t>
            </a:r>
            <a:r>
              <a:rPr lang="fr-FR" sz="1300" dirty="0" err="1">
                <a:solidFill>
                  <a:schemeClr val="lt1"/>
                </a:solidFill>
              </a:rPr>
              <a:t>stochastic</a:t>
            </a:r>
            <a:r>
              <a:rPr lang="fr-FR" sz="1300" dirty="0">
                <a:solidFill>
                  <a:schemeClr val="lt1"/>
                </a:solidFill>
              </a:rPr>
              <a:t> gradient </a:t>
            </a:r>
            <a:r>
              <a:rPr lang="fr-FR" sz="1300" dirty="0" err="1">
                <a:solidFill>
                  <a:schemeClr val="lt1"/>
                </a:solidFill>
              </a:rPr>
              <a:t>descent</a:t>
            </a:r>
            <a:r>
              <a:rPr lang="fr-FR" sz="1300" dirty="0">
                <a:solidFill>
                  <a:schemeClr val="lt1"/>
                </a:solidFill>
              </a:rPr>
              <a:t>)</a:t>
            </a:r>
            <a:endParaRPr lang="fr-FR" sz="1300" dirty="0">
              <a:solidFill>
                <a:srgbClr val="FF0000"/>
              </a:solidFill>
            </a:endParaRPr>
          </a:p>
          <a:p>
            <a:pPr marL="603250" lvl="0">
              <a:lnSpc>
                <a:spcPct val="120000"/>
              </a:lnSpc>
              <a:buClr>
                <a:srgbClr val="56D1B3"/>
              </a:buClr>
              <a:buSzPts val="1300"/>
            </a:pPr>
            <a:endParaRPr lang="fr-FR" sz="1300" dirty="0">
              <a:solidFill>
                <a:srgbClr val="FF0000"/>
              </a:solidFill>
            </a:endParaRPr>
          </a:p>
          <a:p>
            <a:pPr marL="603250" lvl="0">
              <a:lnSpc>
                <a:spcPct val="120000"/>
              </a:lnSpc>
              <a:buClr>
                <a:srgbClr val="56D1B3"/>
              </a:buClr>
              <a:buSzPts val="1300"/>
            </a:pPr>
            <a:r>
              <a:rPr lang="fr-FR" sz="1300" dirty="0">
                <a:solidFill>
                  <a:schemeClr val="lt1"/>
                </a:solidFill>
              </a:rPr>
              <a:t>4. </a:t>
            </a:r>
            <a:r>
              <a:rPr lang="fr-FR" sz="1300" dirty="0" err="1">
                <a:solidFill>
                  <a:schemeClr val="lt1"/>
                </a:solidFill>
              </a:rPr>
              <a:t>Bayesian</a:t>
            </a:r>
            <a:r>
              <a:rPr lang="fr-FR" sz="1300" dirty="0">
                <a:solidFill>
                  <a:schemeClr val="lt1"/>
                </a:solidFill>
              </a:rPr>
              <a:t> </a:t>
            </a:r>
            <a:r>
              <a:rPr lang="fr-FR" sz="1300" dirty="0" err="1">
                <a:solidFill>
                  <a:schemeClr val="lt1"/>
                </a:solidFill>
              </a:rPr>
              <a:t>methods</a:t>
            </a:r>
            <a:r>
              <a:rPr lang="fr-FR" sz="1300" dirty="0">
                <a:solidFill>
                  <a:schemeClr val="lt1"/>
                </a:solidFill>
              </a:rPr>
              <a:t> </a:t>
            </a:r>
            <a:r>
              <a:rPr lang="en" sz="1300" dirty="0">
                <a:solidFill>
                  <a:schemeClr val="lt1"/>
                </a:solidFill>
              </a:rPr>
              <a:t>								      </a:t>
            </a:r>
            <a:endParaRPr sz="1300" dirty="0">
              <a:solidFill>
                <a:srgbClr val="FF0000"/>
              </a:solidFill>
            </a:endParaRPr>
          </a:p>
          <a:p>
            <a:pPr marL="0" lvl="0" indent="0" algn="l" rtl="0">
              <a:lnSpc>
                <a:spcPct val="120000"/>
              </a:lnSpc>
              <a:spcBef>
                <a:spcPts val="0"/>
              </a:spcBef>
              <a:spcAft>
                <a:spcPts val="0"/>
              </a:spcAft>
              <a:buNone/>
            </a:pPr>
            <a:endParaRPr sz="1300" dirty="0">
              <a:solidFill>
                <a:srgbClr val="56D1B3"/>
              </a:solidFill>
            </a:endParaRPr>
          </a:p>
          <a:p>
            <a:pPr marL="0" lvl="0" indent="0" algn="l" rtl="0">
              <a:lnSpc>
                <a:spcPct val="120000"/>
              </a:lnSpc>
              <a:spcBef>
                <a:spcPts val="0"/>
              </a:spcBef>
              <a:spcAft>
                <a:spcPts val="0"/>
              </a:spcAft>
              <a:buNone/>
            </a:pPr>
            <a:endParaRPr sz="1300" dirty="0">
              <a:solidFill>
                <a:srgbClr val="56D1B3"/>
              </a:solidFill>
            </a:endParaRPr>
          </a:p>
          <a:p>
            <a:pPr marL="4572000" lvl="0" indent="457200" algn="l" rtl="0">
              <a:lnSpc>
                <a:spcPct val="120000"/>
              </a:lnSpc>
              <a:spcBef>
                <a:spcPts val="0"/>
              </a:spcBef>
              <a:spcAft>
                <a:spcPts val="0"/>
              </a:spcAft>
              <a:buNone/>
            </a:pPr>
            <a:endParaRPr sz="1300" dirty="0">
              <a:solidFill>
                <a:srgbClr val="56D1B3"/>
              </a:solidFill>
            </a:endParaRPr>
          </a:p>
          <a:p>
            <a:pPr marL="0" marR="0" lvl="0" indent="457200" algn="l" rtl="0">
              <a:lnSpc>
                <a:spcPct val="115000"/>
              </a:lnSpc>
              <a:spcBef>
                <a:spcPts val="0"/>
              </a:spcBef>
              <a:spcAft>
                <a:spcPts val="0"/>
              </a:spcAft>
              <a:buNone/>
            </a:pPr>
            <a:endParaRPr sz="1300" dirty="0"/>
          </a:p>
        </p:txBody>
      </p:sp>
    </p:spTree>
    <p:extLst>
      <p:ext uri="{BB962C8B-B14F-4D97-AF65-F5344CB8AC3E}">
        <p14:creationId xmlns:p14="http://schemas.microsoft.com/office/powerpoint/2010/main" val="1342722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945"/>
        <p:cNvGrpSpPr/>
        <p:nvPr/>
      </p:nvGrpSpPr>
      <p:grpSpPr>
        <a:xfrm>
          <a:off x="0" y="0"/>
          <a:ext cx="0" cy="0"/>
          <a:chOff x="0" y="0"/>
          <a:chExt cx="0" cy="0"/>
        </a:xfrm>
      </p:grpSpPr>
      <p:sp>
        <p:nvSpPr>
          <p:cNvPr id="946" name="Google Shape;946;p70"/>
          <p:cNvSpPr txBox="1">
            <a:spLocks noGrp="1"/>
          </p:cNvSpPr>
          <p:nvPr>
            <p:ph type="ctrTitle"/>
          </p:nvPr>
        </p:nvSpPr>
        <p:spPr>
          <a:xfrm>
            <a:off x="892889" y="701531"/>
            <a:ext cx="58380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Maximum Likelihood Estimation</a:t>
            </a:r>
            <a:endParaRPr sz="2500" b="1">
              <a:solidFill>
                <a:srgbClr val="1FD0B3"/>
              </a:solidFill>
              <a:latin typeface="Volkhov"/>
              <a:ea typeface="Volkhov"/>
              <a:cs typeface="Volkhov"/>
              <a:sym typeface="Volkhov"/>
            </a:endParaRPr>
          </a:p>
        </p:txBody>
      </p:sp>
      <p:pic>
        <p:nvPicPr>
          <p:cNvPr id="947" name="Google Shape;947;p70"/>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948" name="Google Shape;948;p70"/>
          <p:cNvGrpSpPr/>
          <p:nvPr/>
        </p:nvGrpSpPr>
        <p:grpSpPr>
          <a:xfrm>
            <a:off x="7585809" y="128475"/>
            <a:ext cx="1494900" cy="816160"/>
            <a:chOff x="7663063" y="164557"/>
            <a:chExt cx="1494900" cy="839067"/>
          </a:xfrm>
        </p:grpSpPr>
        <p:pic>
          <p:nvPicPr>
            <p:cNvPr id="949" name="Google Shape;949;p70"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950" name="Google Shape;950;p70"/>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951" name="Google Shape;951;p70"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952" name="Google Shape;952;p70"/>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953" name="Google Shape;953;p70"/>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sp>
        <p:nvSpPr>
          <p:cNvPr id="954" name="Google Shape;954;p70"/>
          <p:cNvSpPr txBox="1"/>
          <p:nvPr/>
        </p:nvSpPr>
        <p:spPr>
          <a:xfrm>
            <a:off x="838200" y="1200850"/>
            <a:ext cx="8089800" cy="297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300" dirty="0">
                <a:solidFill>
                  <a:schemeClr val="lt1"/>
                </a:solidFill>
              </a:rPr>
              <a:t>Goal:</a:t>
            </a:r>
            <a:r>
              <a:rPr lang="en" sz="1300" dirty="0">
                <a:solidFill>
                  <a:srgbClr val="56D1B3"/>
                </a:solidFill>
              </a:rPr>
              <a:t> find the maximum likelihood estimate over many different parameter combinations</a:t>
            </a:r>
            <a:endParaRPr sz="1300" dirty="0">
              <a:solidFill>
                <a:srgbClr val="56D1B3"/>
              </a:solidFill>
            </a:endParaRPr>
          </a:p>
          <a:p>
            <a:pPr marL="0" marR="0" lvl="0" indent="0" algn="l" rtl="0">
              <a:lnSpc>
                <a:spcPct val="115000"/>
              </a:lnSpc>
              <a:spcBef>
                <a:spcPts val="0"/>
              </a:spcBef>
              <a:spcAft>
                <a:spcPts val="0"/>
              </a:spcAft>
              <a:buNone/>
            </a:pPr>
            <a:endParaRPr sz="1300" dirty="0">
              <a:solidFill>
                <a:srgbClr val="56D1B3"/>
              </a:solidFill>
            </a:endParaRPr>
          </a:p>
          <a:p>
            <a:pPr marL="0" marR="0" lvl="0" indent="0" algn="l" rtl="0">
              <a:lnSpc>
                <a:spcPct val="115000"/>
              </a:lnSpc>
              <a:spcBef>
                <a:spcPts val="0"/>
              </a:spcBef>
              <a:spcAft>
                <a:spcPts val="0"/>
              </a:spcAft>
              <a:buNone/>
            </a:pPr>
            <a:r>
              <a:rPr lang="en" sz="1300" dirty="0">
                <a:solidFill>
                  <a:schemeClr val="lt1"/>
                </a:solidFill>
              </a:rPr>
              <a:t>Ways to do it:</a:t>
            </a:r>
            <a:endParaRPr sz="1300" dirty="0">
              <a:solidFill>
                <a:schemeClr val="lt1"/>
              </a:solidFill>
            </a:endParaRPr>
          </a:p>
          <a:p>
            <a:pPr marL="0" marR="0" lvl="0" indent="0" algn="l" rtl="0">
              <a:lnSpc>
                <a:spcPct val="120000"/>
              </a:lnSpc>
              <a:spcBef>
                <a:spcPts val="0"/>
              </a:spcBef>
              <a:spcAft>
                <a:spcPts val="0"/>
              </a:spcAft>
              <a:buNone/>
            </a:pPr>
            <a:endParaRPr sz="500" dirty="0">
              <a:solidFill>
                <a:schemeClr val="lt1"/>
              </a:solidFill>
            </a:endParaRPr>
          </a:p>
          <a:p>
            <a:pPr marL="603250" lvl="0">
              <a:lnSpc>
                <a:spcPct val="120000"/>
              </a:lnSpc>
              <a:buClr>
                <a:srgbClr val="56D1B3"/>
              </a:buClr>
              <a:buSzPts val="1300"/>
            </a:pPr>
            <a:r>
              <a:rPr lang="fr-FR" sz="1300" dirty="0">
                <a:solidFill>
                  <a:schemeClr val="lt1"/>
                </a:solidFill>
              </a:rPr>
              <a:t>1. </a:t>
            </a:r>
            <a:r>
              <a:rPr lang="fr-FR" sz="1300" dirty="0" err="1">
                <a:solidFill>
                  <a:schemeClr val="lt1"/>
                </a:solidFill>
              </a:rPr>
              <a:t>Analytically</a:t>
            </a:r>
            <a:r>
              <a:rPr lang="fr-FR" sz="1300" dirty="0">
                <a:solidFill>
                  <a:srgbClr val="FF0000"/>
                </a:solidFill>
              </a:rPr>
              <a:t> 					</a:t>
            </a:r>
            <a:endParaRPr lang="fr-FR" sz="1300" dirty="0">
              <a:solidFill>
                <a:srgbClr val="FF0000"/>
              </a:solidFill>
              <a:highlight>
                <a:srgbClr val="1FD0B3"/>
              </a:highlight>
            </a:endParaRPr>
          </a:p>
          <a:p>
            <a:pPr marL="914400" lvl="0">
              <a:lnSpc>
                <a:spcPct val="120000"/>
              </a:lnSpc>
            </a:pPr>
            <a:r>
              <a:rPr lang="fr-FR" sz="1300" dirty="0">
                <a:solidFill>
                  <a:srgbClr val="56D1B3"/>
                </a:solidFill>
              </a:rPr>
              <a:t>→ </a:t>
            </a:r>
            <a:r>
              <a:rPr lang="fr-FR" sz="1300" dirty="0" err="1">
                <a:solidFill>
                  <a:srgbClr val="56D1B3"/>
                </a:solidFill>
              </a:rPr>
              <a:t>Take</a:t>
            </a:r>
            <a:r>
              <a:rPr lang="fr-FR" sz="1300" dirty="0">
                <a:solidFill>
                  <a:srgbClr val="56D1B3"/>
                </a:solidFill>
              </a:rPr>
              <a:t> the </a:t>
            </a:r>
            <a:r>
              <a:rPr lang="fr-FR" sz="1300" dirty="0" err="1">
                <a:solidFill>
                  <a:srgbClr val="56D1B3"/>
                </a:solidFill>
              </a:rPr>
              <a:t>derivative</a:t>
            </a:r>
            <a:r>
              <a:rPr lang="fr-FR" sz="1300" dirty="0">
                <a:solidFill>
                  <a:srgbClr val="56D1B3"/>
                </a:solidFill>
              </a:rPr>
              <a:t> of the </a:t>
            </a:r>
            <a:r>
              <a:rPr lang="fr-FR" sz="1300" dirty="0" err="1">
                <a:solidFill>
                  <a:srgbClr val="56D1B3"/>
                </a:solidFill>
              </a:rPr>
              <a:t>likelihood</a:t>
            </a:r>
            <a:r>
              <a:rPr lang="fr-FR" sz="1300" dirty="0">
                <a:solidFill>
                  <a:srgbClr val="56D1B3"/>
                </a:solidFill>
              </a:rPr>
              <a:t> </a:t>
            </a:r>
            <a:r>
              <a:rPr lang="fr-FR" sz="1300" dirty="0" err="1">
                <a:solidFill>
                  <a:srgbClr val="56D1B3"/>
                </a:solidFill>
              </a:rPr>
              <a:t>fct</a:t>
            </a:r>
            <a:r>
              <a:rPr lang="fr-FR" sz="1300" dirty="0">
                <a:solidFill>
                  <a:srgbClr val="56D1B3"/>
                </a:solidFill>
              </a:rPr>
              <a:t>, </a:t>
            </a:r>
            <a:r>
              <a:rPr lang="fr-FR" sz="1300" dirty="0" err="1">
                <a:solidFill>
                  <a:srgbClr val="56D1B3"/>
                </a:solidFill>
              </a:rPr>
              <a:t>solve</a:t>
            </a:r>
            <a:r>
              <a:rPr lang="fr-FR" sz="1300" dirty="0">
                <a:solidFill>
                  <a:srgbClr val="56D1B3"/>
                </a:solidFill>
              </a:rPr>
              <a:t> </a:t>
            </a:r>
            <a:r>
              <a:rPr lang="fr-FR" sz="1300" dirty="0" err="1">
                <a:solidFill>
                  <a:srgbClr val="56D1B3"/>
                </a:solidFill>
              </a:rPr>
              <a:t>it</a:t>
            </a:r>
            <a:r>
              <a:rPr lang="fr-FR" sz="1300" dirty="0">
                <a:solidFill>
                  <a:srgbClr val="56D1B3"/>
                </a:solidFill>
              </a:rPr>
              <a:t> for </a:t>
            </a:r>
            <a:r>
              <a:rPr lang="fr-FR" sz="1300" dirty="0" err="1">
                <a:solidFill>
                  <a:srgbClr val="56D1B3"/>
                </a:solidFill>
              </a:rPr>
              <a:t>your</a:t>
            </a:r>
            <a:r>
              <a:rPr lang="fr-FR" sz="1300" dirty="0">
                <a:solidFill>
                  <a:srgbClr val="56D1B3"/>
                </a:solidFill>
              </a:rPr>
              <a:t> </a:t>
            </a:r>
            <a:r>
              <a:rPr lang="fr-FR" sz="1300" dirty="0" err="1">
                <a:solidFill>
                  <a:srgbClr val="56D1B3"/>
                </a:solidFill>
              </a:rPr>
              <a:t>parameters</a:t>
            </a:r>
            <a:endParaRPr lang="fr-FR" sz="1300" dirty="0">
              <a:solidFill>
                <a:srgbClr val="56D1B3"/>
              </a:solidFill>
            </a:endParaRPr>
          </a:p>
          <a:p>
            <a:pPr marL="603250" lvl="0">
              <a:lnSpc>
                <a:spcPct val="120000"/>
              </a:lnSpc>
              <a:buClr>
                <a:srgbClr val="56D1B3"/>
              </a:buClr>
              <a:buSzPts val="1300"/>
            </a:pPr>
            <a:r>
              <a:rPr lang="fr-FR" sz="1300" dirty="0">
                <a:solidFill>
                  <a:schemeClr val="lt1"/>
                </a:solidFill>
              </a:rPr>
              <a:t>2. </a:t>
            </a:r>
            <a:r>
              <a:rPr lang="fr-FR" sz="1300" dirty="0" err="1">
                <a:solidFill>
                  <a:schemeClr val="lt1"/>
                </a:solidFill>
              </a:rPr>
              <a:t>Naive</a:t>
            </a:r>
            <a:r>
              <a:rPr lang="fr-FR" sz="1300" dirty="0">
                <a:solidFill>
                  <a:schemeClr val="lt1"/>
                </a:solidFill>
              </a:rPr>
              <a:t> </a:t>
            </a:r>
            <a:r>
              <a:rPr lang="fr-FR" sz="1300" dirty="0" err="1">
                <a:solidFill>
                  <a:schemeClr val="lt1"/>
                </a:solidFill>
              </a:rPr>
              <a:t>search</a:t>
            </a:r>
            <a:r>
              <a:rPr lang="fr-FR" sz="1300" dirty="0">
                <a:solidFill>
                  <a:schemeClr val="lt1"/>
                </a:solidFill>
              </a:rPr>
              <a:t> </a:t>
            </a:r>
            <a:r>
              <a:rPr lang="fr-FR" sz="1300" dirty="0" err="1">
                <a:solidFill>
                  <a:schemeClr val="lt1"/>
                </a:solidFill>
              </a:rPr>
              <a:t>methods</a:t>
            </a:r>
            <a:r>
              <a:rPr lang="fr-FR" sz="1300" dirty="0">
                <a:solidFill>
                  <a:schemeClr val="lt1"/>
                </a:solidFill>
              </a:rPr>
              <a:t> (</a:t>
            </a:r>
            <a:r>
              <a:rPr lang="fr-FR" sz="1300" dirty="0" err="1">
                <a:solidFill>
                  <a:schemeClr val="lt1"/>
                </a:solidFill>
              </a:rPr>
              <a:t>e.g</a:t>
            </a:r>
            <a:r>
              <a:rPr lang="fr-FR" sz="1300" dirty="0">
                <a:solidFill>
                  <a:schemeClr val="lt1"/>
                </a:solidFill>
              </a:rPr>
              <a:t>. </a:t>
            </a:r>
            <a:r>
              <a:rPr lang="fr-FR" sz="1300" u="sng" dirty="0" err="1">
                <a:solidFill>
                  <a:schemeClr val="lt1"/>
                </a:solidFill>
              </a:rPr>
              <a:t>grid</a:t>
            </a:r>
            <a:r>
              <a:rPr lang="fr-FR" sz="1300" u="sng" dirty="0">
                <a:solidFill>
                  <a:schemeClr val="lt1"/>
                </a:solidFill>
              </a:rPr>
              <a:t> </a:t>
            </a:r>
            <a:r>
              <a:rPr lang="fr-FR" sz="1300" u="sng" dirty="0" err="1">
                <a:solidFill>
                  <a:schemeClr val="lt1"/>
                </a:solidFill>
              </a:rPr>
              <a:t>search</a:t>
            </a:r>
            <a:r>
              <a:rPr lang="fr-FR" sz="1300" dirty="0">
                <a:solidFill>
                  <a:schemeClr val="lt1"/>
                </a:solidFill>
              </a:rPr>
              <a:t>, </a:t>
            </a:r>
            <a:r>
              <a:rPr lang="fr-FR" sz="1300" dirty="0" err="1">
                <a:solidFill>
                  <a:schemeClr val="lt1"/>
                </a:solidFill>
              </a:rPr>
              <a:t>random</a:t>
            </a:r>
            <a:r>
              <a:rPr lang="fr-FR" sz="1300" dirty="0">
                <a:solidFill>
                  <a:schemeClr val="lt1"/>
                </a:solidFill>
              </a:rPr>
              <a:t> </a:t>
            </a:r>
            <a:r>
              <a:rPr lang="fr-FR" sz="1300" dirty="0" err="1">
                <a:solidFill>
                  <a:schemeClr val="lt1"/>
                </a:solidFill>
              </a:rPr>
              <a:t>search</a:t>
            </a:r>
            <a:r>
              <a:rPr lang="fr-FR" sz="1300" dirty="0">
                <a:solidFill>
                  <a:schemeClr val="lt1"/>
                </a:solidFill>
              </a:rPr>
              <a:t>, </a:t>
            </a:r>
            <a:r>
              <a:rPr lang="fr-FR" sz="1300" dirty="0" err="1">
                <a:solidFill>
                  <a:schemeClr val="lt1"/>
                </a:solidFill>
              </a:rPr>
              <a:t>genetic</a:t>
            </a:r>
            <a:r>
              <a:rPr lang="fr-FR" sz="1300" dirty="0">
                <a:solidFill>
                  <a:schemeClr val="lt1"/>
                </a:solidFill>
              </a:rPr>
              <a:t> </a:t>
            </a:r>
            <a:r>
              <a:rPr lang="fr-FR" sz="1300" dirty="0" err="1">
                <a:solidFill>
                  <a:schemeClr val="lt1"/>
                </a:solidFill>
              </a:rPr>
              <a:t>algorithms</a:t>
            </a:r>
            <a:r>
              <a:rPr lang="fr-FR" sz="1300" dirty="0">
                <a:solidFill>
                  <a:schemeClr val="lt1"/>
                </a:solidFill>
              </a:rPr>
              <a:t>)            </a:t>
            </a:r>
            <a:endParaRPr lang="fr-FR" sz="1300" dirty="0">
              <a:solidFill>
                <a:srgbClr val="FF0000"/>
              </a:solidFill>
            </a:endParaRPr>
          </a:p>
          <a:p>
            <a:pPr marL="603250" lvl="0">
              <a:lnSpc>
                <a:spcPct val="120000"/>
              </a:lnSpc>
              <a:buClr>
                <a:srgbClr val="56D1B3"/>
              </a:buClr>
              <a:buSzPts val="1300"/>
            </a:pPr>
            <a:endParaRPr lang="fr-FR" sz="1300" dirty="0">
              <a:solidFill>
                <a:srgbClr val="FF0000"/>
              </a:solidFill>
            </a:endParaRPr>
          </a:p>
          <a:p>
            <a:pPr marL="603250" lvl="0">
              <a:lnSpc>
                <a:spcPct val="120000"/>
              </a:lnSpc>
              <a:buClr>
                <a:srgbClr val="56D1B3"/>
              </a:buClr>
              <a:buSzPts val="1300"/>
            </a:pPr>
            <a:r>
              <a:rPr lang="fr-FR" sz="1300" dirty="0">
                <a:solidFill>
                  <a:schemeClr val="lt1"/>
                </a:solidFill>
              </a:rPr>
              <a:t>3. Gradient-</a:t>
            </a:r>
            <a:r>
              <a:rPr lang="fr-FR" sz="1300" dirty="0" err="1">
                <a:solidFill>
                  <a:schemeClr val="lt1"/>
                </a:solidFill>
              </a:rPr>
              <a:t>based</a:t>
            </a:r>
            <a:r>
              <a:rPr lang="fr-FR" sz="1300" dirty="0">
                <a:solidFill>
                  <a:schemeClr val="lt1"/>
                </a:solidFill>
              </a:rPr>
              <a:t> </a:t>
            </a:r>
            <a:r>
              <a:rPr lang="fr-FR" sz="1300" dirty="0" err="1">
                <a:solidFill>
                  <a:schemeClr val="lt1"/>
                </a:solidFill>
              </a:rPr>
              <a:t>methods</a:t>
            </a:r>
            <a:r>
              <a:rPr lang="fr-FR" sz="1300" dirty="0">
                <a:solidFill>
                  <a:schemeClr val="lt1"/>
                </a:solidFill>
              </a:rPr>
              <a:t> (</a:t>
            </a:r>
            <a:r>
              <a:rPr lang="fr-FR" sz="1300" dirty="0" err="1">
                <a:solidFill>
                  <a:schemeClr val="lt1"/>
                </a:solidFill>
              </a:rPr>
              <a:t>e.g</a:t>
            </a:r>
            <a:r>
              <a:rPr lang="fr-FR" sz="1300" dirty="0">
                <a:solidFill>
                  <a:schemeClr val="lt1"/>
                </a:solidFill>
              </a:rPr>
              <a:t>. </a:t>
            </a:r>
            <a:r>
              <a:rPr lang="fr-FR" sz="1300" u="sng" dirty="0">
                <a:solidFill>
                  <a:schemeClr val="lt1"/>
                </a:solidFill>
              </a:rPr>
              <a:t>gradient </a:t>
            </a:r>
            <a:r>
              <a:rPr lang="fr-FR" sz="1300" u="sng" dirty="0" err="1">
                <a:solidFill>
                  <a:schemeClr val="lt1"/>
                </a:solidFill>
              </a:rPr>
              <a:t>descent</a:t>
            </a:r>
            <a:r>
              <a:rPr lang="fr-FR" sz="1300" dirty="0">
                <a:solidFill>
                  <a:schemeClr val="lt1"/>
                </a:solidFill>
              </a:rPr>
              <a:t>, </a:t>
            </a:r>
            <a:r>
              <a:rPr lang="fr-FR" sz="1300" dirty="0" err="1">
                <a:solidFill>
                  <a:schemeClr val="lt1"/>
                </a:solidFill>
              </a:rPr>
              <a:t>stochastic</a:t>
            </a:r>
            <a:r>
              <a:rPr lang="fr-FR" sz="1300" dirty="0">
                <a:solidFill>
                  <a:schemeClr val="lt1"/>
                </a:solidFill>
              </a:rPr>
              <a:t> gradient </a:t>
            </a:r>
            <a:r>
              <a:rPr lang="fr-FR" sz="1300" dirty="0" err="1">
                <a:solidFill>
                  <a:schemeClr val="lt1"/>
                </a:solidFill>
              </a:rPr>
              <a:t>descent</a:t>
            </a:r>
            <a:r>
              <a:rPr lang="fr-FR" sz="1300" dirty="0">
                <a:solidFill>
                  <a:schemeClr val="lt1"/>
                </a:solidFill>
              </a:rPr>
              <a:t>)</a:t>
            </a:r>
            <a:endParaRPr lang="fr-FR" sz="1300" dirty="0">
              <a:solidFill>
                <a:srgbClr val="FF0000"/>
              </a:solidFill>
            </a:endParaRPr>
          </a:p>
          <a:p>
            <a:pPr marL="603250" lvl="0">
              <a:lnSpc>
                <a:spcPct val="120000"/>
              </a:lnSpc>
              <a:buClr>
                <a:srgbClr val="56D1B3"/>
              </a:buClr>
              <a:buSzPts val="1300"/>
            </a:pPr>
            <a:endParaRPr lang="fr-FR" sz="1300" dirty="0">
              <a:solidFill>
                <a:srgbClr val="FF0000"/>
              </a:solidFill>
            </a:endParaRPr>
          </a:p>
          <a:p>
            <a:pPr marL="603250" lvl="0">
              <a:lnSpc>
                <a:spcPct val="120000"/>
              </a:lnSpc>
              <a:buClr>
                <a:srgbClr val="56D1B3"/>
              </a:buClr>
              <a:buSzPts val="1300"/>
            </a:pPr>
            <a:r>
              <a:rPr lang="fr-FR" sz="1300" dirty="0">
                <a:solidFill>
                  <a:schemeClr val="lt1"/>
                </a:solidFill>
              </a:rPr>
              <a:t>4. </a:t>
            </a:r>
            <a:r>
              <a:rPr lang="fr-FR" sz="1300" dirty="0" err="1">
                <a:solidFill>
                  <a:schemeClr val="lt1"/>
                </a:solidFill>
              </a:rPr>
              <a:t>Bayesian</a:t>
            </a:r>
            <a:r>
              <a:rPr lang="fr-FR" sz="1300" dirty="0">
                <a:solidFill>
                  <a:schemeClr val="lt1"/>
                </a:solidFill>
              </a:rPr>
              <a:t> </a:t>
            </a:r>
            <a:r>
              <a:rPr lang="fr-FR" sz="1300" dirty="0" err="1">
                <a:solidFill>
                  <a:schemeClr val="lt1"/>
                </a:solidFill>
              </a:rPr>
              <a:t>methods</a:t>
            </a:r>
            <a:r>
              <a:rPr lang="fr-FR" sz="1300" dirty="0">
                <a:solidFill>
                  <a:schemeClr val="lt1"/>
                </a:solidFill>
              </a:rPr>
              <a:t> 			</a:t>
            </a:r>
            <a:endParaRPr lang="fr-FR" sz="1300" dirty="0">
              <a:solidFill>
                <a:srgbClr val="FF0000"/>
              </a:solidFill>
            </a:endParaRPr>
          </a:p>
          <a:p>
            <a:pPr marL="603250" lvl="0" algn="l" rtl="0">
              <a:lnSpc>
                <a:spcPct val="120000"/>
              </a:lnSpc>
              <a:spcBef>
                <a:spcPts val="0"/>
              </a:spcBef>
              <a:spcAft>
                <a:spcPts val="0"/>
              </a:spcAft>
              <a:buClr>
                <a:srgbClr val="56D1B3"/>
              </a:buClr>
              <a:buSzPts val="1300"/>
            </a:pPr>
            <a:r>
              <a:rPr lang="en" sz="1300" dirty="0">
                <a:solidFill>
                  <a:schemeClr val="lt1"/>
                </a:solidFill>
              </a:rPr>
              <a:t>							      </a:t>
            </a:r>
            <a:endParaRPr sz="1300" dirty="0">
              <a:solidFill>
                <a:srgbClr val="FF0000"/>
              </a:solidFill>
            </a:endParaRPr>
          </a:p>
          <a:p>
            <a:pPr marL="0" lvl="0" indent="0" algn="l" rtl="0">
              <a:lnSpc>
                <a:spcPct val="120000"/>
              </a:lnSpc>
              <a:spcBef>
                <a:spcPts val="0"/>
              </a:spcBef>
              <a:spcAft>
                <a:spcPts val="0"/>
              </a:spcAft>
              <a:buNone/>
            </a:pPr>
            <a:endParaRPr sz="1300" dirty="0">
              <a:solidFill>
                <a:srgbClr val="56D1B3"/>
              </a:solidFill>
            </a:endParaRPr>
          </a:p>
          <a:p>
            <a:pPr marL="0" lvl="0" indent="0" algn="l" rtl="0">
              <a:lnSpc>
                <a:spcPct val="120000"/>
              </a:lnSpc>
              <a:spcBef>
                <a:spcPts val="0"/>
              </a:spcBef>
              <a:spcAft>
                <a:spcPts val="0"/>
              </a:spcAft>
              <a:buNone/>
            </a:pPr>
            <a:endParaRPr sz="1300" dirty="0">
              <a:solidFill>
                <a:srgbClr val="56D1B3"/>
              </a:solidFill>
            </a:endParaRPr>
          </a:p>
          <a:p>
            <a:pPr marL="4572000" lvl="0" indent="457200" algn="l" rtl="0">
              <a:lnSpc>
                <a:spcPct val="120000"/>
              </a:lnSpc>
              <a:spcBef>
                <a:spcPts val="0"/>
              </a:spcBef>
              <a:spcAft>
                <a:spcPts val="0"/>
              </a:spcAft>
              <a:buNone/>
            </a:pPr>
            <a:endParaRPr sz="1300" dirty="0">
              <a:solidFill>
                <a:srgbClr val="56D1B3"/>
              </a:solidFill>
            </a:endParaRPr>
          </a:p>
          <a:p>
            <a:pPr marL="0" marR="0" lvl="0" indent="457200" algn="l" rtl="0">
              <a:lnSpc>
                <a:spcPct val="115000"/>
              </a:lnSpc>
              <a:spcBef>
                <a:spcPts val="0"/>
              </a:spcBef>
              <a:spcAft>
                <a:spcPts val="0"/>
              </a:spcAft>
              <a:buNone/>
            </a:pPr>
            <a:endParaRPr sz="13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945"/>
        <p:cNvGrpSpPr/>
        <p:nvPr/>
      </p:nvGrpSpPr>
      <p:grpSpPr>
        <a:xfrm>
          <a:off x="0" y="0"/>
          <a:ext cx="0" cy="0"/>
          <a:chOff x="0" y="0"/>
          <a:chExt cx="0" cy="0"/>
        </a:xfrm>
      </p:grpSpPr>
      <p:sp>
        <p:nvSpPr>
          <p:cNvPr id="946" name="Google Shape;946;p70"/>
          <p:cNvSpPr txBox="1">
            <a:spLocks noGrp="1"/>
          </p:cNvSpPr>
          <p:nvPr>
            <p:ph type="ctrTitle"/>
          </p:nvPr>
        </p:nvSpPr>
        <p:spPr>
          <a:xfrm>
            <a:off x="892889" y="701531"/>
            <a:ext cx="58380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Maximum Likelihood Estimation</a:t>
            </a:r>
            <a:endParaRPr sz="2500" b="1">
              <a:solidFill>
                <a:srgbClr val="1FD0B3"/>
              </a:solidFill>
              <a:latin typeface="Volkhov"/>
              <a:ea typeface="Volkhov"/>
              <a:cs typeface="Volkhov"/>
              <a:sym typeface="Volkhov"/>
            </a:endParaRPr>
          </a:p>
        </p:txBody>
      </p:sp>
      <p:pic>
        <p:nvPicPr>
          <p:cNvPr id="947" name="Google Shape;947;p70"/>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948" name="Google Shape;948;p70"/>
          <p:cNvGrpSpPr/>
          <p:nvPr/>
        </p:nvGrpSpPr>
        <p:grpSpPr>
          <a:xfrm>
            <a:off x="7585809" y="128475"/>
            <a:ext cx="1494900" cy="816160"/>
            <a:chOff x="7663063" y="164557"/>
            <a:chExt cx="1494900" cy="839067"/>
          </a:xfrm>
        </p:grpSpPr>
        <p:pic>
          <p:nvPicPr>
            <p:cNvPr id="949" name="Google Shape;949;p70"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950" name="Google Shape;950;p70"/>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951" name="Google Shape;951;p70"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952" name="Google Shape;952;p70"/>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953" name="Google Shape;953;p70"/>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sp>
        <p:nvSpPr>
          <p:cNvPr id="954" name="Google Shape;954;p70"/>
          <p:cNvSpPr txBox="1"/>
          <p:nvPr/>
        </p:nvSpPr>
        <p:spPr>
          <a:xfrm>
            <a:off x="838200" y="1200850"/>
            <a:ext cx="8089800" cy="297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300" dirty="0">
                <a:solidFill>
                  <a:schemeClr val="lt1"/>
                </a:solidFill>
              </a:rPr>
              <a:t>Goal:</a:t>
            </a:r>
            <a:r>
              <a:rPr lang="en" sz="1300" dirty="0">
                <a:solidFill>
                  <a:srgbClr val="56D1B3"/>
                </a:solidFill>
              </a:rPr>
              <a:t> find the maximum likelihood estimate over many different parameter combinations</a:t>
            </a:r>
            <a:endParaRPr sz="1300" dirty="0">
              <a:solidFill>
                <a:srgbClr val="56D1B3"/>
              </a:solidFill>
            </a:endParaRPr>
          </a:p>
          <a:p>
            <a:pPr marL="0" marR="0" lvl="0" indent="0" algn="l" rtl="0">
              <a:lnSpc>
                <a:spcPct val="115000"/>
              </a:lnSpc>
              <a:spcBef>
                <a:spcPts val="0"/>
              </a:spcBef>
              <a:spcAft>
                <a:spcPts val="0"/>
              </a:spcAft>
              <a:buNone/>
            </a:pPr>
            <a:endParaRPr sz="1300" dirty="0">
              <a:solidFill>
                <a:srgbClr val="56D1B3"/>
              </a:solidFill>
            </a:endParaRPr>
          </a:p>
          <a:p>
            <a:pPr marL="0" marR="0" lvl="0" indent="0" algn="l" rtl="0">
              <a:lnSpc>
                <a:spcPct val="115000"/>
              </a:lnSpc>
              <a:spcBef>
                <a:spcPts val="0"/>
              </a:spcBef>
              <a:spcAft>
                <a:spcPts val="0"/>
              </a:spcAft>
              <a:buNone/>
            </a:pPr>
            <a:r>
              <a:rPr lang="en" sz="1300" dirty="0">
                <a:solidFill>
                  <a:schemeClr val="lt1"/>
                </a:solidFill>
              </a:rPr>
              <a:t>Ways to do it:</a:t>
            </a:r>
            <a:endParaRPr sz="1300" dirty="0">
              <a:solidFill>
                <a:schemeClr val="lt1"/>
              </a:solidFill>
            </a:endParaRPr>
          </a:p>
          <a:p>
            <a:pPr marL="0" marR="0" lvl="0" indent="0" algn="l" rtl="0">
              <a:lnSpc>
                <a:spcPct val="120000"/>
              </a:lnSpc>
              <a:spcBef>
                <a:spcPts val="0"/>
              </a:spcBef>
              <a:spcAft>
                <a:spcPts val="0"/>
              </a:spcAft>
              <a:buNone/>
            </a:pPr>
            <a:endParaRPr sz="500" dirty="0">
              <a:solidFill>
                <a:schemeClr val="lt1"/>
              </a:solidFill>
            </a:endParaRPr>
          </a:p>
          <a:p>
            <a:pPr marL="603250" lvl="0">
              <a:lnSpc>
                <a:spcPct val="120000"/>
              </a:lnSpc>
              <a:buClr>
                <a:srgbClr val="56D1B3"/>
              </a:buClr>
              <a:buSzPts val="1300"/>
            </a:pPr>
            <a:r>
              <a:rPr lang="fr-FR" sz="1300" dirty="0">
                <a:solidFill>
                  <a:schemeClr val="lt1"/>
                </a:solidFill>
              </a:rPr>
              <a:t>1. </a:t>
            </a:r>
            <a:r>
              <a:rPr lang="fr-FR" sz="1300" dirty="0" err="1">
                <a:solidFill>
                  <a:schemeClr val="lt1"/>
                </a:solidFill>
              </a:rPr>
              <a:t>Analytically</a:t>
            </a:r>
            <a:r>
              <a:rPr lang="fr-FR" sz="1300" dirty="0">
                <a:solidFill>
                  <a:srgbClr val="FF0000"/>
                </a:solidFill>
              </a:rPr>
              <a:t> 					                   =&gt; </a:t>
            </a:r>
            <a:r>
              <a:rPr lang="fr-FR" sz="1300" dirty="0" err="1">
                <a:solidFill>
                  <a:srgbClr val="FF0000"/>
                </a:solidFill>
              </a:rPr>
              <a:t>often</a:t>
            </a:r>
            <a:r>
              <a:rPr lang="fr-FR" sz="1300" dirty="0">
                <a:solidFill>
                  <a:srgbClr val="FF0000"/>
                </a:solidFill>
              </a:rPr>
              <a:t> not possible</a:t>
            </a:r>
            <a:endParaRPr lang="fr-FR" sz="1300" dirty="0">
              <a:solidFill>
                <a:srgbClr val="FF0000"/>
              </a:solidFill>
              <a:highlight>
                <a:srgbClr val="1FD0B3"/>
              </a:highlight>
            </a:endParaRPr>
          </a:p>
          <a:p>
            <a:pPr marL="914400" lvl="0">
              <a:lnSpc>
                <a:spcPct val="120000"/>
              </a:lnSpc>
            </a:pPr>
            <a:r>
              <a:rPr lang="fr-FR" sz="1300" dirty="0">
                <a:solidFill>
                  <a:srgbClr val="56D1B3"/>
                </a:solidFill>
              </a:rPr>
              <a:t>→ </a:t>
            </a:r>
            <a:r>
              <a:rPr lang="fr-FR" sz="1300" dirty="0" err="1">
                <a:solidFill>
                  <a:srgbClr val="56D1B3"/>
                </a:solidFill>
              </a:rPr>
              <a:t>Take</a:t>
            </a:r>
            <a:r>
              <a:rPr lang="fr-FR" sz="1300" dirty="0">
                <a:solidFill>
                  <a:srgbClr val="56D1B3"/>
                </a:solidFill>
              </a:rPr>
              <a:t> the </a:t>
            </a:r>
            <a:r>
              <a:rPr lang="fr-FR" sz="1300" dirty="0" err="1">
                <a:solidFill>
                  <a:srgbClr val="56D1B3"/>
                </a:solidFill>
              </a:rPr>
              <a:t>derivative</a:t>
            </a:r>
            <a:r>
              <a:rPr lang="fr-FR" sz="1300" dirty="0">
                <a:solidFill>
                  <a:srgbClr val="56D1B3"/>
                </a:solidFill>
              </a:rPr>
              <a:t> of the </a:t>
            </a:r>
            <a:r>
              <a:rPr lang="fr-FR" sz="1300" dirty="0" err="1">
                <a:solidFill>
                  <a:srgbClr val="56D1B3"/>
                </a:solidFill>
              </a:rPr>
              <a:t>likelihood</a:t>
            </a:r>
            <a:r>
              <a:rPr lang="fr-FR" sz="1300" dirty="0">
                <a:solidFill>
                  <a:srgbClr val="56D1B3"/>
                </a:solidFill>
              </a:rPr>
              <a:t> </a:t>
            </a:r>
            <a:r>
              <a:rPr lang="fr-FR" sz="1300" dirty="0" err="1">
                <a:solidFill>
                  <a:srgbClr val="56D1B3"/>
                </a:solidFill>
              </a:rPr>
              <a:t>fct</a:t>
            </a:r>
            <a:r>
              <a:rPr lang="fr-FR" sz="1300" dirty="0">
                <a:solidFill>
                  <a:srgbClr val="56D1B3"/>
                </a:solidFill>
              </a:rPr>
              <a:t>, </a:t>
            </a:r>
            <a:r>
              <a:rPr lang="fr-FR" sz="1300" dirty="0" err="1">
                <a:solidFill>
                  <a:srgbClr val="56D1B3"/>
                </a:solidFill>
              </a:rPr>
              <a:t>solve</a:t>
            </a:r>
            <a:r>
              <a:rPr lang="fr-FR" sz="1300" dirty="0">
                <a:solidFill>
                  <a:srgbClr val="56D1B3"/>
                </a:solidFill>
              </a:rPr>
              <a:t> </a:t>
            </a:r>
            <a:r>
              <a:rPr lang="fr-FR" sz="1300" dirty="0" err="1">
                <a:solidFill>
                  <a:srgbClr val="56D1B3"/>
                </a:solidFill>
              </a:rPr>
              <a:t>it</a:t>
            </a:r>
            <a:r>
              <a:rPr lang="fr-FR" sz="1300" dirty="0">
                <a:solidFill>
                  <a:srgbClr val="56D1B3"/>
                </a:solidFill>
              </a:rPr>
              <a:t> for </a:t>
            </a:r>
            <a:r>
              <a:rPr lang="fr-FR" sz="1300" dirty="0" err="1">
                <a:solidFill>
                  <a:srgbClr val="56D1B3"/>
                </a:solidFill>
              </a:rPr>
              <a:t>your</a:t>
            </a:r>
            <a:r>
              <a:rPr lang="fr-FR" sz="1300" dirty="0">
                <a:solidFill>
                  <a:srgbClr val="56D1B3"/>
                </a:solidFill>
              </a:rPr>
              <a:t> </a:t>
            </a:r>
            <a:r>
              <a:rPr lang="fr-FR" sz="1300" dirty="0" err="1">
                <a:solidFill>
                  <a:srgbClr val="56D1B3"/>
                </a:solidFill>
              </a:rPr>
              <a:t>parameters</a:t>
            </a:r>
            <a:endParaRPr lang="fr-FR" sz="1300" dirty="0">
              <a:solidFill>
                <a:srgbClr val="56D1B3"/>
              </a:solidFill>
            </a:endParaRPr>
          </a:p>
          <a:p>
            <a:pPr marL="603250" lvl="0">
              <a:lnSpc>
                <a:spcPct val="120000"/>
              </a:lnSpc>
              <a:buClr>
                <a:srgbClr val="56D1B3"/>
              </a:buClr>
              <a:buSzPts val="1300"/>
            </a:pPr>
            <a:r>
              <a:rPr lang="fr-FR" sz="1300" dirty="0">
                <a:solidFill>
                  <a:schemeClr val="lt1"/>
                </a:solidFill>
              </a:rPr>
              <a:t>2. </a:t>
            </a:r>
            <a:r>
              <a:rPr lang="fr-FR" sz="1300" dirty="0" err="1">
                <a:solidFill>
                  <a:schemeClr val="lt1"/>
                </a:solidFill>
              </a:rPr>
              <a:t>Naive</a:t>
            </a:r>
            <a:r>
              <a:rPr lang="fr-FR" sz="1300" dirty="0">
                <a:solidFill>
                  <a:schemeClr val="lt1"/>
                </a:solidFill>
              </a:rPr>
              <a:t> </a:t>
            </a:r>
            <a:r>
              <a:rPr lang="fr-FR" sz="1300" dirty="0" err="1">
                <a:solidFill>
                  <a:schemeClr val="lt1"/>
                </a:solidFill>
              </a:rPr>
              <a:t>search</a:t>
            </a:r>
            <a:r>
              <a:rPr lang="fr-FR" sz="1300" dirty="0">
                <a:solidFill>
                  <a:schemeClr val="lt1"/>
                </a:solidFill>
              </a:rPr>
              <a:t> </a:t>
            </a:r>
            <a:r>
              <a:rPr lang="fr-FR" sz="1300" dirty="0" err="1">
                <a:solidFill>
                  <a:schemeClr val="lt1"/>
                </a:solidFill>
              </a:rPr>
              <a:t>methods</a:t>
            </a:r>
            <a:r>
              <a:rPr lang="fr-FR" sz="1300" dirty="0">
                <a:solidFill>
                  <a:schemeClr val="lt1"/>
                </a:solidFill>
              </a:rPr>
              <a:t> (</a:t>
            </a:r>
            <a:r>
              <a:rPr lang="fr-FR" sz="1300" dirty="0" err="1">
                <a:solidFill>
                  <a:schemeClr val="lt1"/>
                </a:solidFill>
              </a:rPr>
              <a:t>e.g</a:t>
            </a:r>
            <a:r>
              <a:rPr lang="fr-FR" sz="1300" dirty="0">
                <a:solidFill>
                  <a:schemeClr val="lt1"/>
                </a:solidFill>
              </a:rPr>
              <a:t>. </a:t>
            </a:r>
            <a:r>
              <a:rPr lang="fr-FR" sz="1300" u="sng" dirty="0" err="1">
                <a:solidFill>
                  <a:schemeClr val="lt1"/>
                </a:solidFill>
              </a:rPr>
              <a:t>grid</a:t>
            </a:r>
            <a:r>
              <a:rPr lang="fr-FR" sz="1300" u="sng" dirty="0">
                <a:solidFill>
                  <a:schemeClr val="lt1"/>
                </a:solidFill>
              </a:rPr>
              <a:t> </a:t>
            </a:r>
            <a:r>
              <a:rPr lang="fr-FR" sz="1300" u="sng" dirty="0" err="1">
                <a:solidFill>
                  <a:schemeClr val="lt1"/>
                </a:solidFill>
              </a:rPr>
              <a:t>search</a:t>
            </a:r>
            <a:r>
              <a:rPr lang="fr-FR" sz="1300" dirty="0">
                <a:solidFill>
                  <a:schemeClr val="lt1"/>
                </a:solidFill>
              </a:rPr>
              <a:t>, </a:t>
            </a:r>
            <a:r>
              <a:rPr lang="fr-FR" sz="1300" dirty="0" err="1">
                <a:solidFill>
                  <a:schemeClr val="lt1"/>
                </a:solidFill>
              </a:rPr>
              <a:t>random</a:t>
            </a:r>
            <a:r>
              <a:rPr lang="fr-FR" sz="1300" dirty="0">
                <a:solidFill>
                  <a:schemeClr val="lt1"/>
                </a:solidFill>
              </a:rPr>
              <a:t> </a:t>
            </a:r>
            <a:r>
              <a:rPr lang="fr-FR" sz="1300" dirty="0" err="1">
                <a:solidFill>
                  <a:schemeClr val="lt1"/>
                </a:solidFill>
              </a:rPr>
              <a:t>search</a:t>
            </a:r>
            <a:r>
              <a:rPr lang="fr-FR" sz="1300" dirty="0">
                <a:solidFill>
                  <a:schemeClr val="lt1"/>
                </a:solidFill>
              </a:rPr>
              <a:t>, </a:t>
            </a:r>
            <a:r>
              <a:rPr lang="fr-FR" sz="1300" dirty="0" err="1">
                <a:solidFill>
                  <a:schemeClr val="lt1"/>
                </a:solidFill>
              </a:rPr>
              <a:t>genetic</a:t>
            </a:r>
            <a:r>
              <a:rPr lang="fr-FR" sz="1300" dirty="0">
                <a:solidFill>
                  <a:schemeClr val="lt1"/>
                </a:solidFill>
              </a:rPr>
              <a:t> </a:t>
            </a:r>
            <a:r>
              <a:rPr lang="fr-FR" sz="1300" dirty="0" err="1">
                <a:solidFill>
                  <a:schemeClr val="lt1"/>
                </a:solidFill>
              </a:rPr>
              <a:t>algorithms</a:t>
            </a:r>
            <a:r>
              <a:rPr lang="fr-FR" sz="1300" dirty="0">
                <a:solidFill>
                  <a:schemeClr val="lt1"/>
                </a:solidFill>
              </a:rPr>
              <a:t>)            </a:t>
            </a:r>
            <a:endParaRPr lang="fr-FR" sz="1300" dirty="0">
              <a:solidFill>
                <a:srgbClr val="FF0000"/>
              </a:solidFill>
            </a:endParaRPr>
          </a:p>
          <a:p>
            <a:pPr marL="603250" lvl="0">
              <a:lnSpc>
                <a:spcPct val="120000"/>
              </a:lnSpc>
              <a:buClr>
                <a:srgbClr val="56D1B3"/>
              </a:buClr>
              <a:buSzPts val="1300"/>
            </a:pPr>
            <a:endParaRPr lang="fr-FR" sz="1300" dirty="0">
              <a:solidFill>
                <a:srgbClr val="FF0000"/>
              </a:solidFill>
            </a:endParaRPr>
          </a:p>
          <a:p>
            <a:pPr marL="603250" lvl="0">
              <a:lnSpc>
                <a:spcPct val="120000"/>
              </a:lnSpc>
              <a:buClr>
                <a:srgbClr val="56D1B3"/>
              </a:buClr>
              <a:buSzPts val="1300"/>
            </a:pPr>
            <a:r>
              <a:rPr lang="fr-FR" sz="1300" dirty="0">
                <a:solidFill>
                  <a:schemeClr val="lt1"/>
                </a:solidFill>
              </a:rPr>
              <a:t>3. Gradient-</a:t>
            </a:r>
            <a:r>
              <a:rPr lang="fr-FR" sz="1300" dirty="0" err="1">
                <a:solidFill>
                  <a:schemeClr val="lt1"/>
                </a:solidFill>
              </a:rPr>
              <a:t>based</a:t>
            </a:r>
            <a:r>
              <a:rPr lang="fr-FR" sz="1300" dirty="0">
                <a:solidFill>
                  <a:schemeClr val="lt1"/>
                </a:solidFill>
              </a:rPr>
              <a:t> </a:t>
            </a:r>
            <a:r>
              <a:rPr lang="fr-FR" sz="1300" dirty="0" err="1">
                <a:solidFill>
                  <a:schemeClr val="lt1"/>
                </a:solidFill>
              </a:rPr>
              <a:t>methods</a:t>
            </a:r>
            <a:r>
              <a:rPr lang="fr-FR" sz="1300" dirty="0">
                <a:solidFill>
                  <a:schemeClr val="lt1"/>
                </a:solidFill>
              </a:rPr>
              <a:t> (</a:t>
            </a:r>
            <a:r>
              <a:rPr lang="fr-FR" sz="1300" dirty="0" err="1">
                <a:solidFill>
                  <a:schemeClr val="lt1"/>
                </a:solidFill>
              </a:rPr>
              <a:t>e.g</a:t>
            </a:r>
            <a:r>
              <a:rPr lang="fr-FR" sz="1300" dirty="0">
                <a:solidFill>
                  <a:schemeClr val="lt1"/>
                </a:solidFill>
              </a:rPr>
              <a:t>. </a:t>
            </a:r>
            <a:r>
              <a:rPr lang="fr-FR" sz="1300" u="sng" dirty="0">
                <a:solidFill>
                  <a:schemeClr val="lt1"/>
                </a:solidFill>
              </a:rPr>
              <a:t>gradient </a:t>
            </a:r>
            <a:r>
              <a:rPr lang="fr-FR" sz="1300" u="sng" dirty="0" err="1">
                <a:solidFill>
                  <a:schemeClr val="lt1"/>
                </a:solidFill>
              </a:rPr>
              <a:t>descent</a:t>
            </a:r>
            <a:r>
              <a:rPr lang="fr-FR" sz="1300" dirty="0">
                <a:solidFill>
                  <a:schemeClr val="lt1"/>
                </a:solidFill>
              </a:rPr>
              <a:t>, </a:t>
            </a:r>
            <a:r>
              <a:rPr lang="fr-FR" sz="1300" dirty="0" err="1">
                <a:solidFill>
                  <a:schemeClr val="lt1"/>
                </a:solidFill>
              </a:rPr>
              <a:t>stochastic</a:t>
            </a:r>
            <a:r>
              <a:rPr lang="fr-FR" sz="1300" dirty="0">
                <a:solidFill>
                  <a:schemeClr val="lt1"/>
                </a:solidFill>
              </a:rPr>
              <a:t> gradient </a:t>
            </a:r>
            <a:r>
              <a:rPr lang="fr-FR" sz="1300" dirty="0" err="1">
                <a:solidFill>
                  <a:schemeClr val="lt1"/>
                </a:solidFill>
              </a:rPr>
              <a:t>descent</a:t>
            </a:r>
            <a:r>
              <a:rPr lang="fr-FR" sz="1300" dirty="0">
                <a:solidFill>
                  <a:schemeClr val="lt1"/>
                </a:solidFill>
              </a:rPr>
              <a:t>)</a:t>
            </a:r>
            <a:endParaRPr lang="fr-FR" sz="1300" dirty="0">
              <a:solidFill>
                <a:srgbClr val="FF0000"/>
              </a:solidFill>
            </a:endParaRPr>
          </a:p>
          <a:p>
            <a:pPr marL="603250" lvl="0">
              <a:lnSpc>
                <a:spcPct val="120000"/>
              </a:lnSpc>
              <a:buClr>
                <a:srgbClr val="56D1B3"/>
              </a:buClr>
              <a:buSzPts val="1300"/>
            </a:pPr>
            <a:endParaRPr lang="fr-FR" sz="1300" dirty="0">
              <a:solidFill>
                <a:srgbClr val="FF0000"/>
              </a:solidFill>
            </a:endParaRPr>
          </a:p>
          <a:p>
            <a:pPr marL="603250" lvl="0">
              <a:lnSpc>
                <a:spcPct val="120000"/>
              </a:lnSpc>
              <a:buClr>
                <a:srgbClr val="56D1B3"/>
              </a:buClr>
              <a:buSzPts val="1300"/>
            </a:pPr>
            <a:r>
              <a:rPr lang="fr-FR" sz="1300" dirty="0">
                <a:solidFill>
                  <a:schemeClr val="lt1"/>
                </a:solidFill>
              </a:rPr>
              <a:t>4. </a:t>
            </a:r>
            <a:r>
              <a:rPr lang="fr-FR" sz="1300" dirty="0" err="1">
                <a:solidFill>
                  <a:schemeClr val="lt1"/>
                </a:solidFill>
              </a:rPr>
              <a:t>Bayesian</a:t>
            </a:r>
            <a:r>
              <a:rPr lang="fr-FR" sz="1300" dirty="0">
                <a:solidFill>
                  <a:schemeClr val="lt1"/>
                </a:solidFill>
              </a:rPr>
              <a:t> </a:t>
            </a:r>
            <a:r>
              <a:rPr lang="fr-FR" sz="1300" dirty="0" err="1">
                <a:solidFill>
                  <a:schemeClr val="lt1"/>
                </a:solidFill>
              </a:rPr>
              <a:t>methods</a:t>
            </a:r>
            <a:r>
              <a:rPr lang="fr-FR" sz="1300" dirty="0">
                <a:solidFill>
                  <a:schemeClr val="lt1"/>
                </a:solidFill>
              </a:rPr>
              <a:t> 			</a:t>
            </a:r>
            <a:endParaRPr lang="fr-FR" sz="1300" dirty="0">
              <a:solidFill>
                <a:srgbClr val="FF0000"/>
              </a:solidFill>
            </a:endParaRPr>
          </a:p>
          <a:p>
            <a:pPr marL="603250" lvl="0" algn="l" rtl="0">
              <a:lnSpc>
                <a:spcPct val="120000"/>
              </a:lnSpc>
              <a:spcBef>
                <a:spcPts val="0"/>
              </a:spcBef>
              <a:spcAft>
                <a:spcPts val="0"/>
              </a:spcAft>
              <a:buClr>
                <a:srgbClr val="56D1B3"/>
              </a:buClr>
              <a:buSzPts val="1300"/>
            </a:pPr>
            <a:r>
              <a:rPr lang="en" sz="1300" dirty="0">
                <a:solidFill>
                  <a:schemeClr val="lt1"/>
                </a:solidFill>
              </a:rPr>
              <a:t>							      </a:t>
            </a:r>
            <a:endParaRPr sz="1300" dirty="0">
              <a:solidFill>
                <a:srgbClr val="FF0000"/>
              </a:solidFill>
            </a:endParaRPr>
          </a:p>
          <a:p>
            <a:pPr marL="0" lvl="0" indent="0" algn="l" rtl="0">
              <a:lnSpc>
                <a:spcPct val="120000"/>
              </a:lnSpc>
              <a:spcBef>
                <a:spcPts val="0"/>
              </a:spcBef>
              <a:spcAft>
                <a:spcPts val="0"/>
              </a:spcAft>
              <a:buNone/>
            </a:pPr>
            <a:endParaRPr sz="1300" dirty="0">
              <a:solidFill>
                <a:srgbClr val="56D1B3"/>
              </a:solidFill>
            </a:endParaRPr>
          </a:p>
          <a:p>
            <a:pPr marL="0" lvl="0" indent="0" algn="l" rtl="0">
              <a:lnSpc>
                <a:spcPct val="120000"/>
              </a:lnSpc>
              <a:spcBef>
                <a:spcPts val="0"/>
              </a:spcBef>
              <a:spcAft>
                <a:spcPts val="0"/>
              </a:spcAft>
              <a:buNone/>
            </a:pPr>
            <a:endParaRPr sz="1300" dirty="0">
              <a:solidFill>
                <a:srgbClr val="56D1B3"/>
              </a:solidFill>
            </a:endParaRPr>
          </a:p>
          <a:p>
            <a:pPr marL="4572000" lvl="0" indent="457200" algn="l" rtl="0">
              <a:lnSpc>
                <a:spcPct val="120000"/>
              </a:lnSpc>
              <a:spcBef>
                <a:spcPts val="0"/>
              </a:spcBef>
              <a:spcAft>
                <a:spcPts val="0"/>
              </a:spcAft>
              <a:buNone/>
            </a:pPr>
            <a:endParaRPr sz="1300" dirty="0">
              <a:solidFill>
                <a:srgbClr val="56D1B3"/>
              </a:solidFill>
            </a:endParaRPr>
          </a:p>
          <a:p>
            <a:pPr marL="0" marR="0" lvl="0" indent="457200" algn="l" rtl="0">
              <a:lnSpc>
                <a:spcPct val="115000"/>
              </a:lnSpc>
              <a:spcBef>
                <a:spcPts val="0"/>
              </a:spcBef>
              <a:spcAft>
                <a:spcPts val="0"/>
              </a:spcAft>
              <a:buNone/>
            </a:pPr>
            <a:endParaRPr sz="1300" dirty="0"/>
          </a:p>
        </p:txBody>
      </p:sp>
    </p:spTree>
    <p:extLst>
      <p:ext uri="{BB962C8B-B14F-4D97-AF65-F5344CB8AC3E}">
        <p14:creationId xmlns:p14="http://schemas.microsoft.com/office/powerpoint/2010/main" val="3794516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958"/>
        <p:cNvGrpSpPr/>
        <p:nvPr/>
      </p:nvGrpSpPr>
      <p:grpSpPr>
        <a:xfrm>
          <a:off x="0" y="0"/>
          <a:ext cx="0" cy="0"/>
          <a:chOff x="0" y="0"/>
          <a:chExt cx="0" cy="0"/>
        </a:xfrm>
      </p:grpSpPr>
      <p:sp>
        <p:nvSpPr>
          <p:cNvPr id="959" name="Google Shape;959;p71"/>
          <p:cNvSpPr txBox="1">
            <a:spLocks noGrp="1"/>
          </p:cNvSpPr>
          <p:nvPr>
            <p:ph type="ctrTitle"/>
          </p:nvPr>
        </p:nvSpPr>
        <p:spPr>
          <a:xfrm>
            <a:off x="892889" y="701531"/>
            <a:ext cx="58380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Maximum Likelihood Estimation</a:t>
            </a:r>
            <a:endParaRPr sz="2500" b="1">
              <a:solidFill>
                <a:srgbClr val="1FD0B3"/>
              </a:solidFill>
              <a:latin typeface="Volkhov"/>
              <a:ea typeface="Volkhov"/>
              <a:cs typeface="Volkhov"/>
              <a:sym typeface="Volkhov"/>
            </a:endParaRPr>
          </a:p>
        </p:txBody>
      </p:sp>
      <p:pic>
        <p:nvPicPr>
          <p:cNvPr id="960" name="Google Shape;960;p71"/>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961" name="Google Shape;961;p71"/>
          <p:cNvGrpSpPr/>
          <p:nvPr/>
        </p:nvGrpSpPr>
        <p:grpSpPr>
          <a:xfrm>
            <a:off x="7585809" y="128475"/>
            <a:ext cx="1494900" cy="816160"/>
            <a:chOff x="7663063" y="164557"/>
            <a:chExt cx="1494900" cy="839067"/>
          </a:xfrm>
        </p:grpSpPr>
        <p:pic>
          <p:nvPicPr>
            <p:cNvPr id="962" name="Google Shape;962;p71"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963" name="Google Shape;963;p71"/>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964" name="Google Shape;964;p71"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965" name="Google Shape;965;p71"/>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966" name="Google Shape;966;p71"/>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sp>
        <p:nvSpPr>
          <p:cNvPr id="967" name="Google Shape;967;p71"/>
          <p:cNvSpPr txBox="1"/>
          <p:nvPr/>
        </p:nvSpPr>
        <p:spPr>
          <a:xfrm>
            <a:off x="838200" y="1200850"/>
            <a:ext cx="8089800" cy="297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300" dirty="0">
                <a:solidFill>
                  <a:schemeClr val="lt1"/>
                </a:solidFill>
              </a:rPr>
              <a:t>Goal:</a:t>
            </a:r>
            <a:r>
              <a:rPr lang="en" sz="1300" dirty="0">
                <a:solidFill>
                  <a:srgbClr val="56D1B3"/>
                </a:solidFill>
              </a:rPr>
              <a:t> find the maximum likelihood estimate over many different parameter combinations</a:t>
            </a:r>
            <a:endParaRPr sz="1300" dirty="0">
              <a:solidFill>
                <a:srgbClr val="56D1B3"/>
              </a:solidFill>
            </a:endParaRPr>
          </a:p>
          <a:p>
            <a:pPr marL="0" marR="0" lvl="0" indent="0" algn="l" rtl="0">
              <a:lnSpc>
                <a:spcPct val="115000"/>
              </a:lnSpc>
              <a:spcBef>
                <a:spcPts val="0"/>
              </a:spcBef>
              <a:spcAft>
                <a:spcPts val="0"/>
              </a:spcAft>
              <a:buNone/>
            </a:pPr>
            <a:endParaRPr sz="1300" dirty="0">
              <a:solidFill>
                <a:srgbClr val="56D1B3"/>
              </a:solidFill>
            </a:endParaRPr>
          </a:p>
          <a:p>
            <a:pPr lvl="0">
              <a:lnSpc>
                <a:spcPct val="115000"/>
              </a:lnSpc>
            </a:pPr>
            <a:r>
              <a:rPr lang="fr-FR" sz="1300" dirty="0" err="1">
                <a:solidFill>
                  <a:schemeClr val="lt1"/>
                </a:solidFill>
              </a:rPr>
              <a:t>Ways</a:t>
            </a:r>
            <a:r>
              <a:rPr lang="fr-FR" sz="1300" dirty="0">
                <a:solidFill>
                  <a:schemeClr val="lt1"/>
                </a:solidFill>
              </a:rPr>
              <a:t> to do </a:t>
            </a:r>
            <a:r>
              <a:rPr lang="fr-FR" sz="1300" dirty="0" err="1">
                <a:solidFill>
                  <a:schemeClr val="lt1"/>
                </a:solidFill>
              </a:rPr>
              <a:t>it</a:t>
            </a:r>
            <a:r>
              <a:rPr lang="fr-FR" sz="1300" dirty="0">
                <a:solidFill>
                  <a:schemeClr val="lt1"/>
                </a:solidFill>
              </a:rPr>
              <a:t>:</a:t>
            </a:r>
          </a:p>
          <a:p>
            <a:pPr lvl="0">
              <a:lnSpc>
                <a:spcPct val="120000"/>
              </a:lnSpc>
            </a:pPr>
            <a:endParaRPr lang="fr-FR" sz="500" dirty="0">
              <a:solidFill>
                <a:schemeClr val="lt1"/>
              </a:solidFill>
            </a:endParaRPr>
          </a:p>
          <a:p>
            <a:pPr marL="603250" lvl="0">
              <a:lnSpc>
                <a:spcPct val="120000"/>
              </a:lnSpc>
              <a:buClr>
                <a:srgbClr val="56D1B3"/>
              </a:buClr>
              <a:buSzPts val="1300"/>
            </a:pPr>
            <a:r>
              <a:rPr lang="fr-FR" sz="1300" dirty="0">
                <a:solidFill>
                  <a:schemeClr val="lt1"/>
                </a:solidFill>
              </a:rPr>
              <a:t>1. </a:t>
            </a:r>
            <a:r>
              <a:rPr lang="fr-FR" sz="1300" dirty="0" err="1">
                <a:solidFill>
                  <a:schemeClr val="lt1"/>
                </a:solidFill>
              </a:rPr>
              <a:t>Analytically</a:t>
            </a:r>
            <a:r>
              <a:rPr lang="fr-FR" sz="1300" dirty="0">
                <a:solidFill>
                  <a:srgbClr val="FF0000"/>
                </a:solidFill>
              </a:rPr>
              <a:t> 					                   =&gt; </a:t>
            </a:r>
            <a:r>
              <a:rPr lang="fr-FR" sz="1300" dirty="0" err="1">
                <a:solidFill>
                  <a:srgbClr val="FF0000"/>
                </a:solidFill>
              </a:rPr>
              <a:t>often</a:t>
            </a:r>
            <a:r>
              <a:rPr lang="fr-FR" sz="1300" dirty="0">
                <a:solidFill>
                  <a:srgbClr val="FF0000"/>
                </a:solidFill>
              </a:rPr>
              <a:t> not possible</a:t>
            </a:r>
            <a:endParaRPr lang="fr-FR" sz="1300" dirty="0">
              <a:solidFill>
                <a:srgbClr val="FF0000"/>
              </a:solidFill>
              <a:highlight>
                <a:srgbClr val="1FD0B3"/>
              </a:highlight>
            </a:endParaRPr>
          </a:p>
          <a:p>
            <a:pPr marL="914400" lvl="0">
              <a:lnSpc>
                <a:spcPct val="120000"/>
              </a:lnSpc>
            </a:pPr>
            <a:r>
              <a:rPr lang="fr-FR" sz="1300" dirty="0">
                <a:solidFill>
                  <a:srgbClr val="56D1B3"/>
                </a:solidFill>
              </a:rPr>
              <a:t>→ </a:t>
            </a:r>
            <a:r>
              <a:rPr lang="fr-FR" sz="1300" dirty="0" err="1">
                <a:solidFill>
                  <a:srgbClr val="56D1B3"/>
                </a:solidFill>
              </a:rPr>
              <a:t>Take</a:t>
            </a:r>
            <a:r>
              <a:rPr lang="fr-FR" sz="1300" dirty="0">
                <a:solidFill>
                  <a:srgbClr val="56D1B3"/>
                </a:solidFill>
              </a:rPr>
              <a:t> the </a:t>
            </a:r>
            <a:r>
              <a:rPr lang="fr-FR" sz="1300" dirty="0" err="1">
                <a:solidFill>
                  <a:srgbClr val="56D1B3"/>
                </a:solidFill>
              </a:rPr>
              <a:t>derivative</a:t>
            </a:r>
            <a:r>
              <a:rPr lang="fr-FR" sz="1300" dirty="0">
                <a:solidFill>
                  <a:srgbClr val="56D1B3"/>
                </a:solidFill>
              </a:rPr>
              <a:t> of the </a:t>
            </a:r>
            <a:r>
              <a:rPr lang="fr-FR" sz="1300" dirty="0" err="1">
                <a:solidFill>
                  <a:srgbClr val="56D1B3"/>
                </a:solidFill>
              </a:rPr>
              <a:t>likelihood</a:t>
            </a:r>
            <a:r>
              <a:rPr lang="fr-FR" sz="1300" dirty="0">
                <a:solidFill>
                  <a:srgbClr val="56D1B3"/>
                </a:solidFill>
              </a:rPr>
              <a:t> </a:t>
            </a:r>
            <a:r>
              <a:rPr lang="fr-FR" sz="1300" dirty="0" err="1">
                <a:solidFill>
                  <a:srgbClr val="56D1B3"/>
                </a:solidFill>
              </a:rPr>
              <a:t>fct</a:t>
            </a:r>
            <a:r>
              <a:rPr lang="fr-FR" sz="1300" dirty="0">
                <a:solidFill>
                  <a:srgbClr val="56D1B3"/>
                </a:solidFill>
              </a:rPr>
              <a:t>, </a:t>
            </a:r>
            <a:r>
              <a:rPr lang="fr-FR" sz="1300" dirty="0" err="1">
                <a:solidFill>
                  <a:srgbClr val="56D1B3"/>
                </a:solidFill>
              </a:rPr>
              <a:t>solve</a:t>
            </a:r>
            <a:r>
              <a:rPr lang="fr-FR" sz="1300" dirty="0">
                <a:solidFill>
                  <a:srgbClr val="56D1B3"/>
                </a:solidFill>
              </a:rPr>
              <a:t> </a:t>
            </a:r>
            <a:r>
              <a:rPr lang="fr-FR" sz="1300" dirty="0" err="1">
                <a:solidFill>
                  <a:srgbClr val="56D1B3"/>
                </a:solidFill>
              </a:rPr>
              <a:t>it</a:t>
            </a:r>
            <a:r>
              <a:rPr lang="fr-FR" sz="1300" dirty="0">
                <a:solidFill>
                  <a:srgbClr val="56D1B3"/>
                </a:solidFill>
              </a:rPr>
              <a:t> for </a:t>
            </a:r>
            <a:r>
              <a:rPr lang="fr-FR" sz="1300" dirty="0" err="1">
                <a:solidFill>
                  <a:srgbClr val="56D1B3"/>
                </a:solidFill>
              </a:rPr>
              <a:t>your</a:t>
            </a:r>
            <a:r>
              <a:rPr lang="fr-FR" sz="1300" dirty="0">
                <a:solidFill>
                  <a:srgbClr val="56D1B3"/>
                </a:solidFill>
              </a:rPr>
              <a:t> </a:t>
            </a:r>
            <a:r>
              <a:rPr lang="fr-FR" sz="1300" dirty="0" err="1">
                <a:solidFill>
                  <a:srgbClr val="56D1B3"/>
                </a:solidFill>
              </a:rPr>
              <a:t>parameters</a:t>
            </a:r>
            <a:endParaRPr lang="fr-FR" sz="1300" dirty="0">
              <a:solidFill>
                <a:srgbClr val="56D1B3"/>
              </a:solidFill>
            </a:endParaRPr>
          </a:p>
          <a:p>
            <a:pPr marL="603250" lvl="0">
              <a:lnSpc>
                <a:spcPct val="120000"/>
              </a:lnSpc>
              <a:buClr>
                <a:srgbClr val="56D1B3"/>
              </a:buClr>
              <a:buSzPts val="1300"/>
            </a:pPr>
            <a:r>
              <a:rPr lang="fr-FR" sz="1300" dirty="0">
                <a:solidFill>
                  <a:schemeClr val="lt1"/>
                </a:solidFill>
              </a:rPr>
              <a:t>2. </a:t>
            </a:r>
            <a:r>
              <a:rPr lang="fr-FR" sz="1300" dirty="0" err="1">
                <a:solidFill>
                  <a:schemeClr val="lt1"/>
                </a:solidFill>
              </a:rPr>
              <a:t>Naive</a:t>
            </a:r>
            <a:r>
              <a:rPr lang="fr-FR" sz="1300" dirty="0">
                <a:solidFill>
                  <a:schemeClr val="lt1"/>
                </a:solidFill>
              </a:rPr>
              <a:t> </a:t>
            </a:r>
            <a:r>
              <a:rPr lang="fr-FR" sz="1300" dirty="0" err="1">
                <a:solidFill>
                  <a:schemeClr val="lt1"/>
                </a:solidFill>
              </a:rPr>
              <a:t>search</a:t>
            </a:r>
            <a:r>
              <a:rPr lang="fr-FR" sz="1300" dirty="0">
                <a:solidFill>
                  <a:schemeClr val="lt1"/>
                </a:solidFill>
              </a:rPr>
              <a:t> </a:t>
            </a:r>
            <a:r>
              <a:rPr lang="fr-FR" sz="1300" dirty="0" err="1">
                <a:solidFill>
                  <a:schemeClr val="lt1"/>
                </a:solidFill>
              </a:rPr>
              <a:t>methods</a:t>
            </a:r>
            <a:r>
              <a:rPr lang="fr-FR" sz="1300" dirty="0">
                <a:solidFill>
                  <a:schemeClr val="lt1"/>
                </a:solidFill>
              </a:rPr>
              <a:t> (</a:t>
            </a:r>
            <a:r>
              <a:rPr lang="fr-FR" sz="1300" dirty="0" err="1">
                <a:solidFill>
                  <a:schemeClr val="lt1"/>
                </a:solidFill>
              </a:rPr>
              <a:t>e.g</a:t>
            </a:r>
            <a:r>
              <a:rPr lang="fr-FR" sz="1300" dirty="0">
                <a:solidFill>
                  <a:schemeClr val="lt1"/>
                </a:solidFill>
              </a:rPr>
              <a:t>. </a:t>
            </a:r>
            <a:r>
              <a:rPr lang="fr-FR" sz="1300" u="sng" dirty="0" err="1">
                <a:solidFill>
                  <a:schemeClr val="lt1"/>
                </a:solidFill>
              </a:rPr>
              <a:t>grid</a:t>
            </a:r>
            <a:r>
              <a:rPr lang="fr-FR" sz="1300" u="sng" dirty="0">
                <a:solidFill>
                  <a:schemeClr val="lt1"/>
                </a:solidFill>
              </a:rPr>
              <a:t> </a:t>
            </a:r>
            <a:r>
              <a:rPr lang="fr-FR" sz="1300" u="sng" dirty="0" err="1">
                <a:solidFill>
                  <a:schemeClr val="lt1"/>
                </a:solidFill>
              </a:rPr>
              <a:t>search</a:t>
            </a:r>
            <a:r>
              <a:rPr lang="fr-FR" sz="1300" dirty="0">
                <a:solidFill>
                  <a:schemeClr val="lt1"/>
                </a:solidFill>
              </a:rPr>
              <a:t>, </a:t>
            </a:r>
            <a:r>
              <a:rPr lang="fr-FR" sz="1300" dirty="0" err="1">
                <a:solidFill>
                  <a:schemeClr val="lt1"/>
                </a:solidFill>
              </a:rPr>
              <a:t>random</a:t>
            </a:r>
            <a:r>
              <a:rPr lang="fr-FR" sz="1300" dirty="0">
                <a:solidFill>
                  <a:schemeClr val="lt1"/>
                </a:solidFill>
              </a:rPr>
              <a:t> </a:t>
            </a:r>
            <a:r>
              <a:rPr lang="fr-FR" sz="1300" dirty="0" err="1">
                <a:solidFill>
                  <a:schemeClr val="lt1"/>
                </a:solidFill>
              </a:rPr>
              <a:t>search</a:t>
            </a:r>
            <a:r>
              <a:rPr lang="fr-FR" sz="1300" dirty="0">
                <a:solidFill>
                  <a:schemeClr val="lt1"/>
                </a:solidFill>
              </a:rPr>
              <a:t>, </a:t>
            </a:r>
            <a:r>
              <a:rPr lang="fr-FR" sz="1300" dirty="0" err="1">
                <a:solidFill>
                  <a:schemeClr val="lt1"/>
                </a:solidFill>
              </a:rPr>
              <a:t>genetic</a:t>
            </a:r>
            <a:r>
              <a:rPr lang="fr-FR" sz="1300" dirty="0">
                <a:solidFill>
                  <a:schemeClr val="lt1"/>
                </a:solidFill>
              </a:rPr>
              <a:t> </a:t>
            </a:r>
            <a:r>
              <a:rPr lang="fr-FR" sz="1300" dirty="0" err="1">
                <a:solidFill>
                  <a:schemeClr val="lt1"/>
                </a:solidFill>
              </a:rPr>
              <a:t>algorithms</a:t>
            </a:r>
            <a:r>
              <a:rPr lang="fr-FR" sz="1300" dirty="0">
                <a:solidFill>
                  <a:schemeClr val="lt1"/>
                </a:solidFill>
              </a:rPr>
              <a:t>)</a:t>
            </a:r>
            <a:endParaRPr lang="fr-FR" sz="1300" dirty="0">
              <a:solidFill>
                <a:srgbClr val="FF0000"/>
              </a:solidFill>
            </a:endParaRPr>
          </a:p>
          <a:p>
            <a:pPr marL="603250" lvl="0">
              <a:lnSpc>
                <a:spcPct val="120000"/>
              </a:lnSpc>
              <a:buClr>
                <a:srgbClr val="56D1B3"/>
              </a:buClr>
              <a:buSzPts val="1300"/>
            </a:pPr>
            <a:endParaRPr lang="fr-FR" sz="1300" dirty="0">
              <a:solidFill>
                <a:srgbClr val="FF0000"/>
              </a:solidFill>
            </a:endParaRPr>
          </a:p>
          <a:p>
            <a:pPr marL="603250" lvl="0">
              <a:lnSpc>
                <a:spcPct val="120000"/>
              </a:lnSpc>
              <a:buClr>
                <a:srgbClr val="56D1B3"/>
              </a:buClr>
              <a:buSzPts val="1300"/>
            </a:pPr>
            <a:r>
              <a:rPr lang="fr-FR" sz="1300" dirty="0">
                <a:solidFill>
                  <a:schemeClr val="lt1"/>
                </a:solidFill>
              </a:rPr>
              <a:t>3. Gradient-</a:t>
            </a:r>
            <a:r>
              <a:rPr lang="fr-FR" sz="1300" dirty="0" err="1">
                <a:solidFill>
                  <a:schemeClr val="lt1"/>
                </a:solidFill>
              </a:rPr>
              <a:t>based</a:t>
            </a:r>
            <a:r>
              <a:rPr lang="fr-FR" sz="1300" dirty="0">
                <a:solidFill>
                  <a:schemeClr val="lt1"/>
                </a:solidFill>
              </a:rPr>
              <a:t> </a:t>
            </a:r>
            <a:r>
              <a:rPr lang="fr-FR" sz="1300" dirty="0" err="1">
                <a:solidFill>
                  <a:schemeClr val="lt1"/>
                </a:solidFill>
              </a:rPr>
              <a:t>methods</a:t>
            </a:r>
            <a:r>
              <a:rPr lang="fr-FR" sz="1300" dirty="0">
                <a:solidFill>
                  <a:schemeClr val="lt1"/>
                </a:solidFill>
              </a:rPr>
              <a:t> (</a:t>
            </a:r>
            <a:r>
              <a:rPr lang="fr-FR" sz="1300" dirty="0" err="1">
                <a:solidFill>
                  <a:schemeClr val="lt1"/>
                </a:solidFill>
              </a:rPr>
              <a:t>e.g</a:t>
            </a:r>
            <a:r>
              <a:rPr lang="fr-FR" sz="1300" dirty="0">
                <a:solidFill>
                  <a:schemeClr val="lt1"/>
                </a:solidFill>
              </a:rPr>
              <a:t>. </a:t>
            </a:r>
            <a:r>
              <a:rPr lang="fr-FR" sz="1300" u="sng" dirty="0">
                <a:solidFill>
                  <a:schemeClr val="lt1"/>
                </a:solidFill>
              </a:rPr>
              <a:t>gradient </a:t>
            </a:r>
            <a:r>
              <a:rPr lang="fr-FR" sz="1300" u="sng" dirty="0" err="1">
                <a:solidFill>
                  <a:schemeClr val="lt1"/>
                </a:solidFill>
              </a:rPr>
              <a:t>descent</a:t>
            </a:r>
            <a:r>
              <a:rPr lang="fr-FR" sz="1300" dirty="0">
                <a:solidFill>
                  <a:schemeClr val="lt1"/>
                </a:solidFill>
              </a:rPr>
              <a:t>, </a:t>
            </a:r>
            <a:r>
              <a:rPr lang="fr-FR" sz="1300" dirty="0" err="1">
                <a:solidFill>
                  <a:schemeClr val="lt1"/>
                </a:solidFill>
              </a:rPr>
              <a:t>stochastic</a:t>
            </a:r>
            <a:r>
              <a:rPr lang="fr-FR" sz="1300" dirty="0">
                <a:solidFill>
                  <a:schemeClr val="lt1"/>
                </a:solidFill>
              </a:rPr>
              <a:t> gradient </a:t>
            </a:r>
            <a:r>
              <a:rPr lang="fr-FR" sz="1300" dirty="0" err="1">
                <a:solidFill>
                  <a:schemeClr val="lt1"/>
                </a:solidFill>
              </a:rPr>
              <a:t>descent</a:t>
            </a:r>
            <a:r>
              <a:rPr lang="fr-FR" sz="1300" dirty="0">
                <a:solidFill>
                  <a:schemeClr val="lt1"/>
                </a:solidFill>
              </a:rPr>
              <a:t>)</a:t>
            </a:r>
            <a:endParaRPr lang="fr-FR" sz="1300" dirty="0">
              <a:solidFill>
                <a:srgbClr val="FF0000"/>
              </a:solidFill>
            </a:endParaRPr>
          </a:p>
          <a:p>
            <a:pPr marL="603250" lvl="0">
              <a:lnSpc>
                <a:spcPct val="120000"/>
              </a:lnSpc>
              <a:buClr>
                <a:srgbClr val="56D1B3"/>
              </a:buClr>
              <a:buSzPts val="1300"/>
            </a:pPr>
            <a:endParaRPr lang="fr-FR" sz="1300" dirty="0">
              <a:solidFill>
                <a:srgbClr val="FF0000"/>
              </a:solidFill>
            </a:endParaRPr>
          </a:p>
          <a:p>
            <a:pPr marL="603250" lvl="0">
              <a:lnSpc>
                <a:spcPct val="120000"/>
              </a:lnSpc>
              <a:buClr>
                <a:srgbClr val="56D1B3"/>
              </a:buClr>
              <a:buSzPts val="1300"/>
            </a:pPr>
            <a:r>
              <a:rPr lang="fr-FR" sz="1300" dirty="0">
                <a:solidFill>
                  <a:schemeClr val="lt1"/>
                </a:solidFill>
              </a:rPr>
              <a:t>4. </a:t>
            </a:r>
            <a:r>
              <a:rPr lang="fr-FR" sz="1300" dirty="0" err="1">
                <a:solidFill>
                  <a:schemeClr val="lt1"/>
                </a:solidFill>
              </a:rPr>
              <a:t>Bayesian</a:t>
            </a:r>
            <a:r>
              <a:rPr lang="fr-FR" sz="1300" dirty="0">
                <a:solidFill>
                  <a:schemeClr val="lt1"/>
                </a:solidFill>
              </a:rPr>
              <a:t> </a:t>
            </a:r>
            <a:r>
              <a:rPr lang="fr-FR" sz="1300" dirty="0" err="1">
                <a:solidFill>
                  <a:schemeClr val="lt1"/>
                </a:solidFill>
              </a:rPr>
              <a:t>methods</a:t>
            </a:r>
            <a:r>
              <a:rPr lang="fr-FR" sz="1300" dirty="0">
                <a:solidFill>
                  <a:schemeClr val="lt1"/>
                </a:solidFill>
              </a:rPr>
              <a:t> 			</a:t>
            </a:r>
            <a:endParaRPr lang="fr-FR" sz="1300" dirty="0">
              <a:solidFill>
                <a:srgbClr val="FF0000"/>
              </a:solidFill>
            </a:endParaRPr>
          </a:p>
          <a:p>
            <a:pPr marL="603250" lvl="0" algn="l" rtl="0">
              <a:lnSpc>
                <a:spcPct val="120000"/>
              </a:lnSpc>
              <a:spcBef>
                <a:spcPts val="0"/>
              </a:spcBef>
              <a:spcAft>
                <a:spcPts val="0"/>
              </a:spcAft>
              <a:buClr>
                <a:srgbClr val="56D1B3"/>
              </a:buClr>
              <a:buSzPts val="1300"/>
            </a:pPr>
            <a:r>
              <a:rPr lang="en" sz="1300" dirty="0">
                <a:solidFill>
                  <a:schemeClr val="lt1"/>
                </a:solidFill>
              </a:rPr>
              <a:t>							      </a:t>
            </a:r>
            <a:endParaRPr sz="1300" dirty="0">
              <a:solidFill>
                <a:srgbClr val="FF0000"/>
              </a:solidFill>
            </a:endParaRPr>
          </a:p>
          <a:p>
            <a:pPr marL="0" lvl="0" indent="0" algn="l" rtl="0">
              <a:lnSpc>
                <a:spcPct val="120000"/>
              </a:lnSpc>
              <a:spcBef>
                <a:spcPts val="0"/>
              </a:spcBef>
              <a:spcAft>
                <a:spcPts val="0"/>
              </a:spcAft>
              <a:buNone/>
            </a:pPr>
            <a:endParaRPr sz="1300" dirty="0">
              <a:solidFill>
                <a:srgbClr val="56D1B3"/>
              </a:solidFill>
            </a:endParaRPr>
          </a:p>
          <a:p>
            <a:pPr marL="0" lvl="0" indent="0" algn="l" rtl="0">
              <a:lnSpc>
                <a:spcPct val="120000"/>
              </a:lnSpc>
              <a:spcBef>
                <a:spcPts val="0"/>
              </a:spcBef>
              <a:spcAft>
                <a:spcPts val="0"/>
              </a:spcAft>
              <a:buNone/>
            </a:pPr>
            <a:endParaRPr sz="1300" dirty="0">
              <a:solidFill>
                <a:srgbClr val="56D1B3"/>
              </a:solidFill>
            </a:endParaRPr>
          </a:p>
          <a:p>
            <a:pPr marL="4572000" lvl="0" indent="457200" algn="l" rtl="0">
              <a:lnSpc>
                <a:spcPct val="120000"/>
              </a:lnSpc>
              <a:spcBef>
                <a:spcPts val="0"/>
              </a:spcBef>
              <a:spcAft>
                <a:spcPts val="0"/>
              </a:spcAft>
              <a:buNone/>
            </a:pPr>
            <a:endParaRPr sz="1300" dirty="0">
              <a:solidFill>
                <a:srgbClr val="56D1B3"/>
              </a:solidFill>
            </a:endParaRPr>
          </a:p>
          <a:p>
            <a:pPr marL="0" marR="0" lvl="0" indent="457200" algn="l" rtl="0">
              <a:lnSpc>
                <a:spcPct val="115000"/>
              </a:lnSpc>
              <a:spcBef>
                <a:spcPts val="0"/>
              </a:spcBef>
              <a:spcAft>
                <a:spcPts val="0"/>
              </a:spcAft>
              <a:buNone/>
            </a:pPr>
            <a:endParaRPr sz="1300" dirty="0"/>
          </a:p>
        </p:txBody>
      </p:sp>
      <p:sp>
        <p:nvSpPr>
          <p:cNvPr id="968" name="Google Shape;968;p71"/>
          <p:cNvSpPr txBox="1"/>
          <p:nvPr/>
        </p:nvSpPr>
        <p:spPr>
          <a:xfrm>
            <a:off x="0" y="2838825"/>
            <a:ext cx="12969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a:solidFill>
                  <a:srgbClr val="56D1B3"/>
                </a:solidFill>
              </a:rPr>
              <a:t>Optimization methods</a:t>
            </a:r>
            <a:endParaRPr>
              <a:solidFill>
                <a:srgbClr val="56D1B3"/>
              </a:solidFill>
            </a:endParaRPr>
          </a:p>
        </p:txBody>
      </p:sp>
      <p:cxnSp>
        <p:nvCxnSpPr>
          <p:cNvPr id="969" name="Google Shape;969;p71"/>
          <p:cNvCxnSpPr/>
          <p:nvPr/>
        </p:nvCxnSpPr>
        <p:spPr>
          <a:xfrm>
            <a:off x="1326650" y="2568400"/>
            <a:ext cx="0" cy="1146900"/>
          </a:xfrm>
          <a:prstGeom prst="straightConnector1">
            <a:avLst/>
          </a:prstGeom>
          <a:noFill/>
          <a:ln w="9525" cap="flat" cmpd="sng">
            <a:solidFill>
              <a:srgbClr val="1FD0B3"/>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ctrTitle"/>
          </p:nvPr>
        </p:nvSpPr>
        <p:spPr>
          <a:xfrm>
            <a:off x="892908" y="701525"/>
            <a:ext cx="68424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Developing a computational model</a:t>
            </a:r>
            <a:endParaRPr sz="2500" b="1">
              <a:solidFill>
                <a:srgbClr val="1FD0B3"/>
              </a:solidFill>
              <a:latin typeface="Volkhov"/>
              <a:ea typeface="Volkhov"/>
              <a:cs typeface="Volkhov"/>
              <a:sym typeface="Volkhov"/>
            </a:endParaRPr>
          </a:p>
        </p:txBody>
      </p:sp>
      <p:sp>
        <p:nvSpPr>
          <p:cNvPr id="213" name="Google Shape;213;p42"/>
          <p:cNvSpPr txBox="1"/>
          <p:nvPr/>
        </p:nvSpPr>
        <p:spPr>
          <a:xfrm>
            <a:off x="838200" y="477525"/>
            <a:ext cx="5973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100">
                <a:solidFill>
                  <a:srgbClr val="B0FEF1"/>
                </a:solidFill>
                <a:latin typeface="Roboto Mono"/>
                <a:ea typeface="Roboto Mono"/>
                <a:cs typeface="Roboto Mono"/>
                <a:sym typeface="Roboto Mono"/>
              </a:rPr>
              <a:t>Section C | Modelling and model fitting </a:t>
            </a:r>
            <a:endParaRPr>
              <a:solidFill>
                <a:srgbClr val="B0FEF1"/>
              </a:solidFill>
            </a:endParaRPr>
          </a:p>
          <a:p>
            <a:pPr marL="0" marR="0" lvl="0" indent="0" algn="l" rtl="0">
              <a:lnSpc>
                <a:spcPct val="100000"/>
              </a:lnSpc>
              <a:spcBef>
                <a:spcPts val="0"/>
              </a:spcBef>
              <a:spcAft>
                <a:spcPts val="0"/>
              </a:spcAft>
              <a:buClr>
                <a:srgbClr val="000000"/>
              </a:buClr>
              <a:buSzPts val="1100"/>
              <a:buFont typeface="Arial"/>
              <a:buNone/>
            </a:pPr>
            <a:endParaRPr sz="1100">
              <a:solidFill>
                <a:srgbClr val="B0FEF1"/>
              </a:solidFill>
              <a:latin typeface="Roboto Mono"/>
              <a:ea typeface="Roboto Mono"/>
              <a:cs typeface="Roboto Mono"/>
              <a:sym typeface="Roboto Mono"/>
            </a:endParaRPr>
          </a:p>
        </p:txBody>
      </p:sp>
      <p:pic>
        <p:nvPicPr>
          <p:cNvPr id="214" name="Google Shape;214;p42"/>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215" name="Google Shape;215;p42"/>
          <p:cNvGrpSpPr/>
          <p:nvPr/>
        </p:nvGrpSpPr>
        <p:grpSpPr>
          <a:xfrm>
            <a:off x="7585809" y="128475"/>
            <a:ext cx="1494900" cy="816160"/>
            <a:chOff x="7663063" y="164557"/>
            <a:chExt cx="1494900" cy="839067"/>
          </a:xfrm>
        </p:grpSpPr>
        <p:pic>
          <p:nvPicPr>
            <p:cNvPr id="216" name="Google Shape;216;p42"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217" name="Google Shape;217;p42"/>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218" name="Google Shape;218;p42"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219" name="Google Shape;219;p42"/>
          <p:cNvSpPr txBox="1"/>
          <p:nvPr/>
        </p:nvSpPr>
        <p:spPr>
          <a:xfrm>
            <a:off x="547376" y="4546000"/>
            <a:ext cx="4056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100">
                <a:solidFill>
                  <a:srgbClr val="B0FEF1"/>
                </a:solidFill>
                <a:latin typeface="Roboto Mono"/>
                <a:ea typeface="Roboto Mono"/>
                <a:cs typeface="Roboto Mono"/>
                <a:sym typeface="Roboto Mono"/>
              </a:rPr>
              <a:t>Tricia Seow | Samuel Hewitt | Noam Goldway</a:t>
            </a:r>
            <a:endParaRPr>
              <a:solidFill>
                <a:srgbClr val="B0FEF1"/>
              </a:solidFill>
            </a:endParaRPr>
          </a:p>
          <a:p>
            <a:pPr marL="0" marR="0" lvl="0" indent="0" algn="l" rtl="0">
              <a:lnSpc>
                <a:spcPct val="100000"/>
              </a:lnSpc>
              <a:spcBef>
                <a:spcPts val="0"/>
              </a:spcBef>
              <a:spcAft>
                <a:spcPts val="0"/>
              </a:spcAft>
              <a:buClr>
                <a:srgbClr val="000000"/>
              </a:buClr>
              <a:buSzPts val="1100"/>
              <a:buFont typeface="Arial"/>
              <a:buNone/>
            </a:pPr>
            <a:endParaRPr sz="1100">
              <a:solidFill>
                <a:srgbClr val="B0FEF1"/>
              </a:solidFill>
              <a:latin typeface="Roboto Mono"/>
              <a:ea typeface="Roboto Mono"/>
              <a:cs typeface="Roboto Mono"/>
              <a:sym typeface="Roboto Mono"/>
            </a:endParaRPr>
          </a:p>
        </p:txBody>
      </p:sp>
      <p:sp>
        <p:nvSpPr>
          <p:cNvPr id="220" name="Google Shape;220;p42"/>
          <p:cNvSpPr/>
          <p:nvPr/>
        </p:nvSpPr>
        <p:spPr>
          <a:xfrm>
            <a:off x="1109225" y="1246600"/>
            <a:ext cx="3037200" cy="1269600"/>
          </a:xfrm>
          <a:prstGeom prst="rect">
            <a:avLst/>
          </a:prstGeom>
          <a:solidFill>
            <a:srgbClr val="0C343D"/>
          </a:solidFill>
          <a:ln w="9525" cap="flat" cmpd="sng">
            <a:solidFill>
              <a:srgbClr val="B0FEF1"/>
            </a:solidFill>
            <a:prstDash val="solid"/>
            <a:round/>
            <a:headEnd type="none" w="sm" len="sm"/>
            <a:tailEnd type="none" w="sm" len="sm"/>
          </a:ln>
        </p:spPr>
        <p:txBody>
          <a:bodyPr spcFirstLastPara="1" wrap="square" lIns="55875" tIns="55875" rIns="55875" bIns="55875" anchor="t" anchorCtr="0">
            <a:noAutofit/>
          </a:bodyPr>
          <a:lstStyle/>
          <a:p>
            <a:pPr marL="279400" lvl="0" indent="-209550" algn="ctr" rtl="0">
              <a:spcBef>
                <a:spcPts val="0"/>
              </a:spcBef>
              <a:spcAft>
                <a:spcPts val="0"/>
              </a:spcAft>
              <a:buClr>
                <a:srgbClr val="1FD0B3"/>
              </a:buClr>
              <a:buSzPts val="1100"/>
              <a:buAutoNum type="arabicPeriod"/>
            </a:pPr>
            <a:r>
              <a:rPr lang="en" sz="1100" b="1">
                <a:solidFill>
                  <a:srgbClr val="1FD0B3"/>
                </a:solidFill>
              </a:rPr>
              <a:t>Develop task and model(s)</a:t>
            </a:r>
            <a:endParaRPr sz="1100" b="1">
              <a:solidFill>
                <a:srgbClr val="1FD0B3"/>
              </a:solidFill>
            </a:endParaRPr>
          </a:p>
        </p:txBody>
      </p:sp>
      <p:sp>
        <p:nvSpPr>
          <p:cNvPr id="221" name="Google Shape;221;p42"/>
          <p:cNvSpPr/>
          <p:nvPr/>
        </p:nvSpPr>
        <p:spPr>
          <a:xfrm>
            <a:off x="1395395" y="1632896"/>
            <a:ext cx="770100" cy="790800"/>
          </a:xfrm>
          <a:prstGeom prst="rect">
            <a:avLst/>
          </a:prstGeom>
          <a:solidFill>
            <a:srgbClr val="134F5C"/>
          </a:solidFill>
          <a:ln w="9525" cap="flat" cmpd="sng">
            <a:solidFill>
              <a:srgbClr val="B0FEF1"/>
            </a:solidFill>
            <a:prstDash val="solid"/>
            <a:round/>
            <a:headEnd type="none" w="sm" len="sm"/>
            <a:tailEnd type="none" w="sm" len="sm"/>
          </a:ln>
        </p:spPr>
        <p:txBody>
          <a:bodyPr spcFirstLastPara="1" wrap="square" lIns="55875" tIns="55875" rIns="55875" bIns="55875" anchor="ctr" anchorCtr="0">
            <a:noAutofit/>
          </a:bodyPr>
          <a:lstStyle/>
          <a:p>
            <a:pPr marL="0" lvl="0" indent="0" algn="ctr" rtl="0">
              <a:spcBef>
                <a:spcPts val="0"/>
              </a:spcBef>
              <a:spcAft>
                <a:spcPts val="0"/>
              </a:spcAft>
              <a:buNone/>
            </a:pPr>
            <a:r>
              <a:rPr lang="en" sz="1000">
                <a:solidFill>
                  <a:srgbClr val="1FD0B3"/>
                </a:solidFill>
              </a:rPr>
              <a:t>Task design</a:t>
            </a:r>
            <a:endParaRPr sz="1000">
              <a:solidFill>
                <a:srgbClr val="1FD0B3"/>
              </a:solidFill>
            </a:endParaRPr>
          </a:p>
        </p:txBody>
      </p:sp>
      <p:sp>
        <p:nvSpPr>
          <p:cNvPr id="222" name="Google Shape;222;p42"/>
          <p:cNvSpPr/>
          <p:nvPr/>
        </p:nvSpPr>
        <p:spPr>
          <a:xfrm>
            <a:off x="3087757" y="1632896"/>
            <a:ext cx="770100" cy="790800"/>
          </a:xfrm>
          <a:prstGeom prst="rect">
            <a:avLst/>
          </a:prstGeom>
          <a:solidFill>
            <a:srgbClr val="134F5C"/>
          </a:solidFill>
          <a:ln w="9525" cap="flat" cmpd="sng">
            <a:solidFill>
              <a:srgbClr val="B0FEF1"/>
            </a:solidFill>
            <a:prstDash val="solid"/>
            <a:round/>
            <a:headEnd type="none" w="sm" len="sm"/>
            <a:tailEnd type="none" w="sm" len="sm"/>
          </a:ln>
        </p:spPr>
        <p:txBody>
          <a:bodyPr spcFirstLastPara="1" wrap="square" lIns="55875" tIns="55875" rIns="55875" bIns="55875" anchor="ctr" anchorCtr="0">
            <a:noAutofit/>
          </a:bodyPr>
          <a:lstStyle/>
          <a:p>
            <a:pPr marL="0" lvl="0" indent="0" algn="ctr" rtl="0">
              <a:spcBef>
                <a:spcPts val="0"/>
              </a:spcBef>
              <a:spcAft>
                <a:spcPts val="0"/>
              </a:spcAft>
              <a:buNone/>
            </a:pPr>
            <a:r>
              <a:rPr lang="en" sz="1000">
                <a:solidFill>
                  <a:srgbClr val="1FD0B3"/>
                </a:solidFill>
              </a:rPr>
              <a:t>Model design</a:t>
            </a:r>
            <a:endParaRPr sz="1000">
              <a:solidFill>
                <a:srgbClr val="1FD0B3"/>
              </a:solidFill>
            </a:endParaRPr>
          </a:p>
        </p:txBody>
      </p:sp>
      <p:cxnSp>
        <p:nvCxnSpPr>
          <p:cNvPr id="223" name="Google Shape;223;p42"/>
          <p:cNvCxnSpPr/>
          <p:nvPr/>
        </p:nvCxnSpPr>
        <p:spPr>
          <a:xfrm rot="10800000" flipH="1">
            <a:off x="2263769" y="2027155"/>
            <a:ext cx="725700" cy="2400"/>
          </a:xfrm>
          <a:prstGeom prst="straightConnector1">
            <a:avLst/>
          </a:prstGeom>
          <a:noFill/>
          <a:ln w="38100" cap="flat" cmpd="sng">
            <a:solidFill>
              <a:srgbClr val="B0FEF1"/>
            </a:solidFill>
            <a:prstDash val="solid"/>
            <a:round/>
            <a:headEnd type="triangle" w="med" len="med"/>
            <a:tailEnd type="triangle" w="med" len="med"/>
          </a:ln>
        </p:spPr>
      </p:cxnSp>
      <p:sp>
        <p:nvSpPr>
          <p:cNvPr id="224" name="Google Shape;224;p42"/>
          <p:cNvSpPr/>
          <p:nvPr/>
        </p:nvSpPr>
        <p:spPr>
          <a:xfrm>
            <a:off x="5116236" y="1246600"/>
            <a:ext cx="3037200" cy="1269600"/>
          </a:xfrm>
          <a:prstGeom prst="rect">
            <a:avLst/>
          </a:prstGeom>
          <a:solidFill>
            <a:srgbClr val="073763"/>
          </a:solidFill>
          <a:ln w="9525" cap="flat" cmpd="sng">
            <a:solidFill>
              <a:srgbClr val="B0FEF1"/>
            </a:solidFill>
            <a:prstDash val="solid"/>
            <a:round/>
            <a:headEnd type="none" w="sm" len="sm"/>
            <a:tailEnd type="none" w="sm" len="sm"/>
          </a:ln>
        </p:spPr>
        <p:txBody>
          <a:bodyPr spcFirstLastPara="1" wrap="square" lIns="55875" tIns="55875" rIns="55875" bIns="55875" anchor="t" anchorCtr="0">
            <a:noAutofit/>
          </a:bodyPr>
          <a:lstStyle/>
          <a:p>
            <a:pPr marL="0" lvl="0" indent="0" algn="ctr" rtl="0">
              <a:spcBef>
                <a:spcPts val="0"/>
              </a:spcBef>
              <a:spcAft>
                <a:spcPts val="0"/>
              </a:spcAft>
              <a:buNone/>
            </a:pPr>
            <a:r>
              <a:rPr lang="en" sz="1100" b="1">
                <a:solidFill>
                  <a:srgbClr val="1FD0B3"/>
                </a:solidFill>
              </a:rPr>
              <a:t>2. Fit model(s) to data</a:t>
            </a:r>
            <a:endParaRPr sz="1100" b="1">
              <a:solidFill>
                <a:srgbClr val="1FD0B3"/>
              </a:solidFill>
            </a:endParaRPr>
          </a:p>
        </p:txBody>
      </p:sp>
      <p:sp>
        <p:nvSpPr>
          <p:cNvPr id="225" name="Google Shape;225;p42"/>
          <p:cNvSpPr/>
          <p:nvPr/>
        </p:nvSpPr>
        <p:spPr>
          <a:xfrm>
            <a:off x="5405022" y="1633132"/>
            <a:ext cx="770100" cy="790500"/>
          </a:xfrm>
          <a:prstGeom prst="rect">
            <a:avLst/>
          </a:prstGeom>
          <a:solidFill>
            <a:srgbClr val="0B5394"/>
          </a:solidFill>
          <a:ln w="9525" cap="flat" cmpd="sng">
            <a:solidFill>
              <a:srgbClr val="B0FEF1"/>
            </a:solidFill>
            <a:prstDash val="solid"/>
            <a:round/>
            <a:headEnd type="none" w="sm" len="sm"/>
            <a:tailEnd type="none" w="sm" len="sm"/>
          </a:ln>
        </p:spPr>
        <p:txBody>
          <a:bodyPr spcFirstLastPara="1" wrap="square" lIns="55875" tIns="55875" rIns="55875" bIns="55875" anchor="ctr" anchorCtr="0">
            <a:noAutofit/>
          </a:bodyPr>
          <a:lstStyle/>
          <a:p>
            <a:pPr marL="0" lvl="0" indent="0" algn="ctr" rtl="0">
              <a:spcBef>
                <a:spcPts val="0"/>
              </a:spcBef>
              <a:spcAft>
                <a:spcPts val="0"/>
              </a:spcAft>
              <a:buNone/>
            </a:pPr>
            <a:r>
              <a:rPr lang="en" sz="1000">
                <a:solidFill>
                  <a:srgbClr val="1FD0B3"/>
                </a:solidFill>
              </a:rPr>
              <a:t>Model selection</a:t>
            </a:r>
            <a:endParaRPr sz="1000">
              <a:solidFill>
                <a:srgbClr val="1FD0B3"/>
              </a:solidFill>
            </a:endParaRPr>
          </a:p>
        </p:txBody>
      </p:sp>
      <p:sp>
        <p:nvSpPr>
          <p:cNvPr id="226" name="Google Shape;226;p42"/>
          <p:cNvSpPr/>
          <p:nvPr/>
        </p:nvSpPr>
        <p:spPr>
          <a:xfrm>
            <a:off x="7097386" y="1634679"/>
            <a:ext cx="770100" cy="790500"/>
          </a:xfrm>
          <a:prstGeom prst="rect">
            <a:avLst/>
          </a:prstGeom>
          <a:solidFill>
            <a:srgbClr val="0B5394"/>
          </a:solidFill>
          <a:ln w="9525" cap="flat" cmpd="sng">
            <a:solidFill>
              <a:srgbClr val="B0FEF1"/>
            </a:solidFill>
            <a:prstDash val="solid"/>
            <a:round/>
            <a:headEnd type="none" w="sm" len="sm"/>
            <a:tailEnd type="none" w="sm" len="sm"/>
          </a:ln>
        </p:spPr>
        <p:txBody>
          <a:bodyPr spcFirstLastPara="1" wrap="square" lIns="55875" tIns="55875" rIns="55875" bIns="55875" anchor="ctr" anchorCtr="0">
            <a:noAutofit/>
          </a:bodyPr>
          <a:lstStyle/>
          <a:p>
            <a:pPr marL="0" lvl="0" indent="0" algn="ctr" rtl="0">
              <a:spcBef>
                <a:spcPts val="0"/>
              </a:spcBef>
              <a:spcAft>
                <a:spcPts val="0"/>
              </a:spcAft>
              <a:buNone/>
            </a:pPr>
            <a:r>
              <a:rPr lang="en" sz="1000">
                <a:solidFill>
                  <a:srgbClr val="1FD0B3"/>
                </a:solidFill>
              </a:rPr>
              <a:t>Parameter estimation</a:t>
            </a:r>
            <a:endParaRPr sz="1000">
              <a:solidFill>
                <a:srgbClr val="1FD0B3"/>
              </a:solidFill>
            </a:endParaRPr>
          </a:p>
        </p:txBody>
      </p:sp>
      <p:sp>
        <p:nvSpPr>
          <p:cNvPr id="227" name="Google Shape;227;p42"/>
          <p:cNvSpPr/>
          <p:nvPr/>
        </p:nvSpPr>
        <p:spPr>
          <a:xfrm>
            <a:off x="3207829" y="3254300"/>
            <a:ext cx="3037200" cy="1269600"/>
          </a:xfrm>
          <a:prstGeom prst="rect">
            <a:avLst/>
          </a:prstGeom>
          <a:solidFill>
            <a:srgbClr val="2A435D"/>
          </a:solidFill>
          <a:ln w="9525" cap="flat" cmpd="sng">
            <a:solidFill>
              <a:srgbClr val="B0FEF1"/>
            </a:solidFill>
            <a:prstDash val="solid"/>
            <a:round/>
            <a:headEnd type="none" w="sm" len="sm"/>
            <a:tailEnd type="none" w="sm" len="sm"/>
          </a:ln>
        </p:spPr>
        <p:txBody>
          <a:bodyPr spcFirstLastPara="1" wrap="square" lIns="55875" tIns="55875" rIns="55875" bIns="55875" anchor="t" anchorCtr="0">
            <a:noAutofit/>
          </a:bodyPr>
          <a:lstStyle/>
          <a:p>
            <a:pPr marL="0" lvl="0" indent="0" algn="ctr" rtl="0">
              <a:spcBef>
                <a:spcPts val="0"/>
              </a:spcBef>
              <a:spcAft>
                <a:spcPts val="0"/>
              </a:spcAft>
              <a:buNone/>
            </a:pPr>
            <a:r>
              <a:rPr lang="en" sz="1100">
                <a:solidFill>
                  <a:srgbClr val="17283A"/>
                </a:solidFill>
              </a:rPr>
              <a:t> </a:t>
            </a:r>
            <a:endParaRPr sz="1100">
              <a:solidFill>
                <a:srgbClr val="17283A"/>
              </a:solidFill>
            </a:endParaRPr>
          </a:p>
        </p:txBody>
      </p:sp>
      <p:sp>
        <p:nvSpPr>
          <p:cNvPr id="228" name="Google Shape;228;p42"/>
          <p:cNvSpPr/>
          <p:nvPr/>
        </p:nvSpPr>
        <p:spPr>
          <a:xfrm>
            <a:off x="4350023" y="3619029"/>
            <a:ext cx="770100" cy="790500"/>
          </a:xfrm>
          <a:prstGeom prst="rect">
            <a:avLst/>
          </a:prstGeom>
          <a:solidFill>
            <a:srgbClr val="44688E"/>
          </a:solidFill>
          <a:ln w="9525" cap="flat" cmpd="sng">
            <a:solidFill>
              <a:srgbClr val="B0FEF1"/>
            </a:solidFill>
            <a:prstDash val="solid"/>
            <a:round/>
            <a:headEnd type="none" w="sm" len="sm"/>
            <a:tailEnd type="none" w="sm" len="sm"/>
          </a:ln>
        </p:spPr>
        <p:txBody>
          <a:bodyPr spcFirstLastPara="1" wrap="square" lIns="55875" tIns="55875" rIns="55875" bIns="55875" anchor="ctr" anchorCtr="0">
            <a:noAutofit/>
          </a:bodyPr>
          <a:lstStyle/>
          <a:p>
            <a:pPr marL="0" lvl="0" indent="0" algn="ctr" rtl="0">
              <a:spcBef>
                <a:spcPts val="0"/>
              </a:spcBef>
              <a:spcAft>
                <a:spcPts val="0"/>
              </a:spcAft>
              <a:buNone/>
            </a:pPr>
            <a:r>
              <a:rPr lang="en" sz="1000">
                <a:solidFill>
                  <a:srgbClr val="1FD0B3"/>
                </a:solidFill>
              </a:rPr>
              <a:t>Parameter recovery</a:t>
            </a:r>
            <a:endParaRPr sz="1000">
              <a:solidFill>
                <a:srgbClr val="1FD0B3"/>
              </a:solidFill>
            </a:endParaRPr>
          </a:p>
        </p:txBody>
      </p:sp>
      <p:sp>
        <p:nvSpPr>
          <p:cNvPr id="229" name="Google Shape;229;p42"/>
          <p:cNvSpPr/>
          <p:nvPr/>
        </p:nvSpPr>
        <p:spPr>
          <a:xfrm>
            <a:off x="3376523" y="3619029"/>
            <a:ext cx="770100" cy="790500"/>
          </a:xfrm>
          <a:prstGeom prst="rect">
            <a:avLst/>
          </a:prstGeom>
          <a:solidFill>
            <a:srgbClr val="44688E"/>
          </a:solidFill>
          <a:ln w="9525" cap="flat" cmpd="sng">
            <a:solidFill>
              <a:srgbClr val="B0FEF1"/>
            </a:solidFill>
            <a:prstDash val="solid"/>
            <a:round/>
            <a:headEnd type="none" w="sm" len="sm"/>
            <a:tailEnd type="none" w="sm" len="sm"/>
          </a:ln>
        </p:spPr>
        <p:txBody>
          <a:bodyPr spcFirstLastPara="1" wrap="square" lIns="55875" tIns="55875" rIns="55875" bIns="55875" anchor="ctr" anchorCtr="0">
            <a:noAutofit/>
          </a:bodyPr>
          <a:lstStyle/>
          <a:p>
            <a:pPr marL="0" lvl="0" indent="0" algn="ctr" rtl="0">
              <a:spcBef>
                <a:spcPts val="0"/>
              </a:spcBef>
              <a:spcAft>
                <a:spcPts val="0"/>
              </a:spcAft>
              <a:buNone/>
            </a:pPr>
            <a:r>
              <a:rPr lang="en" sz="1000">
                <a:solidFill>
                  <a:srgbClr val="1FD0B3"/>
                </a:solidFill>
              </a:rPr>
              <a:t>Model recovery and comparison</a:t>
            </a:r>
            <a:endParaRPr sz="1000">
              <a:solidFill>
                <a:srgbClr val="1FD0B3"/>
              </a:solidFill>
            </a:endParaRPr>
          </a:p>
        </p:txBody>
      </p:sp>
      <p:cxnSp>
        <p:nvCxnSpPr>
          <p:cNvPr id="230" name="Google Shape;230;p42"/>
          <p:cNvCxnSpPr/>
          <p:nvPr/>
        </p:nvCxnSpPr>
        <p:spPr>
          <a:xfrm rot="10800000">
            <a:off x="6315139" y="2028455"/>
            <a:ext cx="642600" cy="3000"/>
          </a:xfrm>
          <a:prstGeom prst="straightConnector1">
            <a:avLst/>
          </a:prstGeom>
          <a:noFill/>
          <a:ln w="38100" cap="flat" cmpd="sng">
            <a:solidFill>
              <a:srgbClr val="B0FEF1"/>
            </a:solidFill>
            <a:prstDash val="solid"/>
            <a:round/>
            <a:headEnd type="triangle" w="med" len="med"/>
            <a:tailEnd type="none" w="med" len="med"/>
          </a:ln>
        </p:spPr>
      </p:cxnSp>
      <p:sp>
        <p:nvSpPr>
          <p:cNvPr id="231" name="Google Shape;231;p42"/>
          <p:cNvSpPr/>
          <p:nvPr/>
        </p:nvSpPr>
        <p:spPr>
          <a:xfrm>
            <a:off x="5323519" y="3619029"/>
            <a:ext cx="770100" cy="790500"/>
          </a:xfrm>
          <a:prstGeom prst="rect">
            <a:avLst/>
          </a:prstGeom>
          <a:solidFill>
            <a:srgbClr val="44688E"/>
          </a:solidFill>
          <a:ln w="9525" cap="flat" cmpd="sng">
            <a:solidFill>
              <a:srgbClr val="B0FEF1"/>
            </a:solidFill>
            <a:prstDash val="solid"/>
            <a:round/>
            <a:headEnd type="none" w="sm" len="sm"/>
            <a:tailEnd type="none" w="sm" len="sm"/>
          </a:ln>
        </p:spPr>
        <p:txBody>
          <a:bodyPr spcFirstLastPara="1" wrap="square" lIns="55875" tIns="55875" rIns="55875" bIns="55875" anchor="ctr" anchorCtr="0">
            <a:noAutofit/>
          </a:bodyPr>
          <a:lstStyle/>
          <a:p>
            <a:pPr marL="0" lvl="0" indent="0" algn="ctr" rtl="0">
              <a:spcBef>
                <a:spcPts val="0"/>
              </a:spcBef>
              <a:spcAft>
                <a:spcPts val="0"/>
              </a:spcAft>
              <a:buNone/>
            </a:pPr>
            <a:r>
              <a:rPr lang="en" sz="1000">
                <a:solidFill>
                  <a:srgbClr val="1FD0B3"/>
                </a:solidFill>
              </a:rPr>
              <a:t>Posterior predictive checks</a:t>
            </a:r>
            <a:endParaRPr sz="1000">
              <a:solidFill>
                <a:srgbClr val="1FD0B3"/>
              </a:solidFill>
            </a:endParaRPr>
          </a:p>
        </p:txBody>
      </p:sp>
      <p:sp>
        <p:nvSpPr>
          <p:cNvPr id="232" name="Google Shape;232;p42"/>
          <p:cNvSpPr txBox="1"/>
          <p:nvPr/>
        </p:nvSpPr>
        <p:spPr>
          <a:xfrm>
            <a:off x="3857786" y="3295101"/>
            <a:ext cx="1780200" cy="282300"/>
          </a:xfrm>
          <a:prstGeom prst="rect">
            <a:avLst/>
          </a:prstGeom>
          <a:noFill/>
          <a:ln>
            <a:noFill/>
          </a:ln>
        </p:spPr>
        <p:txBody>
          <a:bodyPr spcFirstLastPara="1" wrap="square" lIns="55875" tIns="55875" rIns="55875" bIns="55875" anchor="t" anchorCtr="0">
            <a:spAutoFit/>
          </a:bodyPr>
          <a:lstStyle/>
          <a:p>
            <a:pPr marL="0" lvl="0" indent="0" algn="ctr" rtl="0">
              <a:spcBef>
                <a:spcPts val="0"/>
              </a:spcBef>
              <a:spcAft>
                <a:spcPts val="0"/>
              </a:spcAft>
              <a:buNone/>
            </a:pPr>
            <a:r>
              <a:rPr lang="en" sz="1100" b="1">
                <a:solidFill>
                  <a:srgbClr val="1FD0B3"/>
                </a:solidFill>
              </a:rPr>
              <a:t>3. Validate results</a:t>
            </a:r>
            <a:endParaRPr sz="900" b="1">
              <a:solidFill>
                <a:srgbClr val="1FD0B3"/>
              </a:solidFill>
            </a:endParaRPr>
          </a:p>
        </p:txBody>
      </p:sp>
      <p:cxnSp>
        <p:nvCxnSpPr>
          <p:cNvPr id="233" name="Google Shape;233;p42"/>
          <p:cNvCxnSpPr/>
          <p:nvPr/>
        </p:nvCxnSpPr>
        <p:spPr>
          <a:xfrm rot="10800000">
            <a:off x="4246879" y="2026178"/>
            <a:ext cx="769500" cy="4200"/>
          </a:xfrm>
          <a:prstGeom prst="straightConnector1">
            <a:avLst/>
          </a:prstGeom>
          <a:noFill/>
          <a:ln w="38100" cap="flat" cmpd="sng">
            <a:solidFill>
              <a:srgbClr val="B0FEF1"/>
            </a:solidFill>
            <a:prstDash val="solid"/>
            <a:round/>
            <a:headEnd type="triangle" w="med" len="med"/>
            <a:tailEnd type="none" w="med" len="med"/>
          </a:ln>
        </p:spPr>
      </p:cxnSp>
      <p:cxnSp>
        <p:nvCxnSpPr>
          <p:cNvPr id="234" name="Google Shape;234;p42"/>
          <p:cNvCxnSpPr/>
          <p:nvPr/>
        </p:nvCxnSpPr>
        <p:spPr>
          <a:xfrm rot="10800000" flipH="1">
            <a:off x="5384323" y="2587529"/>
            <a:ext cx="835800" cy="576900"/>
          </a:xfrm>
          <a:prstGeom prst="straightConnector1">
            <a:avLst/>
          </a:prstGeom>
          <a:noFill/>
          <a:ln w="38100" cap="flat" cmpd="sng">
            <a:solidFill>
              <a:srgbClr val="B0FEF1"/>
            </a:solidFill>
            <a:prstDash val="solid"/>
            <a:round/>
            <a:headEnd type="triangle" w="med" len="med"/>
            <a:tailEnd type="none" w="med" len="med"/>
          </a:ln>
        </p:spPr>
      </p:cxnSp>
      <p:cxnSp>
        <p:nvCxnSpPr>
          <p:cNvPr id="235" name="Google Shape;235;p42"/>
          <p:cNvCxnSpPr/>
          <p:nvPr/>
        </p:nvCxnSpPr>
        <p:spPr>
          <a:xfrm>
            <a:off x="3149880" y="2587365"/>
            <a:ext cx="927000" cy="592200"/>
          </a:xfrm>
          <a:prstGeom prst="straightConnector1">
            <a:avLst/>
          </a:prstGeom>
          <a:noFill/>
          <a:ln w="38100" cap="flat" cmpd="sng">
            <a:solidFill>
              <a:srgbClr val="B0FEF1"/>
            </a:solidFill>
            <a:prstDash val="solid"/>
            <a:round/>
            <a:headEnd type="triangle" w="med" len="med"/>
            <a:tailEnd type="triangl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973"/>
        <p:cNvGrpSpPr/>
        <p:nvPr/>
      </p:nvGrpSpPr>
      <p:grpSpPr>
        <a:xfrm>
          <a:off x="0" y="0"/>
          <a:ext cx="0" cy="0"/>
          <a:chOff x="0" y="0"/>
          <a:chExt cx="0" cy="0"/>
        </a:xfrm>
      </p:grpSpPr>
      <p:sp>
        <p:nvSpPr>
          <p:cNvPr id="974" name="Google Shape;974;p72"/>
          <p:cNvSpPr txBox="1">
            <a:spLocks noGrp="1"/>
          </p:cNvSpPr>
          <p:nvPr>
            <p:ph type="ctrTitle"/>
          </p:nvPr>
        </p:nvSpPr>
        <p:spPr>
          <a:xfrm>
            <a:off x="892889" y="701531"/>
            <a:ext cx="58380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Maximum Likelihood Estimation</a:t>
            </a:r>
            <a:endParaRPr sz="2500" b="1">
              <a:solidFill>
                <a:srgbClr val="1FD0B3"/>
              </a:solidFill>
              <a:latin typeface="Volkhov"/>
              <a:ea typeface="Volkhov"/>
              <a:cs typeface="Volkhov"/>
              <a:sym typeface="Volkhov"/>
            </a:endParaRPr>
          </a:p>
        </p:txBody>
      </p:sp>
      <p:pic>
        <p:nvPicPr>
          <p:cNvPr id="975" name="Google Shape;975;p72"/>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976" name="Google Shape;976;p72"/>
          <p:cNvGrpSpPr/>
          <p:nvPr/>
        </p:nvGrpSpPr>
        <p:grpSpPr>
          <a:xfrm>
            <a:off x="7585809" y="128475"/>
            <a:ext cx="1494900" cy="816160"/>
            <a:chOff x="7663063" y="164557"/>
            <a:chExt cx="1494900" cy="839067"/>
          </a:xfrm>
        </p:grpSpPr>
        <p:pic>
          <p:nvPicPr>
            <p:cNvPr id="977" name="Google Shape;977;p72"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978" name="Google Shape;978;p72"/>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979" name="Google Shape;979;p72"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980" name="Google Shape;980;p72"/>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981" name="Google Shape;981;p72"/>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sp>
        <p:nvSpPr>
          <p:cNvPr id="982" name="Google Shape;982;p72"/>
          <p:cNvSpPr txBox="1"/>
          <p:nvPr/>
        </p:nvSpPr>
        <p:spPr>
          <a:xfrm>
            <a:off x="838200" y="1200850"/>
            <a:ext cx="8089800" cy="297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300" dirty="0">
                <a:solidFill>
                  <a:schemeClr val="lt1"/>
                </a:solidFill>
              </a:rPr>
              <a:t>Goal:</a:t>
            </a:r>
            <a:r>
              <a:rPr lang="en" sz="1300" dirty="0">
                <a:solidFill>
                  <a:srgbClr val="56D1B3"/>
                </a:solidFill>
              </a:rPr>
              <a:t> find the maximum likelihood estimate over many different parameter combinations</a:t>
            </a:r>
            <a:endParaRPr sz="1300" dirty="0">
              <a:solidFill>
                <a:srgbClr val="56D1B3"/>
              </a:solidFill>
            </a:endParaRPr>
          </a:p>
          <a:p>
            <a:pPr marL="0" marR="0" lvl="0" indent="0" algn="l" rtl="0">
              <a:lnSpc>
                <a:spcPct val="115000"/>
              </a:lnSpc>
              <a:spcBef>
                <a:spcPts val="0"/>
              </a:spcBef>
              <a:spcAft>
                <a:spcPts val="0"/>
              </a:spcAft>
              <a:buNone/>
            </a:pPr>
            <a:endParaRPr sz="1300" dirty="0">
              <a:solidFill>
                <a:srgbClr val="56D1B3"/>
              </a:solidFill>
            </a:endParaRPr>
          </a:p>
          <a:p>
            <a:pPr lvl="0">
              <a:lnSpc>
                <a:spcPct val="115000"/>
              </a:lnSpc>
            </a:pPr>
            <a:r>
              <a:rPr lang="fr-FR" sz="1300" dirty="0" err="1">
                <a:solidFill>
                  <a:schemeClr val="lt1"/>
                </a:solidFill>
              </a:rPr>
              <a:t>Ways</a:t>
            </a:r>
            <a:r>
              <a:rPr lang="fr-FR" sz="1300" dirty="0">
                <a:solidFill>
                  <a:schemeClr val="lt1"/>
                </a:solidFill>
              </a:rPr>
              <a:t> to do </a:t>
            </a:r>
            <a:r>
              <a:rPr lang="fr-FR" sz="1300" dirty="0" err="1">
                <a:solidFill>
                  <a:schemeClr val="lt1"/>
                </a:solidFill>
              </a:rPr>
              <a:t>it</a:t>
            </a:r>
            <a:r>
              <a:rPr lang="fr-FR" sz="1300" dirty="0">
                <a:solidFill>
                  <a:schemeClr val="lt1"/>
                </a:solidFill>
              </a:rPr>
              <a:t>:</a:t>
            </a:r>
          </a:p>
          <a:p>
            <a:pPr lvl="0">
              <a:lnSpc>
                <a:spcPct val="120000"/>
              </a:lnSpc>
            </a:pPr>
            <a:endParaRPr lang="fr-FR" sz="500" dirty="0">
              <a:solidFill>
                <a:schemeClr val="lt1"/>
              </a:solidFill>
            </a:endParaRPr>
          </a:p>
          <a:p>
            <a:pPr marL="603250" lvl="0">
              <a:lnSpc>
                <a:spcPct val="120000"/>
              </a:lnSpc>
              <a:buClr>
                <a:srgbClr val="56D1B3"/>
              </a:buClr>
              <a:buSzPts val="1300"/>
            </a:pPr>
            <a:r>
              <a:rPr lang="fr-FR" sz="1300" dirty="0">
                <a:solidFill>
                  <a:schemeClr val="lt1"/>
                </a:solidFill>
              </a:rPr>
              <a:t>1. </a:t>
            </a:r>
            <a:r>
              <a:rPr lang="fr-FR" sz="1300" dirty="0" err="1">
                <a:solidFill>
                  <a:schemeClr val="lt1"/>
                </a:solidFill>
              </a:rPr>
              <a:t>Analytically</a:t>
            </a:r>
            <a:r>
              <a:rPr lang="fr-FR" sz="1300" dirty="0">
                <a:solidFill>
                  <a:srgbClr val="FF0000"/>
                </a:solidFill>
              </a:rPr>
              <a:t> 					                   =&gt; </a:t>
            </a:r>
            <a:r>
              <a:rPr lang="fr-FR" sz="1300" dirty="0" err="1">
                <a:solidFill>
                  <a:srgbClr val="FF0000"/>
                </a:solidFill>
              </a:rPr>
              <a:t>often</a:t>
            </a:r>
            <a:r>
              <a:rPr lang="fr-FR" sz="1300" dirty="0">
                <a:solidFill>
                  <a:srgbClr val="FF0000"/>
                </a:solidFill>
              </a:rPr>
              <a:t> not possible</a:t>
            </a:r>
            <a:endParaRPr lang="fr-FR" sz="1300" dirty="0">
              <a:solidFill>
                <a:srgbClr val="FF0000"/>
              </a:solidFill>
              <a:highlight>
                <a:srgbClr val="1FD0B3"/>
              </a:highlight>
            </a:endParaRPr>
          </a:p>
          <a:p>
            <a:pPr marL="914400" lvl="0">
              <a:lnSpc>
                <a:spcPct val="120000"/>
              </a:lnSpc>
            </a:pPr>
            <a:r>
              <a:rPr lang="fr-FR" sz="1300" dirty="0">
                <a:solidFill>
                  <a:srgbClr val="56D1B3"/>
                </a:solidFill>
              </a:rPr>
              <a:t>→ </a:t>
            </a:r>
            <a:r>
              <a:rPr lang="fr-FR" sz="1300" dirty="0" err="1">
                <a:solidFill>
                  <a:srgbClr val="56D1B3"/>
                </a:solidFill>
              </a:rPr>
              <a:t>Take</a:t>
            </a:r>
            <a:r>
              <a:rPr lang="fr-FR" sz="1300" dirty="0">
                <a:solidFill>
                  <a:srgbClr val="56D1B3"/>
                </a:solidFill>
              </a:rPr>
              <a:t> the </a:t>
            </a:r>
            <a:r>
              <a:rPr lang="fr-FR" sz="1300" dirty="0" err="1">
                <a:solidFill>
                  <a:srgbClr val="56D1B3"/>
                </a:solidFill>
              </a:rPr>
              <a:t>derivative</a:t>
            </a:r>
            <a:r>
              <a:rPr lang="fr-FR" sz="1300" dirty="0">
                <a:solidFill>
                  <a:srgbClr val="56D1B3"/>
                </a:solidFill>
              </a:rPr>
              <a:t> of the </a:t>
            </a:r>
            <a:r>
              <a:rPr lang="fr-FR" sz="1300" dirty="0" err="1">
                <a:solidFill>
                  <a:srgbClr val="56D1B3"/>
                </a:solidFill>
              </a:rPr>
              <a:t>likelihood</a:t>
            </a:r>
            <a:r>
              <a:rPr lang="fr-FR" sz="1300" dirty="0">
                <a:solidFill>
                  <a:srgbClr val="56D1B3"/>
                </a:solidFill>
              </a:rPr>
              <a:t> </a:t>
            </a:r>
            <a:r>
              <a:rPr lang="fr-FR" sz="1300" dirty="0" err="1">
                <a:solidFill>
                  <a:srgbClr val="56D1B3"/>
                </a:solidFill>
              </a:rPr>
              <a:t>fct</a:t>
            </a:r>
            <a:r>
              <a:rPr lang="fr-FR" sz="1300" dirty="0">
                <a:solidFill>
                  <a:srgbClr val="56D1B3"/>
                </a:solidFill>
              </a:rPr>
              <a:t>, </a:t>
            </a:r>
            <a:r>
              <a:rPr lang="fr-FR" sz="1300" dirty="0" err="1">
                <a:solidFill>
                  <a:srgbClr val="56D1B3"/>
                </a:solidFill>
              </a:rPr>
              <a:t>solve</a:t>
            </a:r>
            <a:r>
              <a:rPr lang="fr-FR" sz="1300" dirty="0">
                <a:solidFill>
                  <a:srgbClr val="56D1B3"/>
                </a:solidFill>
              </a:rPr>
              <a:t> </a:t>
            </a:r>
            <a:r>
              <a:rPr lang="fr-FR" sz="1300" dirty="0" err="1">
                <a:solidFill>
                  <a:srgbClr val="56D1B3"/>
                </a:solidFill>
              </a:rPr>
              <a:t>it</a:t>
            </a:r>
            <a:r>
              <a:rPr lang="fr-FR" sz="1300" dirty="0">
                <a:solidFill>
                  <a:srgbClr val="56D1B3"/>
                </a:solidFill>
              </a:rPr>
              <a:t> for </a:t>
            </a:r>
            <a:r>
              <a:rPr lang="fr-FR" sz="1300" dirty="0" err="1">
                <a:solidFill>
                  <a:srgbClr val="56D1B3"/>
                </a:solidFill>
              </a:rPr>
              <a:t>your</a:t>
            </a:r>
            <a:r>
              <a:rPr lang="fr-FR" sz="1300" dirty="0">
                <a:solidFill>
                  <a:srgbClr val="56D1B3"/>
                </a:solidFill>
              </a:rPr>
              <a:t> </a:t>
            </a:r>
            <a:r>
              <a:rPr lang="fr-FR" sz="1300" dirty="0" err="1">
                <a:solidFill>
                  <a:srgbClr val="56D1B3"/>
                </a:solidFill>
              </a:rPr>
              <a:t>parameters</a:t>
            </a:r>
            <a:endParaRPr lang="fr-FR" sz="1300" dirty="0">
              <a:solidFill>
                <a:srgbClr val="56D1B3"/>
              </a:solidFill>
            </a:endParaRPr>
          </a:p>
          <a:p>
            <a:pPr marL="603250" lvl="0">
              <a:lnSpc>
                <a:spcPct val="120000"/>
              </a:lnSpc>
              <a:buClr>
                <a:srgbClr val="56D1B3"/>
              </a:buClr>
              <a:buSzPts val="1300"/>
            </a:pPr>
            <a:r>
              <a:rPr lang="fr-FR" sz="1300" dirty="0">
                <a:solidFill>
                  <a:schemeClr val="lt1"/>
                </a:solidFill>
              </a:rPr>
              <a:t>2. </a:t>
            </a:r>
            <a:r>
              <a:rPr lang="fr-FR" sz="1300" dirty="0" err="1">
                <a:solidFill>
                  <a:schemeClr val="lt1"/>
                </a:solidFill>
              </a:rPr>
              <a:t>Naive</a:t>
            </a:r>
            <a:r>
              <a:rPr lang="fr-FR" sz="1300" dirty="0">
                <a:solidFill>
                  <a:schemeClr val="lt1"/>
                </a:solidFill>
              </a:rPr>
              <a:t> </a:t>
            </a:r>
            <a:r>
              <a:rPr lang="fr-FR" sz="1300" dirty="0" err="1">
                <a:solidFill>
                  <a:schemeClr val="lt1"/>
                </a:solidFill>
              </a:rPr>
              <a:t>search</a:t>
            </a:r>
            <a:r>
              <a:rPr lang="fr-FR" sz="1300" dirty="0">
                <a:solidFill>
                  <a:schemeClr val="lt1"/>
                </a:solidFill>
              </a:rPr>
              <a:t> </a:t>
            </a:r>
            <a:r>
              <a:rPr lang="fr-FR" sz="1300" dirty="0" err="1">
                <a:solidFill>
                  <a:schemeClr val="lt1"/>
                </a:solidFill>
              </a:rPr>
              <a:t>methods</a:t>
            </a:r>
            <a:r>
              <a:rPr lang="fr-FR" sz="1300" dirty="0">
                <a:solidFill>
                  <a:schemeClr val="lt1"/>
                </a:solidFill>
              </a:rPr>
              <a:t> (</a:t>
            </a:r>
            <a:r>
              <a:rPr lang="fr-FR" sz="1300" dirty="0" err="1">
                <a:solidFill>
                  <a:schemeClr val="lt1"/>
                </a:solidFill>
              </a:rPr>
              <a:t>e.g</a:t>
            </a:r>
            <a:r>
              <a:rPr lang="fr-FR" sz="1300" dirty="0">
                <a:solidFill>
                  <a:schemeClr val="lt1"/>
                </a:solidFill>
              </a:rPr>
              <a:t>. </a:t>
            </a:r>
            <a:r>
              <a:rPr lang="fr-FR" sz="1300" u="sng" dirty="0" err="1">
                <a:solidFill>
                  <a:schemeClr val="lt1"/>
                </a:solidFill>
              </a:rPr>
              <a:t>grid</a:t>
            </a:r>
            <a:r>
              <a:rPr lang="fr-FR" sz="1300" u="sng" dirty="0">
                <a:solidFill>
                  <a:schemeClr val="lt1"/>
                </a:solidFill>
              </a:rPr>
              <a:t> </a:t>
            </a:r>
            <a:r>
              <a:rPr lang="fr-FR" sz="1300" u="sng" dirty="0" err="1">
                <a:solidFill>
                  <a:schemeClr val="lt1"/>
                </a:solidFill>
              </a:rPr>
              <a:t>search</a:t>
            </a:r>
            <a:r>
              <a:rPr lang="fr-FR" sz="1300" dirty="0">
                <a:solidFill>
                  <a:schemeClr val="lt1"/>
                </a:solidFill>
              </a:rPr>
              <a:t>, </a:t>
            </a:r>
            <a:r>
              <a:rPr lang="fr-FR" sz="1300" dirty="0" err="1">
                <a:solidFill>
                  <a:schemeClr val="lt1"/>
                </a:solidFill>
              </a:rPr>
              <a:t>random</a:t>
            </a:r>
            <a:r>
              <a:rPr lang="fr-FR" sz="1300" dirty="0">
                <a:solidFill>
                  <a:schemeClr val="lt1"/>
                </a:solidFill>
              </a:rPr>
              <a:t> </a:t>
            </a:r>
            <a:r>
              <a:rPr lang="fr-FR" sz="1300" dirty="0" err="1">
                <a:solidFill>
                  <a:schemeClr val="lt1"/>
                </a:solidFill>
              </a:rPr>
              <a:t>search</a:t>
            </a:r>
            <a:r>
              <a:rPr lang="fr-FR" sz="1300" dirty="0">
                <a:solidFill>
                  <a:schemeClr val="lt1"/>
                </a:solidFill>
              </a:rPr>
              <a:t>, </a:t>
            </a:r>
            <a:r>
              <a:rPr lang="fr-FR" sz="1300" dirty="0" err="1">
                <a:solidFill>
                  <a:schemeClr val="lt1"/>
                </a:solidFill>
              </a:rPr>
              <a:t>genetic</a:t>
            </a:r>
            <a:r>
              <a:rPr lang="fr-FR" sz="1300" dirty="0">
                <a:solidFill>
                  <a:schemeClr val="lt1"/>
                </a:solidFill>
              </a:rPr>
              <a:t> </a:t>
            </a:r>
            <a:r>
              <a:rPr lang="fr-FR" sz="1300" dirty="0" err="1">
                <a:solidFill>
                  <a:schemeClr val="lt1"/>
                </a:solidFill>
              </a:rPr>
              <a:t>algorithms</a:t>
            </a:r>
            <a:r>
              <a:rPr lang="fr-FR" sz="1300" dirty="0">
                <a:solidFill>
                  <a:schemeClr val="lt1"/>
                </a:solidFill>
              </a:rPr>
              <a:t>)</a:t>
            </a:r>
            <a:endParaRPr lang="fr-FR" sz="1300" dirty="0">
              <a:solidFill>
                <a:srgbClr val="FF0000"/>
              </a:solidFill>
            </a:endParaRPr>
          </a:p>
          <a:p>
            <a:pPr marL="457200" lvl="0">
              <a:lnSpc>
                <a:spcPct val="120000"/>
              </a:lnSpc>
            </a:pPr>
            <a:r>
              <a:rPr lang="fr-FR" sz="1300" dirty="0">
                <a:solidFill>
                  <a:srgbClr val="56D1B3"/>
                </a:solidFill>
              </a:rPr>
              <a:t>	→ </a:t>
            </a:r>
            <a:r>
              <a:rPr lang="fr-FR" sz="1300" dirty="0" err="1">
                <a:solidFill>
                  <a:srgbClr val="56D1B3"/>
                </a:solidFill>
              </a:rPr>
              <a:t>Compute</a:t>
            </a:r>
            <a:r>
              <a:rPr lang="fr-FR" sz="1300" dirty="0">
                <a:solidFill>
                  <a:srgbClr val="56D1B3"/>
                </a:solidFill>
              </a:rPr>
              <a:t> </a:t>
            </a:r>
            <a:r>
              <a:rPr lang="fr-FR" sz="1300" dirty="0" err="1">
                <a:solidFill>
                  <a:srgbClr val="56D1B3"/>
                </a:solidFill>
              </a:rPr>
              <a:t>likelihood</a:t>
            </a:r>
            <a:r>
              <a:rPr lang="fr-FR" sz="1300" dirty="0">
                <a:solidFill>
                  <a:srgbClr val="56D1B3"/>
                </a:solidFill>
              </a:rPr>
              <a:t> for </a:t>
            </a:r>
            <a:r>
              <a:rPr lang="fr-FR" sz="1300" dirty="0" err="1">
                <a:solidFill>
                  <a:srgbClr val="56D1B3"/>
                </a:solidFill>
              </a:rPr>
              <a:t>different</a:t>
            </a:r>
            <a:r>
              <a:rPr lang="fr-FR" sz="1300" dirty="0">
                <a:solidFill>
                  <a:srgbClr val="56D1B3"/>
                </a:solidFill>
              </a:rPr>
              <a:t> </a:t>
            </a:r>
            <a:r>
              <a:rPr lang="fr-FR" sz="1300" dirty="0" err="1">
                <a:solidFill>
                  <a:srgbClr val="56D1B3"/>
                </a:solidFill>
              </a:rPr>
              <a:t>parameter</a:t>
            </a:r>
            <a:r>
              <a:rPr lang="fr-FR" sz="1300" dirty="0">
                <a:solidFill>
                  <a:srgbClr val="56D1B3"/>
                </a:solidFill>
              </a:rPr>
              <a:t> values, </a:t>
            </a:r>
            <a:r>
              <a:rPr lang="fr-FR" sz="1300" dirty="0" err="1">
                <a:solidFill>
                  <a:srgbClr val="56D1B3"/>
                </a:solidFill>
              </a:rPr>
              <a:t>take</a:t>
            </a:r>
            <a:r>
              <a:rPr lang="fr-FR" sz="1300" dirty="0">
                <a:solidFill>
                  <a:srgbClr val="56D1B3"/>
                </a:solidFill>
              </a:rPr>
              <a:t> the </a:t>
            </a:r>
            <a:r>
              <a:rPr lang="fr-FR" sz="1300" dirty="0" err="1">
                <a:solidFill>
                  <a:srgbClr val="56D1B3"/>
                </a:solidFill>
              </a:rPr>
              <a:t>largest</a:t>
            </a:r>
            <a:endParaRPr lang="fr-FR" sz="1300" dirty="0">
              <a:solidFill>
                <a:srgbClr val="56D1B3"/>
              </a:solidFill>
            </a:endParaRPr>
          </a:p>
          <a:p>
            <a:pPr marL="603250" lvl="0">
              <a:lnSpc>
                <a:spcPct val="120000"/>
              </a:lnSpc>
              <a:buClr>
                <a:srgbClr val="56D1B3"/>
              </a:buClr>
              <a:buSzPts val="1300"/>
            </a:pPr>
            <a:r>
              <a:rPr lang="fr-FR" sz="1300" dirty="0">
                <a:solidFill>
                  <a:schemeClr val="lt1"/>
                </a:solidFill>
              </a:rPr>
              <a:t>3. Gradient-</a:t>
            </a:r>
            <a:r>
              <a:rPr lang="fr-FR" sz="1300" dirty="0" err="1">
                <a:solidFill>
                  <a:schemeClr val="lt1"/>
                </a:solidFill>
              </a:rPr>
              <a:t>based</a:t>
            </a:r>
            <a:r>
              <a:rPr lang="fr-FR" sz="1300" dirty="0">
                <a:solidFill>
                  <a:schemeClr val="lt1"/>
                </a:solidFill>
              </a:rPr>
              <a:t> </a:t>
            </a:r>
            <a:r>
              <a:rPr lang="fr-FR" sz="1300" dirty="0" err="1">
                <a:solidFill>
                  <a:schemeClr val="lt1"/>
                </a:solidFill>
              </a:rPr>
              <a:t>methods</a:t>
            </a:r>
            <a:r>
              <a:rPr lang="fr-FR" sz="1300" dirty="0">
                <a:solidFill>
                  <a:schemeClr val="lt1"/>
                </a:solidFill>
              </a:rPr>
              <a:t> (</a:t>
            </a:r>
            <a:r>
              <a:rPr lang="fr-FR" sz="1300" dirty="0" err="1">
                <a:solidFill>
                  <a:schemeClr val="lt1"/>
                </a:solidFill>
              </a:rPr>
              <a:t>e.g</a:t>
            </a:r>
            <a:r>
              <a:rPr lang="fr-FR" sz="1300" dirty="0">
                <a:solidFill>
                  <a:schemeClr val="lt1"/>
                </a:solidFill>
              </a:rPr>
              <a:t>. </a:t>
            </a:r>
            <a:r>
              <a:rPr lang="fr-FR" sz="1300" u="sng" dirty="0">
                <a:solidFill>
                  <a:schemeClr val="lt1"/>
                </a:solidFill>
              </a:rPr>
              <a:t>gradient </a:t>
            </a:r>
            <a:r>
              <a:rPr lang="fr-FR" sz="1300" u="sng" dirty="0" err="1">
                <a:solidFill>
                  <a:schemeClr val="lt1"/>
                </a:solidFill>
              </a:rPr>
              <a:t>descent</a:t>
            </a:r>
            <a:r>
              <a:rPr lang="fr-FR" sz="1300" dirty="0">
                <a:solidFill>
                  <a:schemeClr val="lt1"/>
                </a:solidFill>
              </a:rPr>
              <a:t>, </a:t>
            </a:r>
            <a:r>
              <a:rPr lang="fr-FR" sz="1300" dirty="0" err="1">
                <a:solidFill>
                  <a:schemeClr val="lt1"/>
                </a:solidFill>
              </a:rPr>
              <a:t>stochastic</a:t>
            </a:r>
            <a:r>
              <a:rPr lang="fr-FR" sz="1300" dirty="0">
                <a:solidFill>
                  <a:schemeClr val="lt1"/>
                </a:solidFill>
              </a:rPr>
              <a:t> gradient </a:t>
            </a:r>
            <a:r>
              <a:rPr lang="fr-FR" sz="1300" dirty="0" err="1">
                <a:solidFill>
                  <a:schemeClr val="lt1"/>
                </a:solidFill>
              </a:rPr>
              <a:t>descent</a:t>
            </a:r>
            <a:r>
              <a:rPr lang="fr-FR" sz="1300" dirty="0">
                <a:solidFill>
                  <a:schemeClr val="lt1"/>
                </a:solidFill>
              </a:rPr>
              <a:t>)</a:t>
            </a:r>
            <a:endParaRPr lang="fr-FR" sz="1300" dirty="0">
              <a:solidFill>
                <a:srgbClr val="FF0000"/>
              </a:solidFill>
            </a:endParaRPr>
          </a:p>
          <a:p>
            <a:pPr marL="603250" lvl="0">
              <a:lnSpc>
                <a:spcPct val="120000"/>
              </a:lnSpc>
              <a:buClr>
                <a:srgbClr val="56D1B3"/>
              </a:buClr>
              <a:buSzPts val="1300"/>
            </a:pPr>
            <a:endParaRPr lang="fr-FR" sz="1300" dirty="0">
              <a:solidFill>
                <a:srgbClr val="FF0000"/>
              </a:solidFill>
            </a:endParaRPr>
          </a:p>
          <a:p>
            <a:pPr marL="603250" lvl="0">
              <a:lnSpc>
                <a:spcPct val="120000"/>
              </a:lnSpc>
              <a:buClr>
                <a:srgbClr val="56D1B3"/>
              </a:buClr>
              <a:buSzPts val="1300"/>
            </a:pPr>
            <a:r>
              <a:rPr lang="fr-FR" sz="1300" dirty="0">
                <a:solidFill>
                  <a:schemeClr val="lt1"/>
                </a:solidFill>
              </a:rPr>
              <a:t>4. </a:t>
            </a:r>
            <a:r>
              <a:rPr lang="fr-FR" sz="1300" dirty="0" err="1">
                <a:solidFill>
                  <a:schemeClr val="lt1"/>
                </a:solidFill>
              </a:rPr>
              <a:t>Bayesian</a:t>
            </a:r>
            <a:r>
              <a:rPr lang="fr-FR" sz="1300" dirty="0">
                <a:solidFill>
                  <a:schemeClr val="lt1"/>
                </a:solidFill>
              </a:rPr>
              <a:t> </a:t>
            </a:r>
            <a:r>
              <a:rPr lang="fr-FR" sz="1300" dirty="0" err="1">
                <a:solidFill>
                  <a:schemeClr val="lt1"/>
                </a:solidFill>
              </a:rPr>
              <a:t>methods</a:t>
            </a:r>
            <a:r>
              <a:rPr lang="fr-FR" sz="1300" dirty="0">
                <a:solidFill>
                  <a:schemeClr val="lt1"/>
                </a:solidFill>
              </a:rPr>
              <a:t> 			</a:t>
            </a:r>
            <a:endParaRPr lang="fr-FR" sz="1300" dirty="0">
              <a:solidFill>
                <a:srgbClr val="FF0000"/>
              </a:solidFill>
            </a:endParaRPr>
          </a:p>
          <a:p>
            <a:pPr marL="603250" lvl="0" algn="l" rtl="0">
              <a:lnSpc>
                <a:spcPct val="120000"/>
              </a:lnSpc>
              <a:spcBef>
                <a:spcPts val="0"/>
              </a:spcBef>
              <a:spcAft>
                <a:spcPts val="0"/>
              </a:spcAft>
              <a:buClr>
                <a:srgbClr val="56D1B3"/>
              </a:buClr>
              <a:buSzPts val="1300"/>
            </a:pPr>
            <a:r>
              <a:rPr lang="en" sz="1300" dirty="0">
                <a:solidFill>
                  <a:schemeClr val="lt1"/>
                </a:solidFill>
              </a:rPr>
              <a:t>								      </a:t>
            </a:r>
            <a:endParaRPr sz="1300" dirty="0">
              <a:solidFill>
                <a:srgbClr val="FF0000"/>
              </a:solidFill>
            </a:endParaRPr>
          </a:p>
          <a:p>
            <a:pPr marL="457200" lvl="0" indent="457200" algn="l" rtl="0">
              <a:lnSpc>
                <a:spcPct val="120000"/>
              </a:lnSpc>
              <a:spcBef>
                <a:spcPts val="0"/>
              </a:spcBef>
              <a:spcAft>
                <a:spcPts val="0"/>
              </a:spcAft>
              <a:buNone/>
            </a:pPr>
            <a:endParaRPr sz="1300" dirty="0">
              <a:solidFill>
                <a:srgbClr val="56D1B3"/>
              </a:solidFill>
            </a:endParaRPr>
          </a:p>
          <a:p>
            <a:pPr marL="0" lvl="0" indent="0" algn="l" rtl="0">
              <a:lnSpc>
                <a:spcPct val="120000"/>
              </a:lnSpc>
              <a:spcBef>
                <a:spcPts val="0"/>
              </a:spcBef>
              <a:spcAft>
                <a:spcPts val="0"/>
              </a:spcAft>
              <a:buNone/>
            </a:pPr>
            <a:endParaRPr sz="1300" dirty="0">
              <a:solidFill>
                <a:srgbClr val="56D1B3"/>
              </a:solidFill>
            </a:endParaRPr>
          </a:p>
          <a:p>
            <a:pPr marL="0" lvl="0" indent="0" algn="l" rtl="0">
              <a:lnSpc>
                <a:spcPct val="120000"/>
              </a:lnSpc>
              <a:spcBef>
                <a:spcPts val="0"/>
              </a:spcBef>
              <a:spcAft>
                <a:spcPts val="0"/>
              </a:spcAft>
              <a:buNone/>
            </a:pPr>
            <a:endParaRPr sz="1300" dirty="0">
              <a:solidFill>
                <a:srgbClr val="56D1B3"/>
              </a:solidFill>
            </a:endParaRPr>
          </a:p>
          <a:p>
            <a:pPr marL="4572000" lvl="0" indent="457200" algn="l" rtl="0">
              <a:lnSpc>
                <a:spcPct val="120000"/>
              </a:lnSpc>
              <a:spcBef>
                <a:spcPts val="0"/>
              </a:spcBef>
              <a:spcAft>
                <a:spcPts val="0"/>
              </a:spcAft>
              <a:buNone/>
            </a:pPr>
            <a:endParaRPr sz="1300" dirty="0">
              <a:solidFill>
                <a:srgbClr val="56D1B3"/>
              </a:solidFill>
            </a:endParaRPr>
          </a:p>
          <a:p>
            <a:pPr marL="0" marR="0" lvl="0" indent="457200" algn="l" rtl="0">
              <a:lnSpc>
                <a:spcPct val="115000"/>
              </a:lnSpc>
              <a:spcBef>
                <a:spcPts val="0"/>
              </a:spcBef>
              <a:spcAft>
                <a:spcPts val="0"/>
              </a:spcAft>
              <a:buNone/>
            </a:pPr>
            <a:endParaRPr sz="1300" dirty="0"/>
          </a:p>
        </p:txBody>
      </p:sp>
      <p:sp>
        <p:nvSpPr>
          <p:cNvPr id="983" name="Google Shape;983;p72"/>
          <p:cNvSpPr txBox="1"/>
          <p:nvPr/>
        </p:nvSpPr>
        <p:spPr>
          <a:xfrm>
            <a:off x="0" y="2838825"/>
            <a:ext cx="12969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a:solidFill>
                  <a:srgbClr val="56D1B3"/>
                </a:solidFill>
              </a:rPr>
              <a:t>Optimization methods</a:t>
            </a:r>
            <a:endParaRPr>
              <a:solidFill>
                <a:srgbClr val="56D1B3"/>
              </a:solidFill>
            </a:endParaRPr>
          </a:p>
        </p:txBody>
      </p:sp>
      <p:cxnSp>
        <p:nvCxnSpPr>
          <p:cNvPr id="984" name="Google Shape;984;p72"/>
          <p:cNvCxnSpPr/>
          <p:nvPr/>
        </p:nvCxnSpPr>
        <p:spPr>
          <a:xfrm>
            <a:off x="1326650" y="2568400"/>
            <a:ext cx="0" cy="1146900"/>
          </a:xfrm>
          <a:prstGeom prst="straightConnector1">
            <a:avLst/>
          </a:prstGeom>
          <a:noFill/>
          <a:ln w="9525" cap="flat" cmpd="sng">
            <a:solidFill>
              <a:srgbClr val="1FD0B3"/>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973"/>
        <p:cNvGrpSpPr/>
        <p:nvPr/>
      </p:nvGrpSpPr>
      <p:grpSpPr>
        <a:xfrm>
          <a:off x="0" y="0"/>
          <a:ext cx="0" cy="0"/>
          <a:chOff x="0" y="0"/>
          <a:chExt cx="0" cy="0"/>
        </a:xfrm>
      </p:grpSpPr>
      <p:sp>
        <p:nvSpPr>
          <p:cNvPr id="974" name="Google Shape;974;p72"/>
          <p:cNvSpPr txBox="1">
            <a:spLocks noGrp="1"/>
          </p:cNvSpPr>
          <p:nvPr>
            <p:ph type="ctrTitle"/>
          </p:nvPr>
        </p:nvSpPr>
        <p:spPr>
          <a:xfrm>
            <a:off x="892889" y="701531"/>
            <a:ext cx="58380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Maximum Likelihood Estimation</a:t>
            </a:r>
            <a:endParaRPr sz="2500" b="1">
              <a:solidFill>
                <a:srgbClr val="1FD0B3"/>
              </a:solidFill>
              <a:latin typeface="Volkhov"/>
              <a:ea typeface="Volkhov"/>
              <a:cs typeface="Volkhov"/>
              <a:sym typeface="Volkhov"/>
            </a:endParaRPr>
          </a:p>
        </p:txBody>
      </p:sp>
      <p:pic>
        <p:nvPicPr>
          <p:cNvPr id="975" name="Google Shape;975;p72"/>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976" name="Google Shape;976;p72"/>
          <p:cNvGrpSpPr/>
          <p:nvPr/>
        </p:nvGrpSpPr>
        <p:grpSpPr>
          <a:xfrm>
            <a:off x="7585809" y="128475"/>
            <a:ext cx="1494900" cy="816160"/>
            <a:chOff x="7663063" y="164557"/>
            <a:chExt cx="1494900" cy="839067"/>
          </a:xfrm>
        </p:grpSpPr>
        <p:pic>
          <p:nvPicPr>
            <p:cNvPr id="977" name="Google Shape;977;p72"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978" name="Google Shape;978;p72"/>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979" name="Google Shape;979;p72"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980" name="Google Shape;980;p72"/>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981" name="Google Shape;981;p72"/>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sp>
        <p:nvSpPr>
          <p:cNvPr id="982" name="Google Shape;982;p72"/>
          <p:cNvSpPr txBox="1"/>
          <p:nvPr/>
        </p:nvSpPr>
        <p:spPr>
          <a:xfrm>
            <a:off x="838200" y="1200850"/>
            <a:ext cx="8089800" cy="297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300" dirty="0">
                <a:solidFill>
                  <a:schemeClr val="lt1"/>
                </a:solidFill>
              </a:rPr>
              <a:t>Goal:</a:t>
            </a:r>
            <a:r>
              <a:rPr lang="en" sz="1300" dirty="0">
                <a:solidFill>
                  <a:srgbClr val="56D1B3"/>
                </a:solidFill>
              </a:rPr>
              <a:t> find the maximum likelihood estimate over many different parameter combinations</a:t>
            </a:r>
            <a:endParaRPr sz="1300" dirty="0">
              <a:solidFill>
                <a:srgbClr val="56D1B3"/>
              </a:solidFill>
            </a:endParaRPr>
          </a:p>
          <a:p>
            <a:pPr marL="0" marR="0" lvl="0" indent="0" algn="l" rtl="0">
              <a:lnSpc>
                <a:spcPct val="115000"/>
              </a:lnSpc>
              <a:spcBef>
                <a:spcPts val="0"/>
              </a:spcBef>
              <a:spcAft>
                <a:spcPts val="0"/>
              </a:spcAft>
              <a:buNone/>
            </a:pPr>
            <a:endParaRPr sz="1300" dirty="0">
              <a:solidFill>
                <a:srgbClr val="56D1B3"/>
              </a:solidFill>
            </a:endParaRPr>
          </a:p>
          <a:p>
            <a:pPr lvl="0">
              <a:lnSpc>
                <a:spcPct val="115000"/>
              </a:lnSpc>
            </a:pPr>
            <a:r>
              <a:rPr lang="fr-FR" sz="1300" dirty="0" err="1">
                <a:solidFill>
                  <a:schemeClr val="lt1"/>
                </a:solidFill>
              </a:rPr>
              <a:t>Ways</a:t>
            </a:r>
            <a:r>
              <a:rPr lang="fr-FR" sz="1300" dirty="0">
                <a:solidFill>
                  <a:schemeClr val="lt1"/>
                </a:solidFill>
              </a:rPr>
              <a:t> to do </a:t>
            </a:r>
            <a:r>
              <a:rPr lang="fr-FR" sz="1300" dirty="0" err="1">
                <a:solidFill>
                  <a:schemeClr val="lt1"/>
                </a:solidFill>
              </a:rPr>
              <a:t>it</a:t>
            </a:r>
            <a:r>
              <a:rPr lang="fr-FR" sz="1300" dirty="0">
                <a:solidFill>
                  <a:schemeClr val="lt1"/>
                </a:solidFill>
              </a:rPr>
              <a:t>:</a:t>
            </a:r>
          </a:p>
          <a:p>
            <a:pPr lvl="0">
              <a:lnSpc>
                <a:spcPct val="120000"/>
              </a:lnSpc>
            </a:pPr>
            <a:endParaRPr lang="fr-FR" sz="500" dirty="0">
              <a:solidFill>
                <a:schemeClr val="lt1"/>
              </a:solidFill>
            </a:endParaRPr>
          </a:p>
          <a:p>
            <a:pPr marL="603250" lvl="0">
              <a:lnSpc>
                <a:spcPct val="120000"/>
              </a:lnSpc>
              <a:buClr>
                <a:srgbClr val="56D1B3"/>
              </a:buClr>
              <a:buSzPts val="1300"/>
            </a:pPr>
            <a:r>
              <a:rPr lang="fr-FR" sz="1300" dirty="0">
                <a:solidFill>
                  <a:schemeClr val="lt1"/>
                </a:solidFill>
              </a:rPr>
              <a:t>1. </a:t>
            </a:r>
            <a:r>
              <a:rPr lang="fr-FR" sz="1300" dirty="0" err="1">
                <a:solidFill>
                  <a:schemeClr val="lt1"/>
                </a:solidFill>
              </a:rPr>
              <a:t>Analytically</a:t>
            </a:r>
            <a:r>
              <a:rPr lang="fr-FR" sz="1300" dirty="0">
                <a:solidFill>
                  <a:srgbClr val="FF0000"/>
                </a:solidFill>
              </a:rPr>
              <a:t> 					                   =&gt; </a:t>
            </a:r>
            <a:r>
              <a:rPr lang="fr-FR" sz="1300" dirty="0" err="1">
                <a:solidFill>
                  <a:srgbClr val="FF0000"/>
                </a:solidFill>
              </a:rPr>
              <a:t>often</a:t>
            </a:r>
            <a:r>
              <a:rPr lang="fr-FR" sz="1300" dirty="0">
                <a:solidFill>
                  <a:srgbClr val="FF0000"/>
                </a:solidFill>
              </a:rPr>
              <a:t> not possible</a:t>
            </a:r>
            <a:endParaRPr lang="fr-FR" sz="1300" dirty="0">
              <a:solidFill>
                <a:srgbClr val="FF0000"/>
              </a:solidFill>
              <a:highlight>
                <a:srgbClr val="1FD0B3"/>
              </a:highlight>
            </a:endParaRPr>
          </a:p>
          <a:p>
            <a:pPr marL="914400" lvl="0">
              <a:lnSpc>
                <a:spcPct val="120000"/>
              </a:lnSpc>
            </a:pPr>
            <a:r>
              <a:rPr lang="fr-FR" sz="1300" dirty="0">
                <a:solidFill>
                  <a:srgbClr val="56D1B3"/>
                </a:solidFill>
              </a:rPr>
              <a:t>→ </a:t>
            </a:r>
            <a:r>
              <a:rPr lang="fr-FR" sz="1300" dirty="0" err="1">
                <a:solidFill>
                  <a:srgbClr val="56D1B3"/>
                </a:solidFill>
              </a:rPr>
              <a:t>Take</a:t>
            </a:r>
            <a:r>
              <a:rPr lang="fr-FR" sz="1300" dirty="0">
                <a:solidFill>
                  <a:srgbClr val="56D1B3"/>
                </a:solidFill>
              </a:rPr>
              <a:t> the </a:t>
            </a:r>
            <a:r>
              <a:rPr lang="fr-FR" sz="1300" dirty="0" err="1">
                <a:solidFill>
                  <a:srgbClr val="56D1B3"/>
                </a:solidFill>
              </a:rPr>
              <a:t>derivative</a:t>
            </a:r>
            <a:r>
              <a:rPr lang="fr-FR" sz="1300" dirty="0">
                <a:solidFill>
                  <a:srgbClr val="56D1B3"/>
                </a:solidFill>
              </a:rPr>
              <a:t> of the </a:t>
            </a:r>
            <a:r>
              <a:rPr lang="fr-FR" sz="1300" dirty="0" err="1">
                <a:solidFill>
                  <a:srgbClr val="56D1B3"/>
                </a:solidFill>
              </a:rPr>
              <a:t>likelihood</a:t>
            </a:r>
            <a:r>
              <a:rPr lang="fr-FR" sz="1300" dirty="0">
                <a:solidFill>
                  <a:srgbClr val="56D1B3"/>
                </a:solidFill>
              </a:rPr>
              <a:t> </a:t>
            </a:r>
            <a:r>
              <a:rPr lang="fr-FR" sz="1300" dirty="0" err="1">
                <a:solidFill>
                  <a:srgbClr val="56D1B3"/>
                </a:solidFill>
              </a:rPr>
              <a:t>fct</a:t>
            </a:r>
            <a:r>
              <a:rPr lang="fr-FR" sz="1300" dirty="0">
                <a:solidFill>
                  <a:srgbClr val="56D1B3"/>
                </a:solidFill>
              </a:rPr>
              <a:t>, </a:t>
            </a:r>
            <a:r>
              <a:rPr lang="fr-FR" sz="1300" dirty="0" err="1">
                <a:solidFill>
                  <a:srgbClr val="56D1B3"/>
                </a:solidFill>
              </a:rPr>
              <a:t>solve</a:t>
            </a:r>
            <a:r>
              <a:rPr lang="fr-FR" sz="1300" dirty="0">
                <a:solidFill>
                  <a:srgbClr val="56D1B3"/>
                </a:solidFill>
              </a:rPr>
              <a:t> </a:t>
            </a:r>
            <a:r>
              <a:rPr lang="fr-FR" sz="1300" dirty="0" err="1">
                <a:solidFill>
                  <a:srgbClr val="56D1B3"/>
                </a:solidFill>
              </a:rPr>
              <a:t>it</a:t>
            </a:r>
            <a:r>
              <a:rPr lang="fr-FR" sz="1300" dirty="0">
                <a:solidFill>
                  <a:srgbClr val="56D1B3"/>
                </a:solidFill>
              </a:rPr>
              <a:t> for </a:t>
            </a:r>
            <a:r>
              <a:rPr lang="fr-FR" sz="1300" dirty="0" err="1">
                <a:solidFill>
                  <a:srgbClr val="56D1B3"/>
                </a:solidFill>
              </a:rPr>
              <a:t>your</a:t>
            </a:r>
            <a:r>
              <a:rPr lang="fr-FR" sz="1300" dirty="0">
                <a:solidFill>
                  <a:srgbClr val="56D1B3"/>
                </a:solidFill>
              </a:rPr>
              <a:t> </a:t>
            </a:r>
            <a:r>
              <a:rPr lang="fr-FR" sz="1300" dirty="0" err="1">
                <a:solidFill>
                  <a:srgbClr val="56D1B3"/>
                </a:solidFill>
              </a:rPr>
              <a:t>parameters</a:t>
            </a:r>
            <a:endParaRPr lang="fr-FR" sz="1300" dirty="0">
              <a:solidFill>
                <a:srgbClr val="56D1B3"/>
              </a:solidFill>
            </a:endParaRPr>
          </a:p>
          <a:p>
            <a:pPr marL="603250" lvl="0">
              <a:lnSpc>
                <a:spcPct val="120000"/>
              </a:lnSpc>
              <a:buClr>
                <a:srgbClr val="56D1B3"/>
              </a:buClr>
              <a:buSzPts val="1300"/>
            </a:pPr>
            <a:r>
              <a:rPr lang="fr-FR" sz="1300" dirty="0">
                <a:solidFill>
                  <a:schemeClr val="lt1"/>
                </a:solidFill>
              </a:rPr>
              <a:t>2. </a:t>
            </a:r>
            <a:r>
              <a:rPr lang="fr-FR" sz="1300" dirty="0" err="1">
                <a:solidFill>
                  <a:schemeClr val="lt1"/>
                </a:solidFill>
              </a:rPr>
              <a:t>Naive</a:t>
            </a:r>
            <a:r>
              <a:rPr lang="fr-FR" sz="1300" dirty="0">
                <a:solidFill>
                  <a:schemeClr val="lt1"/>
                </a:solidFill>
              </a:rPr>
              <a:t> </a:t>
            </a:r>
            <a:r>
              <a:rPr lang="fr-FR" sz="1300" dirty="0" err="1">
                <a:solidFill>
                  <a:schemeClr val="lt1"/>
                </a:solidFill>
              </a:rPr>
              <a:t>search</a:t>
            </a:r>
            <a:r>
              <a:rPr lang="fr-FR" sz="1300" dirty="0">
                <a:solidFill>
                  <a:schemeClr val="lt1"/>
                </a:solidFill>
              </a:rPr>
              <a:t> </a:t>
            </a:r>
            <a:r>
              <a:rPr lang="fr-FR" sz="1300" dirty="0" err="1">
                <a:solidFill>
                  <a:schemeClr val="lt1"/>
                </a:solidFill>
              </a:rPr>
              <a:t>methods</a:t>
            </a:r>
            <a:r>
              <a:rPr lang="fr-FR" sz="1300" dirty="0">
                <a:solidFill>
                  <a:schemeClr val="lt1"/>
                </a:solidFill>
              </a:rPr>
              <a:t> (</a:t>
            </a:r>
            <a:r>
              <a:rPr lang="fr-FR" sz="1300" dirty="0" err="1">
                <a:solidFill>
                  <a:schemeClr val="lt1"/>
                </a:solidFill>
              </a:rPr>
              <a:t>e.g</a:t>
            </a:r>
            <a:r>
              <a:rPr lang="fr-FR" sz="1300" dirty="0">
                <a:solidFill>
                  <a:schemeClr val="lt1"/>
                </a:solidFill>
              </a:rPr>
              <a:t>. </a:t>
            </a:r>
            <a:r>
              <a:rPr lang="fr-FR" sz="1300" u="sng" dirty="0" err="1">
                <a:solidFill>
                  <a:schemeClr val="lt1"/>
                </a:solidFill>
              </a:rPr>
              <a:t>grid</a:t>
            </a:r>
            <a:r>
              <a:rPr lang="fr-FR" sz="1300" u="sng" dirty="0">
                <a:solidFill>
                  <a:schemeClr val="lt1"/>
                </a:solidFill>
              </a:rPr>
              <a:t> </a:t>
            </a:r>
            <a:r>
              <a:rPr lang="fr-FR" sz="1300" u="sng" dirty="0" err="1">
                <a:solidFill>
                  <a:schemeClr val="lt1"/>
                </a:solidFill>
              </a:rPr>
              <a:t>search</a:t>
            </a:r>
            <a:r>
              <a:rPr lang="fr-FR" sz="1300" dirty="0">
                <a:solidFill>
                  <a:schemeClr val="lt1"/>
                </a:solidFill>
              </a:rPr>
              <a:t>, </a:t>
            </a:r>
            <a:r>
              <a:rPr lang="fr-FR" sz="1300" dirty="0" err="1">
                <a:solidFill>
                  <a:schemeClr val="lt1"/>
                </a:solidFill>
              </a:rPr>
              <a:t>random</a:t>
            </a:r>
            <a:r>
              <a:rPr lang="fr-FR" sz="1300" dirty="0">
                <a:solidFill>
                  <a:schemeClr val="lt1"/>
                </a:solidFill>
              </a:rPr>
              <a:t> </a:t>
            </a:r>
            <a:r>
              <a:rPr lang="fr-FR" sz="1300" dirty="0" err="1">
                <a:solidFill>
                  <a:schemeClr val="lt1"/>
                </a:solidFill>
              </a:rPr>
              <a:t>search</a:t>
            </a:r>
            <a:r>
              <a:rPr lang="fr-FR" sz="1300" dirty="0">
                <a:solidFill>
                  <a:schemeClr val="lt1"/>
                </a:solidFill>
              </a:rPr>
              <a:t>, </a:t>
            </a:r>
            <a:r>
              <a:rPr lang="fr-FR" sz="1300" dirty="0" err="1">
                <a:solidFill>
                  <a:schemeClr val="lt1"/>
                </a:solidFill>
              </a:rPr>
              <a:t>genetic</a:t>
            </a:r>
            <a:r>
              <a:rPr lang="fr-FR" sz="1300" dirty="0">
                <a:solidFill>
                  <a:schemeClr val="lt1"/>
                </a:solidFill>
              </a:rPr>
              <a:t> </a:t>
            </a:r>
            <a:r>
              <a:rPr lang="fr-FR" sz="1300" dirty="0" err="1">
                <a:solidFill>
                  <a:schemeClr val="lt1"/>
                </a:solidFill>
              </a:rPr>
              <a:t>algorithms</a:t>
            </a:r>
            <a:r>
              <a:rPr lang="fr-FR" sz="1300" dirty="0">
                <a:solidFill>
                  <a:schemeClr val="lt1"/>
                </a:solidFill>
              </a:rPr>
              <a:t>)            </a:t>
            </a:r>
            <a:r>
              <a:rPr lang="fr-FR" sz="1300" dirty="0">
                <a:solidFill>
                  <a:srgbClr val="FF0000"/>
                </a:solidFill>
              </a:rPr>
              <a:t>=&gt; </a:t>
            </a:r>
            <a:r>
              <a:rPr lang="fr-FR" sz="1300" dirty="0" err="1">
                <a:solidFill>
                  <a:srgbClr val="FF0000"/>
                </a:solidFill>
              </a:rPr>
              <a:t>expensive</a:t>
            </a:r>
            <a:endParaRPr lang="fr-FR" sz="1300" dirty="0">
              <a:solidFill>
                <a:srgbClr val="FF0000"/>
              </a:solidFill>
            </a:endParaRPr>
          </a:p>
          <a:p>
            <a:pPr marL="457200" lvl="0">
              <a:lnSpc>
                <a:spcPct val="120000"/>
              </a:lnSpc>
            </a:pPr>
            <a:r>
              <a:rPr lang="fr-FR" sz="1300" dirty="0">
                <a:solidFill>
                  <a:srgbClr val="56D1B3"/>
                </a:solidFill>
              </a:rPr>
              <a:t>	→ </a:t>
            </a:r>
            <a:r>
              <a:rPr lang="fr-FR" sz="1300" dirty="0" err="1">
                <a:solidFill>
                  <a:srgbClr val="56D1B3"/>
                </a:solidFill>
              </a:rPr>
              <a:t>Compute</a:t>
            </a:r>
            <a:r>
              <a:rPr lang="fr-FR" sz="1300" dirty="0">
                <a:solidFill>
                  <a:srgbClr val="56D1B3"/>
                </a:solidFill>
              </a:rPr>
              <a:t> </a:t>
            </a:r>
            <a:r>
              <a:rPr lang="fr-FR" sz="1300" dirty="0" err="1">
                <a:solidFill>
                  <a:srgbClr val="56D1B3"/>
                </a:solidFill>
              </a:rPr>
              <a:t>likelihood</a:t>
            </a:r>
            <a:r>
              <a:rPr lang="fr-FR" sz="1300" dirty="0">
                <a:solidFill>
                  <a:srgbClr val="56D1B3"/>
                </a:solidFill>
              </a:rPr>
              <a:t> for </a:t>
            </a:r>
            <a:r>
              <a:rPr lang="fr-FR" sz="1300" dirty="0" err="1">
                <a:solidFill>
                  <a:srgbClr val="56D1B3"/>
                </a:solidFill>
              </a:rPr>
              <a:t>different</a:t>
            </a:r>
            <a:r>
              <a:rPr lang="fr-FR" sz="1300" dirty="0">
                <a:solidFill>
                  <a:srgbClr val="56D1B3"/>
                </a:solidFill>
              </a:rPr>
              <a:t> </a:t>
            </a:r>
            <a:r>
              <a:rPr lang="fr-FR" sz="1300" dirty="0" err="1">
                <a:solidFill>
                  <a:srgbClr val="56D1B3"/>
                </a:solidFill>
              </a:rPr>
              <a:t>parameter</a:t>
            </a:r>
            <a:r>
              <a:rPr lang="fr-FR" sz="1300" dirty="0">
                <a:solidFill>
                  <a:srgbClr val="56D1B3"/>
                </a:solidFill>
              </a:rPr>
              <a:t> values, </a:t>
            </a:r>
            <a:r>
              <a:rPr lang="fr-FR" sz="1300" dirty="0" err="1">
                <a:solidFill>
                  <a:srgbClr val="56D1B3"/>
                </a:solidFill>
              </a:rPr>
              <a:t>take</a:t>
            </a:r>
            <a:r>
              <a:rPr lang="fr-FR" sz="1300" dirty="0">
                <a:solidFill>
                  <a:srgbClr val="56D1B3"/>
                </a:solidFill>
              </a:rPr>
              <a:t> the </a:t>
            </a:r>
            <a:r>
              <a:rPr lang="fr-FR" sz="1300" dirty="0" err="1">
                <a:solidFill>
                  <a:srgbClr val="56D1B3"/>
                </a:solidFill>
              </a:rPr>
              <a:t>largest</a:t>
            </a:r>
            <a:endParaRPr lang="fr-FR" sz="1300" dirty="0">
              <a:solidFill>
                <a:srgbClr val="56D1B3"/>
              </a:solidFill>
            </a:endParaRPr>
          </a:p>
          <a:p>
            <a:pPr marL="603250" lvl="0">
              <a:lnSpc>
                <a:spcPct val="120000"/>
              </a:lnSpc>
              <a:buClr>
                <a:srgbClr val="56D1B3"/>
              </a:buClr>
              <a:buSzPts val="1300"/>
            </a:pPr>
            <a:r>
              <a:rPr lang="fr-FR" sz="1300" dirty="0">
                <a:solidFill>
                  <a:schemeClr val="lt1"/>
                </a:solidFill>
              </a:rPr>
              <a:t>3. Gradient-</a:t>
            </a:r>
            <a:r>
              <a:rPr lang="fr-FR" sz="1300" dirty="0" err="1">
                <a:solidFill>
                  <a:schemeClr val="lt1"/>
                </a:solidFill>
              </a:rPr>
              <a:t>based</a:t>
            </a:r>
            <a:r>
              <a:rPr lang="fr-FR" sz="1300" dirty="0">
                <a:solidFill>
                  <a:schemeClr val="lt1"/>
                </a:solidFill>
              </a:rPr>
              <a:t> </a:t>
            </a:r>
            <a:r>
              <a:rPr lang="fr-FR" sz="1300" dirty="0" err="1">
                <a:solidFill>
                  <a:schemeClr val="lt1"/>
                </a:solidFill>
              </a:rPr>
              <a:t>methods</a:t>
            </a:r>
            <a:r>
              <a:rPr lang="fr-FR" sz="1300" dirty="0">
                <a:solidFill>
                  <a:schemeClr val="lt1"/>
                </a:solidFill>
              </a:rPr>
              <a:t> (</a:t>
            </a:r>
            <a:r>
              <a:rPr lang="fr-FR" sz="1300" dirty="0" err="1">
                <a:solidFill>
                  <a:schemeClr val="lt1"/>
                </a:solidFill>
              </a:rPr>
              <a:t>e.g</a:t>
            </a:r>
            <a:r>
              <a:rPr lang="fr-FR" sz="1300" dirty="0">
                <a:solidFill>
                  <a:schemeClr val="lt1"/>
                </a:solidFill>
              </a:rPr>
              <a:t>. </a:t>
            </a:r>
            <a:r>
              <a:rPr lang="fr-FR" sz="1300" u="sng" dirty="0">
                <a:solidFill>
                  <a:schemeClr val="lt1"/>
                </a:solidFill>
              </a:rPr>
              <a:t>gradient </a:t>
            </a:r>
            <a:r>
              <a:rPr lang="fr-FR" sz="1300" u="sng" dirty="0" err="1">
                <a:solidFill>
                  <a:schemeClr val="lt1"/>
                </a:solidFill>
              </a:rPr>
              <a:t>descent</a:t>
            </a:r>
            <a:r>
              <a:rPr lang="fr-FR" sz="1300" dirty="0">
                <a:solidFill>
                  <a:schemeClr val="lt1"/>
                </a:solidFill>
              </a:rPr>
              <a:t>, </a:t>
            </a:r>
            <a:r>
              <a:rPr lang="fr-FR" sz="1300" dirty="0" err="1">
                <a:solidFill>
                  <a:schemeClr val="lt1"/>
                </a:solidFill>
              </a:rPr>
              <a:t>stochastic</a:t>
            </a:r>
            <a:r>
              <a:rPr lang="fr-FR" sz="1300" dirty="0">
                <a:solidFill>
                  <a:schemeClr val="lt1"/>
                </a:solidFill>
              </a:rPr>
              <a:t> gradient </a:t>
            </a:r>
            <a:r>
              <a:rPr lang="fr-FR" sz="1300" dirty="0" err="1">
                <a:solidFill>
                  <a:schemeClr val="lt1"/>
                </a:solidFill>
              </a:rPr>
              <a:t>descent</a:t>
            </a:r>
            <a:r>
              <a:rPr lang="fr-FR" sz="1300" dirty="0">
                <a:solidFill>
                  <a:schemeClr val="lt1"/>
                </a:solidFill>
              </a:rPr>
              <a:t>)</a:t>
            </a:r>
            <a:endParaRPr lang="fr-FR" sz="1300" dirty="0">
              <a:solidFill>
                <a:srgbClr val="FF0000"/>
              </a:solidFill>
            </a:endParaRPr>
          </a:p>
          <a:p>
            <a:pPr marL="603250" lvl="0">
              <a:lnSpc>
                <a:spcPct val="120000"/>
              </a:lnSpc>
              <a:buClr>
                <a:srgbClr val="56D1B3"/>
              </a:buClr>
              <a:buSzPts val="1300"/>
            </a:pPr>
            <a:endParaRPr lang="fr-FR" sz="1300" dirty="0">
              <a:solidFill>
                <a:srgbClr val="FF0000"/>
              </a:solidFill>
            </a:endParaRPr>
          </a:p>
          <a:p>
            <a:pPr marL="603250" lvl="0">
              <a:lnSpc>
                <a:spcPct val="120000"/>
              </a:lnSpc>
              <a:buClr>
                <a:srgbClr val="56D1B3"/>
              </a:buClr>
              <a:buSzPts val="1300"/>
            </a:pPr>
            <a:r>
              <a:rPr lang="fr-FR" sz="1300" dirty="0">
                <a:solidFill>
                  <a:schemeClr val="lt1"/>
                </a:solidFill>
              </a:rPr>
              <a:t>4. </a:t>
            </a:r>
            <a:r>
              <a:rPr lang="fr-FR" sz="1300" dirty="0" err="1">
                <a:solidFill>
                  <a:schemeClr val="lt1"/>
                </a:solidFill>
              </a:rPr>
              <a:t>Bayesian</a:t>
            </a:r>
            <a:r>
              <a:rPr lang="fr-FR" sz="1300" dirty="0">
                <a:solidFill>
                  <a:schemeClr val="lt1"/>
                </a:solidFill>
              </a:rPr>
              <a:t> </a:t>
            </a:r>
            <a:r>
              <a:rPr lang="fr-FR" sz="1300" dirty="0" err="1">
                <a:solidFill>
                  <a:schemeClr val="lt1"/>
                </a:solidFill>
              </a:rPr>
              <a:t>methods</a:t>
            </a:r>
            <a:r>
              <a:rPr lang="fr-FR" sz="1300" dirty="0">
                <a:solidFill>
                  <a:schemeClr val="lt1"/>
                </a:solidFill>
              </a:rPr>
              <a:t> 			</a:t>
            </a:r>
            <a:endParaRPr lang="fr-FR" sz="1300" dirty="0">
              <a:solidFill>
                <a:srgbClr val="FF0000"/>
              </a:solidFill>
            </a:endParaRPr>
          </a:p>
          <a:p>
            <a:pPr marL="603250" lvl="0" algn="l" rtl="0">
              <a:lnSpc>
                <a:spcPct val="120000"/>
              </a:lnSpc>
              <a:spcBef>
                <a:spcPts val="0"/>
              </a:spcBef>
              <a:spcAft>
                <a:spcPts val="0"/>
              </a:spcAft>
              <a:buClr>
                <a:srgbClr val="56D1B3"/>
              </a:buClr>
              <a:buSzPts val="1300"/>
            </a:pPr>
            <a:r>
              <a:rPr lang="en" sz="1300" dirty="0">
                <a:solidFill>
                  <a:schemeClr val="lt1"/>
                </a:solidFill>
              </a:rPr>
              <a:t>								      </a:t>
            </a:r>
            <a:endParaRPr sz="1300" dirty="0">
              <a:solidFill>
                <a:srgbClr val="FF0000"/>
              </a:solidFill>
            </a:endParaRPr>
          </a:p>
          <a:p>
            <a:pPr marL="457200" lvl="0" indent="457200" algn="l" rtl="0">
              <a:lnSpc>
                <a:spcPct val="120000"/>
              </a:lnSpc>
              <a:spcBef>
                <a:spcPts val="0"/>
              </a:spcBef>
              <a:spcAft>
                <a:spcPts val="0"/>
              </a:spcAft>
              <a:buNone/>
            </a:pPr>
            <a:endParaRPr sz="1300" dirty="0">
              <a:solidFill>
                <a:srgbClr val="56D1B3"/>
              </a:solidFill>
            </a:endParaRPr>
          </a:p>
          <a:p>
            <a:pPr marL="0" lvl="0" indent="0" algn="l" rtl="0">
              <a:lnSpc>
                <a:spcPct val="120000"/>
              </a:lnSpc>
              <a:spcBef>
                <a:spcPts val="0"/>
              </a:spcBef>
              <a:spcAft>
                <a:spcPts val="0"/>
              </a:spcAft>
              <a:buNone/>
            </a:pPr>
            <a:endParaRPr sz="1300" dirty="0">
              <a:solidFill>
                <a:srgbClr val="56D1B3"/>
              </a:solidFill>
            </a:endParaRPr>
          </a:p>
          <a:p>
            <a:pPr marL="0" lvl="0" indent="0" algn="l" rtl="0">
              <a:lnSpc>
                <a:spcPct val="120000"/>
              </a:lnSpc>
              <a:spcBef>
                <a:spcPts val="0"/>
              </a:spcBef>
              <a:spcAft>
                <a:spcPts val="0"/>
              </a:spcAft>
              <a:buNone/>
            </a:pPr>
            <a:endParaRPr sz="1300" dirty="0">
              <a:solidFill>
                <a:srgbClr val="56D1B3"/>
              </a:solidFill>
            </a:endParaRPr>
          </a:p>
          <a:p>
            <a:pPr marL="4572000" lvl="0" indent="457200" algn="l" rtl="0">
              <a:lnSpc>
                <a:spcPct val="120000"/>
              </a:lnSpc>
              <a:spcBef>
                <a:spcPts val="0"/>
              </a:spcBef>
              <a:spcAft>
                <a:spcPts val="0"/>
              </a:spcAft>
              <a:buNone/>
            </a:pPr>
            <a:endParaRPr sz="1300" dirty="0">
              <a:solidFill>
                <a:srgbClr val="56D1B3"/>
              </a:solidFill>
            </a:endParaRPr>
          </a:p>
          <a:p>
            <a:pPr marL="0" marR="0" lvl="0" indent="457200" algn="l" rtl="0">
              <a:lnSpc>
                <a:spcPct val="115000"/>
              </a:lnSpc>
              <a:spcBef>
                <a:spcPts val="0"/>
              </a:spcBef>
              <a:spcAft>
                <a:spcPts val="0"/>
              </a:spcAft>
              <a:buNone/>
            </a:pPr>
            <a:endParaRPr sz="1300" dirty="0"/>
          </a:p>
        </p:txBody>
      </p:sp>
      <p:sp>
        <p:nvSpPr>
          <p:cNvPr id="983" name="Google Shape;983;p72"/>
          <p:cNvSpPr txBox="1"/>
          <p:nvPr/>
        </p:nvSpPr>
        <p:spPr>
          <a:xfrm>
            <a:off x="0" y="2838825"/>
            <a:ext cx="12969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a:solidFill>
                  <a:srgbClr val="56D1B3"/>
                </a:solidFill>
              </a:rPr>
              <a:t>Optimization methods</a:t>
            </a:r>
            <a:endParaRPr>
              <a:solidFill>
                <a:srgbClr val="56D1B3"/>
              </a:solidFill>
            </a:endParaRPr>
          </a:p>
        </p:txBody>
      </p:sp>
      <p:cxnSp>
        <p:nvCxnSpPr>
          <p:cNvPr id="984" name="Google Shape;984;p72"/>
          <p:cNvCxnSpPr/>
          <p:nvPr/>
        </p:nvCxnSpPr>
        <p:spPr>
          <a:xfrm>
            <a:off x="1326650" y="2568400"/>
            <a:ext cx="0" cy="1146900"/>
          </a:xfrm>
          <a:prstGeom prst="straightConnector1">
            <a:avLst/>
          </a:prstGeom>
          <a:noFill/>
          <a:ln w="9525" cap="flat" cmpd="sng">
            <a:solidFill>
              <a:srgbClr val="1FD0B3"/>
            </a:solidFill>
            <a:prstDash val="solid"/>
            <a:round/>
            <a:headEnd type="none" w="med" len="med"/>
            <a:tailEnd type="none" w="med" len="med"/>
          </a:ln>
        </p:spPr>
      </p:cxnSp>
    </p:spTree>
    <p:extLst>
      <p:ext uri="{BB962C8B-B14F-4D97-AF65-F5344CB8AC3E}">
        <p14:creationId xmlns:p14="http://schemas.microsoft.com/office/powerpoint/2010/main" val="1142900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988"/>
        <p:cNvGrpSpPr/>
        <p:nvPr/>
      </p:nvGrpSpPr>
      <p:grpSpPr>
        <a:xfrm>
          <a:off x="0" y="0"/>
          <a:ext cx="0" cy="0"/>
          <a:chOff x="0" y="0"/>
          <a:chExt cx="0" cy="0"/>
        </a:xfrm>
      </p:grpSpPr>
      <p:sp>
        <p:nvSpPr>
          <p:cNvPr id="989" name="Google Shape;989;p73"/>
          <p:cNvSpPr txBox="1">
            <a:spLocks noGrp="1"/>
          </p:cNvSpPr>
          <p:nvPr>
            <p:ph type="ctrTitle"/>
          </p:nvPr>
        </p:nvSpPr>
        <p:spPr>
          <a:xfrm>
            <a:off x="892889" y="701531"/>
            <a:ext cx="58380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Maximum Likelihood Estimation</a:t>
            </a:r>
            <a:endParaRPr sz="2500" b="1">
              <a:solidFill>
                <a:srgbClr val="1FD0B3"/>
              </a:solidFill>
              <a:latin typeface="Volkhov"/>
              <a:ea typeface="Volkhov"/>
              <a:cs typeface="Volkhov"/>
              <a:sym typeface="Volkhov"/>
            </a:endParaRPr>
          </a:p>
        </p:txBody>
      </p:sp>
      <p:pic>
        <p:nvPicPr>
          <p:cNvPr id="990" name="Google Shape;990;p73"/>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991" name="Google Shape;991;p73"/>
          <p:cNvGrpSpPr/>
          <p:nvPr/>
        </p:nvGrpSpPr>
        <p:grpSpPr>
          <a:xfrm>
            <a:off x="7585809" y="128475"/>
            <a:ext cx="1494900" cy="816160"/>
            <a:chOff x="7663063" y="164557"/>
            <a:chExt cx="1494900" cy="839067"/>
          </a:xfrm>
        </p:grpSpPr>
        <p:pic>
          <p:nvPicPr>
            <p:cNvPr id="992" name="Google Shape;992;p73"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993" name="Google Shape;993;p73"/>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994" name="Google Shape;994;p73"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995" name="Google Shape;995;p73"/>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996" name="Google Shape;996;p73"/>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sp>
        <p:nvSpPr>
          <p:cNvPr id="997" name="Google Shape;997;p73"/>
          <p:cNvSpPr txBox="1"/>
          <p:nvPr/>
        </p:nvSpPr>
        <p:spPr>
          <a:xfrm>
            <a:off x="838200" y="1200850"/>
            <a:ext cx="8089800" cy="297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300" dirty="0">
                <a:solidFill>
                  <a:schemeClr val="lt1"/>
                </a:solidFill>
              </a:rPr>
              <a:t>Goal:</a:t>
            </a:r>
            <a:r>
              <a:rPr lang="en" sz="1300" dirty="0">
                <a:solidFill>
                  <a:srgbClr val="56D1B3"/>
                </a:solidFill>
              </a:rPr>
              <a:t> find the maximum likelihood estimate over many different parameter combinations</a:t>
            </a:r>
            <a:endParaRPr sz="1300" dirty="0">
              <a:solidFill>
                <a:srgbClr val="56D1B3"/>
              </a:solidFill>
            </a:endParaRPr>
          </a:p>
          <a:p>
            <a:pPr marL="0" marR="0" lvl="0" indent="0" algn="l" rtl="0">
              <a:lnSpc>
                <a:spcPct val="115000"/>
              </a:lnSpc>
              <a:spcBef>
                <a:spcPts val="0"/>
              </a:spcBef>
              <a:spcAft>
                <a:spcPts val="0"/>
              </a:spcAft>
              <a:buNone/>
            </a:pPr>
            <a:endParaRPr sz="1300" dirty="0">
              <a:solidFill>
                <a:srgbClr val="56D1B3"/>
              </a:solidFill>
            </a:endParaRPr>
          </a:p>
          <a:p>
            <a:pPr lvl="0">
              <a:lnSpc>
                <a:spcPct val="115000"/>
              </a:lnSpc>
            </a:pPr>
            <a:r>
              <a:rPr lang="fr-FR" sz="1300" dirty="0" err="1">
                <a:solidFill>
                  <a:schemeClr val="lt1"/>
                </a:solidFill>
              </a:rPr>
              <a:t>Ways</a:t>
            </a:r>
            <a:r>
              <a:rPr lang="fr-FR" sz="1300" dirty="0">
                <a:solidFill>
                  <a:schemeClr val="lt1"/>
                </a:solidFill>
              </a:rPr>
              <a:t> to do </a:t>
            </a:r>
            <a:r>
              <a:rPr lang="fr-FR" sz="1300" dirty="0" err="1">
                <a:solidFill>
                  <a:schemeClr val="lt1"/>
                </a:solidFill>
              </a:rPr>
              <a:t>it</a:t>
            </a:r>
            <a:r>
              <a:rPr lang="fr-FR" sz="1300" dirty="0">
                <a:solidFill>
                  <a:schemeClr val="lt1"/>
                </a:solidFill>
              </a:rPr>
              <a:t>:</a:t>
            </a:r>
          </a:p>
          <a:p>
            <a:pPr lvl="0">
              <a:lnSpc>
                <a:spcPct val="120000"/>
              </a:lnSpc>
            </a:pPr>
            <a:endParaRPr lang="fr-FR" sz="500" dirty="0">
              <a:solidFill>
                <a:schemeClr val="lt1"/>
              </a:solidFill>
            </a:endParaRPr>
          </a:p>
          <a:p>
            <a:pPr marL="603250" lvl="0">
              <a:lnSpc>
                <a:spcPct val="120000"/>
              </a:lnSpc>
              <a:buClr>
                <a:srgbClr val="56D1B3"/>
              </a:buClr>
              <a:buSzPts val="1300"/>
            </a:pPr>
            <a:r>
              <a:rPr lang="fr-FR" sz="1300" dirty="0">
                <a:solidFill>
                  <a:schemeClr val="lt1"/>
                </a:solidFill>
              </a:rPr>
              <a:t>1. </a:t>
            </a:r>
            <a:r>
              <a:rPr lang="fr-FR" sz="1300" dirty="0" err="1">
                <a:solidFill>
                  <a:schemeClr val="lt1"/>
                </a:solidFill>
              </a:rPr>
              <a:t>Analytically</a:t>
            </a:r>
            <a:r>
              <a:rPr lang="fr-FR" sz="1300" dirty="0">
                <a:solidFill>
                  <a:srgbClr val="FF0000"/>
                </a:solidFill>
              </a:rPr>
              <a:t> 					                   =&gt; </a:t>
            </a:r>
            <a:r>
              <a:rPr lang="fr-FR" sz="1300" dirty="0" err="1">
                <a:solidFill>
                  <a:srgbClr val="FF0000"/>
                </a:solidFill>
              </a:rPr>
              <a:t>often</a:t>
            </a:r>
            <a:r>
              <a:rPr lang="fr-FR" sz="1300" dirty="0">
                <a:solidFill>
                  <a:srgbClr val="FF0000"/>
                </a:solidFill>
              </a:rPr>
              <a:t> not possible</a:t>
            </a:r>
            <a:endParaRPr lang="fr-FR" sz="1300" dirty="0">
              <a:solidFill>
                <a:srgbClr val="FF0000"/>
              </a:solidFill>
              <a:highlight>
                <a:srgbClr val="1FD0B3"/>
              </a:highlight>
            </a:endParaRPr>
          </a:p>
          <a:p>
            <a:pPr marL="914400" lvl="0">
              <a:lnSpc>
                <a:spcPct val="120000"/>
              </a:lnSpc>
            </a:pPr>
            <a:r>
              <a:rPr lang="fr-FR" sz="1300" dirty="0">
                <a:solidFill>
                  <a:srgbClr val="56D1B3"/>
                </a:solidFill>
              </a:rPr>
              <a:t>→ </a:t>
            </a:r>
            <a:r>
              <a:rPr lang="fr-FR" sz="1300" dirty="0" err="1">
                <a:solidFill>
                  <a:srgbClr val="56D1B3"/>
                </a:solidFill>
              </a:rPr>
              <a:t>Take</a:t>
            </a:r>
            <a:r>
              <a:rPr lang="fr-FR" sz="1300" dirty="0">
                <a:solidFill>
                  <a:srgbClr val="56D1B3"/>
                </a:solidFill>
              </a:rPr>
              <a:t> the </a:t>
            </a:r>
            <a:r>
              <a:rPr lang="fr-FR" sz="1300" dirty="0" err="1">
                <a:solidFill>
                  <a:srgbClr val="56D1B3"/>
                </a:solidFill>
              </a:rPr>
              <a:t>derivative</a:t>
            </a:r>
            <a:r>
              <a:rPr lang="fr-FR" sz="1300" dirty="0">
                <a:solidFill>
                  <a:srgbClr val="56D1B3"/>
                </a:solidFill>
              </a:rPr>
              <a:t> of the </a:t>
            </a:r>
            <a:r>
              <a:rPr lang="fr-FR" sz="1300" dirty="0" err="1">
                <a:solidFill>
                  <a:srgbClr val="56D1B3"/>
                </a:solidFill>
              </a:rPr>
              <a:t>likelihood</a:t>
            </a:r>
            <a:r>
              <a:rPr lang="fr-FR" sz="1300" dirty="0">
                <a:solidFill>
                  <a:srgbClr val="56D1B3"/>
                </a:solidFill>
              </a:rPr>
              <a:t> </a:t>
            </a:r>
            <a:r>
              <a:rPr lang="fr-FR" sz="1300" dirty="0" err="1">
                <a:solidFill>
                  <a:srgbClr val="56D1B3"/>
                </a:solidFill>
              </a:rPr>
              <a:t>fct</a:t>
            </a:r>
            <a:r>
              <a:rPr lang="fr-FR" sz="1300" dirty="0">
                <a:solidFill>
                  <a:srgbClr val="56D1B3"/>
                </a:solidFill>
              </a:rPr>
              <a:t>, </a:t>
            </a:r>
            <a:r>
              <a:rPr lang="fr-FR" sz="1300" dirty="0" err="1">
                <a:solidFill>
                  <a:srgbClr val="56D1B3"/>
                </a:solidFill>
              </a:rPr>
              <a:t>solve</a:t>
            </a:r>
            <a:r>
              <a:rPr lang="fr-FR" sz="1300" dirty="0">
                <a:solidFill>
                  <a:srgbClr val="56D1B3"/>
                </a:solidFill>
              </a:rPr>
              <a:t> </a:t>
            </a:r>
            <a:r>
              <a:rPr lang="fr-FR" sz="1300" dirty="0" err="1">
                <a:solidFill>
                  <a:srgbClr val="56D1B3"/>
                </a:solidFill>
              </a:rPr>
              <a:t>it</a:t>
            </a:r>
            <a:r>
              <a:rPr lang="fr-FR" sz="1300" dirty="0">
                <a:solidFill>
                  <a:srgbClr val="56D1B3"/>
                </a:solidFill>
              </a:rPr>
              <a:t> for </a:t>
            </a:r>
            <a:r>
              <a:rPr lang="fr-FR" sz="1300" dirty="0" err="1">
                <a:solidFill>
                  <a:srgbClr val="56D1B3"/>
                </a:solidFill>
              </a:rPr>
              <a:t>your</a:t>
            </a:r>
            <a:r>
              <a:rPr lang="fr-FR" sz="1300" dirty="0">
                <a:solidFill>
                  <a:srgbClr val="56D1B3"/>
                </a:solidFill>
              </a:rPr>
              <a:t> </a:t>
            </a:r>
            <a:r>
              <a:rPr lang="fr-FR" sz="1300" dirty="0" err="1">
                <a:solidFill>
                  <a:srgbClr val="56D1B3"/>
                </a:solidFill>
              </a:rPr>
              <a:t>parameters</a:t>
            </a:r>
            <a:endParaRPr lang="fr-FR" sz="1300" dirty="0">
              <a:solidFill>
                <a:srgbClr val="56D1B3"/>
              </a:solidFill>
            </a:endParaRPr>
          </a:p>
          <a:p>
            <a:pPr marL="603250" lvl="0">
              <a:lnSpc>
                <a:spcPct val="120000"/>
              </a:lnSpc>
              <a:buClr>
                <a:srgbClr val="56D1B3"/>
              </a:buClr>
              <a:buSzPts val="1300"/>
            </a:pPr>
            <a:r>
              <a:rPr lang="fr-FR" sz="1300" dirty="0">
                <a:solidFill>
                  <a:schemeClr val="lt1"/>
                </a:solidFill>
              </a:rPr>
              <a:t>2. </a:t>
            </a:r>
            <a:r>
              <a:rPr lang="fr-FR" sz="1300" dirty="0" err="1">
                <a:solidFill>
                  <a:schemeClr val="lt1"/>
                </a:solidFill>
              </a:rPr>
              <a:t>Naive</a:t>
            </a:r>
            <a:r>
              <a:rPr lang="fr-FR" sz="1300" dirty="0">
                <a:solidFill>
                  <a:schemeClr val="lt1"/>
                </a:solidFill>
              </a:rPr>
              <a:t> </a:t>
            </a:r>
            <a:r>
              <a:rPr lang="fr-FR" sz="1300" dirty="0" err="1">
                <a:solidFill>
                  <a:schemeClr val="lt1"/>
                </a:solidFill>
              </a:rPr>
              <a:t>search</a:t>
            </a:r>
            <a:r>
              <a:rPr lang="fr-FR" sz="1300" dirty="0">
                <a:solidFill>
                  <a:schemeClr val="lt1"/>
                </a:solidFill>
              </a:rPr>
              <a:t> </a:t>
            </a:r>
            <a:r>
              <a:rPr lang="fr-FR" sz="1300" dirty="0" err="1">
                <a:solidFill>
                  <a:schemeClr val="lt1"/>
                </a:solidFill>
              </a:rPr>
              <a:t>methods</a:t>
            </a:r>
            <a:r>
              <a:rPr lang="fr-FR" sz="1300" dirty="0">
                <a:solidFill>
                  <a:schemeClr val="lt1"/>
                </a:solidFill>
              </a:rPr>
              <a:t> (</a:t>
            </a:r>
            <a:r>
              <a:rPr lang="fr-FR" sz="1300" dirty="0" err="1">
                <a:solidFill>
                  <a:schemeClr val="lt1"/>
                </a:solidFill>
              </a:rPr>
              <a:t>e.g</a:t>
            </a:r>
            <a:r>
              <a:rPr lang="fr-FR" sz="1300" dirty="0">
                <a:solidFill>
                  <a:schemeClr val="lt1"/>
                </a:solidFill>
              </a:rPr>
              <a:t>. </a:t>
            </a:r>
            <a:r>
              <a:rPr lang="fr-FR" sz="1300" u="sng" dirty="0" err="1">
                <a:solidFill>
                  <a:schemeClr val="lt1"/>
                </a:solidFill>
              </a:rPr>
              <a:t>grid</a:t>
            </a:r>
            <a:r>
              <a:rPr lang="fr-FR" sz="1300" u="sng" dirty="0">
                <a:solidFill>
                  <a:schemeClr val="lt1"/>
                </a:solidFill>
              </a:rPr>
              <a:t> </a:t>
            </a:r>
            <a:r>
              <a:rPr lang="fr-FR" sz="1300" u="sng" dirty="0" err="1">
                <a:solidFill>
                  <a:schemeClr val="lt1"/>
                </a:solidFill>
              </a:rPr>
              <a:t>search</a:t>
            </a:r>
            <a:r>
              <a:rPr lang="fr-FR" sz="1300" dirty="0">
                <a:solidFill>
                  <a:schemeClr val="lt1"/>
                </a:solidFill>
              </a:rPr>
              <a:t>, </a:t>
            </a:r>
            <a:r>
              <a:rPr lang="fr-FR" sz="1300" dirty="0" err="1">
                <a:solidFill>
                  <a:schemeClr val="lt1"/>
                </a:solidFill>
              </a:rPr>
              <a:t>random</a:t>
            </a:r>
            <a:r>
              <a:rPr lang="fr-FR" sz="1300" dirty="0">
                <a:solidFill>
                  <a:schemeClr val="lt1"/>
                </a:solidFill>
              </a:rPr>
              <a:t> </a:t>
            </a:r>
            <a:r>
              <a:rPr lang="fr-FR" sz="1300" dirty="0" err="1">
                <a:solidFill>
                  <a:schemeClr val="lt1"/>
                </a:solidFill>
              </a:rPr>
              <a:t>search</a:t>
            </a:r>
            <a:r>
              <a:rPr lang="fr-FR" sz="1300" dirty="0">
                <a:solidFill>
                  <a:schemeClr val="lt1"/>
                </a:solidFill>
              </a:rPr>
              <a:t>, </a:t>
            </a:r>
            <a:r>
              <a:rPr lang="fr-FR" sz="1300" dirty="0" err="1">
                <a:solidFill>
                  <a:schemeClr val="lt1"/>
                </a:solidFill>
              </a:rPr>
              <a:t>genetic</a:t>
            </a:r>
            <a:r>
              <a:rPr lang="fr-FR" sz="1300" dirty="0">
                <a:solidFill>
                  <a:schemeClr val="lt1"/>
                </a:solidFill>
              </a:rPr>
              <a:t> </a:t>
            </a:r>
            <a:r>
              <a:rPr lang="fr-FR" sz="1300" dirty="0" err="1">
                <a:solidFill>
                  <a:schemeClr val="lt1"/>
                </a:solidFill>
              </a:rPr>
              <a:t>algorithms</a:t>
            </a:r>
            <a:r>
              <a:rPr lang="fr-FR" sz="1300" dirty="0">
                <a:solidFill>
                  <a:schemeClr val="lt1"/>
                </a:solidFill>
              </a:rPr>
              <a:t>)            </a:t>
            </a:r>
            <a:r>
              <a:rPr lang="fr-FR" sz="1300" dirty="0">
                <a:solidFill>
                  <a:srgbClr val="FF0000"/>
                </a:solidFill>
              </a:rPr>
              <a:t>=&gt; </a:t>
            </a:r>
            <a:r>
              <a:rPr lang="fr-FR" sz="1300" dirty="0" err="1">
                <a:solidFill>
                  <a:srgbClr val="FF0000"/>
                </a:solidFill>
              </a:rPr>
              <a:t>expensive</a:t>
            </a:r>
            <a:endParaRPr lang="fr-FR" sz="1300" dirty="0">
              <a:solidFill>
                <a:srgbClr val="FF0000"/>
              </a:solidFill>
            </a:endParaRPr>
          </a:p>
          <a:p>
            <a:pPr marL="457200" lvl="0">
              <a:lnSpc>
                <a:spcPct val="120000"/>
              </a:lnSpc>
            </a:pPr>
            <a:r>
              <a:rPr lang="fr-FR" sz="1300" dirty="0">
                <a:solidFill>
                  <a:srgbClr val="56D1B3"/>
                </a:solidFill>
              </a:rPr>
              <a:t>	→ </a:t>
            </a:r>
            <a:r>
              <a:rPr lang="fr-FR" sz="1300" dirty="0" err="1">
                <a:solidFill>
                  <a:srgbClr val="56D1B3"/>
                </a:solidFill>
              </a:rPr>
              <a:t>Compute</a:t>
            </a:r>
            <a:r>
              <a:rPr lang="fr-FR" sz="1300" dirty="0">
                <a:solidFill>
                  <a:srgbClr val="56D1B3"/>
                </a:solidFill>
              </a:rPr>
              <a:t> </a:t>
            </a:r>
            <a:r>
              <a:rPr lang="fr-FR" sz="1300" dirty="0" err="1">
                <a:solidFill>
                  <a:srgbClr val="56D1B3"/>
                </a:solidFill>
              </a:rPr>
              <a:t>likelihood</a:t>
            </a:r>
            <a:r>
              <a:rPr lang="fr-FR" sz="1300" dirty="0">
                <a:solidFill>
                  <a:srgbClr val="56D1B3"/>
                </a:solidFill>
              </a:rPr>
              <a:t> for </a:t>
            </a:r>
            <a:r>
              <a:rPr lang="fr-FR" sz="1300" dirty="0" err="1">
                <a:solidFill>
                  <a:srgbClr val="56D1B3"/>
                </a:solidFill>
              </a:rPr>
              <a:t>different</a:t>
            </a:r>
            <a:r>
              <a:rPr lang="fr-FR" sz="1300" dirty="0">
                <a:solidFill>
                  <a:srgbClr val="56D1B3"/>
                </a:solidFill>
              </a:rPr>
              <a:t> </a:t>
            </a:r>
            <a:r>
              <a:rPr lang="fr-FR" sz="1300" dirty="0" err="1">
                <a:solidFill>
                  <a:srgbClr val="56D1B3"/>
                </a:solidFill>
              </a:rPr>
              <a:t>parameter</a:t>
            </a:r>
            <a:r>
              <a:rPr lang="fr-FR" sz="1300" dirty="0">
                <a:solidFill>
                  <a:srgbClr val="56D1B3"/>
                </a:solidFill>
              </a:rPr>
              <a:t> values, </a:t>
            </a:r>
            <a:r>
              <a:rPr lang="fr-FR" sz="1300" dirty="0" err="1">
                <a:solidFill>
                  <a:srgbClr val="56D1B3"/>
                </a:solidFill>
              </a:rPr>
              <a:t>take</a:t>
            </a:r>
            <a:r>
              <a:rPr lang="fr-FR" sz="1300" dirty="0">
                <a:solidFill>
                  <a:srgbClr val="56D1B3"/>
                </a:solidFill>
              </a:rPr>
              <a:t> the </a:t>
            </a:r>
            <a:r>
              <a:rPr lang="fr-FR" sz="1300" dirty="0" err="1">
                <a:solidFill>
                  <a:srgbClr val="56D1B3"/>
                </a:solidFill>
              </a:rPr>
              <a:t>largest</a:t>
            </a:r>
            <a:endParaRPr lang="fr-FR" sz="1300" dirty="0">
              <a:solidFill>
                <a:srgbClr val="56D1B3"/>
              </a:solidFill>
            </a:endParaRPr>
          </a:p>
          <a:p>
            <a:pPr marL="603250" lvl="0">
              <a:lnSpc>
                <a:spcPct val="120000"/>
              </a:lnSpc>
              <a:buClr>
                <a:srgbClr val="56D1B3"/>
              </a:buClr>
              <a:buSzPts val="1300"/>
            </a:pPr>
            <a:r>
              <a:rPr lang="fr-FR" sz="1300" dirty="0">
                <a:solidFill>
                  <a:schemeClr val="lt1"/>
                </a:solidFill>
              </a:rPr>
              <a:t>3. Gradient-</a:t>
            </a:r>
            <a:r>
              <a:rPr lang="fr-FR" sz="1300" dirty="0" err="1">
                <a:solidFill>
                  <a:schemeClr val="lt1"/>
                </a:solidFill>
              </a:rPr>
              <a:t>based</a:t>
            </a:r>
            <a:r>
              <a:rPr lang="fr-FR" sz="1300" dirty="0">
                <a:solidFill>
                  <a:schemeClr val="lt1"/>
                </a:solidFill>
              </a:rPr>
              <a:t> </a:t>
            </a:r>
            <a:r>
              <a:rPr lang="fr-FR" sz="1300" dirty="0" err="1">
                <a:solidFill>
                  <a:schemeClr val="lt1"/>
                </a:solidFill>
              </a:rPr>
              <a:t>methods</a:t>
            </a:r>
            <a:r>
              <a:rPr lang="fr-FR" sz="1300" dirty="0">
                <a:solidFill>
                  <a:schemeClr val="lt1"/>
                </a:solidFill>
              </a:rPr>
              <a:t> (</a:t>
            </a:r>
            <a:r>
              <a:rPr lang="fr-FR" sz="1300" dirty="0" err="1">
                <a:solidFill>
                  <a:schemeClr val="lt1"/>
                </a:solidFill>
              </a:rPr>
              <a:t>e.g</a:t>
            </a:r>
            <a:r>
              <a:rPr lang="fr-FR" sz="1300" dirty="0">
                <a:solidFill>
                  <a:schemeClr val="lt1"/>
                </a:solidFill>
              </a:rPr>
              <a:t>. </a:t>
            </a:r>
            <a:r>
              <a:rPr lang="fr-FR" sz="1300" u="sng" dirty="0">
                <a:solidFill>
                  <a:schemeClr val="lt1"/>
                </a:solidFill>
              </a:rPr>
              <a:t>gradient </a:t>
            </a:r>
            <a:r>
              <a:rPr lang="fr-FR" sz="1300" u="sng" dirty="0" err="1">
                <a:solidFill>
                  <a:schemeClr val="lt1"/>
                </a:solidFill>
              </a:rPr>
              <a:t>descent</a:t>
            </a:r>
            <a:r>
              <a:rPr lang="fr-FR" sz="1300" dirty="0">
                <a:solidFill>
                  <a:schemeClr val="lt1"/>
                </a:solidFill>
              </a:rPr>
              <a:t>, </a:t>
            </a:r>
            <a:r>
              <a:rPr lang="fr-FR" sz="1300" dirty="0" err="1">
                <a:solidFill>
                  <a:schemeClr val="lt1"/>
                </a:solidFill>
              </a:rPr>
              <a:t>stochastic</a:t>
            </a:r>
            <a:r>
              <a:rPr lang="fr-FR" sz="1300" dirty="0">
                <a:solidFill>
                  <a:schemeClr val="lt1"/>
                </a:solidFill>
              </a:rPr>
              <a:t> gradient </a:t>
            </a:r>
            <a:r>
              <a:rPr lang="fr-FR" sz="1300" dirty="0" err="1">
                <a:solidFill>
                  <a:schemeClr val="lt1"/>
                </a:solidFill>
              </a:rPr>
              <a:t>descent</a:t>
            </a:r>
            <a:r>
              <a:rPr lang="fr-FR" sz="1300" dirty="0">
                <a:solidFill>
                  <a:schemeClr val="lt1"/>
                </a:solidFill>
              </a:rPr>
              <a:t>)</a:t>
            </a:r>
            <a:endParaRPr lang="fr-FR" sz="1300" dirty="0">
              <a:solidFill>
                <a:srgbClr val="FF0000"/>
              </a:solidFill>
            </a:endParaRPr>
          </a:p>
          <a:p>
            <a:pPr lvl="0">
              <a:lnSpc>
                <a:spcPct val="120000"/>
              </a:lnSpc>
            </a:pPr>
            <a:r>
              <a:rPr lang="fr-FR" sz="1300" dirty="0">
                <a:solidFill>
                  <a:srgbClr val="56D1B3"/>
                </a:solidFill>
              </a:rPr>
              <a:t>	→ </a:t>
            </a:r>
            <a:r>
              <a:rPr lang="fr-FR" sz="1300" dirty="0" err="1">
                <a:solidFill>
                  <a:srgbClr val="56D1B3"/>
                </a:solidFill>
              </a:rPr>
              <a:t>Starts</a:t>
            </a:r>
            <a:r>
              <a:rPr lang="fr-FR" sz="1300" dirty="0">
                <a:solidFill>
                  <a:srgbClr val="56D1B3"/>
                </a:solidFill>
              </a:rPr>
              <a:t> </a:t>
            </a:r>
            <a:r>
              <a:rPr lang="fr-FR" sz="1300" dirty="0" err="1">
                <a:solidFill>
                  <a:srgbClr val="56D1B3"/>
                </a:solidFill>
              </a:rPr>
              <a:t>from</a:t>
            </a:r>
            <a:r>
              <a:rPr lang="fr-FR" sz="1300" dirty="0">
                <a:solidFill>
                  <a:srgbClr val="56D1B3"/>
                </a:solidFill>
              </a:rPr>
              <a:t> an initial </a:t>
            </a:r>
            <a:r>
              <a:rPr lang="fr-FR" sz="1300" dirty="0" err="1">
                <a:solidFill>
                  <a:srgbClr val="56D1B3"/>
                </a:solidFill>
              </a:rPr>
              <a:t>guess</a:t>
            </a:r>
            <a:r>
              <a:rPr lang="fr-FR" sz="1300" dirty="0">
                <a:solidFill>
                  <a:srgbClr val="56D1B3"/>
                </a:solidFill>
              </a:rPr>
              <a:t> and moves to the direction of </a:t>
            </a:r>
            <a:r>
              <a:rPr lang="fr-FR" sz="1300" dirty="0" err="1">
                <a:solidFill>
                  <a:srgbClr val="56D1B3"/>
                </a:solidFill>
              </a:rPr>
              <a:t>greatest</a:t>
            </a:r>
            <a:r>
              <a:rPr lang="fr-FR" sz="1300" dirty="0">
                <a:solidFill>
                  <a:srgbClr val="56D1B3"/>
                </a:solidFill>
              </a:rPr>
              <a:t> </a:t>
            </a:r>
            <a:r>
              <a:rPr lang="fr-FR" sz="1300" dirty="0" err="1">
                <a:solidFill>
                  <a:srgbClr val="56D1B3"/>
                </a:solidFill>
              </a:rPr>
              <a:t>descent</a:t>
            </a:r>
            <a:endParaRPr lang="fr-FR" sz="1300" dirty="0">
              <a:solidFill>
                <a:srgbClr val="56D1B3"/>
              </a:solidFill>
            </a:endParaRPr>
          </a:p>
          <a:p>
            <a:pPr marL="603250" lvl="0">
              <a:lnSpc>
                <a:spcPct val="120000"/>
              </a:lnSpc>
              <a:buClr>
                <a:srgbClr val="56D1B3"/>
              </a:buClr>
              <a:buSzPts val="1300"/>
            </a:pPr>
            <a:r>
              <a:rPr lang="fr-FR" sz="1300" dirty="0">
                <a:solidFill>
                  <a:schemeClr val="lt1"/>
                </a:solidFill>
              </a:rPr>
              <a:t>4. </a:t>
            </a:r>
            <a:r>
              <a:rPr lang="fr-FR" sz="1300" dirty="0" err="1">
                <a:solidFill>
                  <a:schemeClr val="lt1"/>
                </a:solidFill>
              </a:rPr>
              <a:t>Bayesian</a:t>
            </a:r>
            <a:r>
              <a:rPr lang="fr-FR" sz="1300" dirty="0">
                <a:solidFill>
                  <a:schemeClr val="lt1"/>
                </a:solidFill>
              </a:rPr>
              <a:t> </a:t>
            </a:r>
            <a:r>
              <a:rPr lang="fr-FR" sz="1300" dirty="0" err="1">
                <a:solidFill>
                  <a:schemeClr val="lt1"/>
                </a:solidFill>
              </a:rPr>
              <a:t>methods</a:t>
            </a:r>
            <a:r>
              <a:rPr lang="fr-FR" sz="1300" dirty="0">
                <a:solidFill>
                  <a:schemeClr val="lt1"/>
                </a:solidFill>
              </a:rPr>
              <a:t> 			</a:t>
            </a:r>
            <a:endParaRPr lang="fr-FR" sz="1300" dirty="0">
              <a:solidFill>
                <a:srgbClr val="FF0000"/>
              </a:solidFill>
            </a:endParaRPr>
          </a:p>
          <a:p>
            <a:pPr marL="457200" lvl="0">
              <a:lnSpc>
                <a:spcPct val="120000"/>
              </a:lnSpc>
            </a:pPr>
            <a:r>
              <a:rPr lang="en" sz="1300" dirty="0">
                <a:solidFill>
                  <a:schemeClr val="lt1"/>
                </a:solidFill>
              </a:rPr>
              <a:t>							      </a:t>
            </a:r>
            <a:endParaRPr sz="1300" dirty="0">
              <a:solidFill>
                <a:srgbClr val="FF0000"/>
              </a:solidFill>
            </a:endParaRPr>
          </a:p>
          <a:p>
            <a:pPr marL="457200" lvl="0" indent="457200" algn="l" rtl="0">
              <a:lnSpc>
                <a:spcPct val="120000"/>
              </a:lnSpc>
              <a:spcBef>
                <a:spcPts val="0"/>
              </a:spcBef>
              <a:spcAft>
                <a:spcPts val="0"/>
              </a:spcAft>
              <a:buNone/>
            </a:pPr>
            <a:endParaRPr sz="1300" dirty="0">
              <a:solidFill>
                <a:srgbClr val="56D1B3"/>
              </a:solidFill>
            </a:endParaRPr>
          </a:p>
          <a:p>
            <a:pPr marL="0" lvl="0" indent="0" algn="l" rtl="0">
              <a:lnSpc>
                <a:spcPct val="120000"/>
              </a:lnSpc>
              <a:spcBef>
                <a:spcPts val="0"/>
              </a:spcBef>
              <a:spcAft>
                <a:spcPts val="0"/>
              </a:spcAft>
              <a:buNone/>
            </a:pPr>
            <a:endParaRPr sz="1300" dirty="0">
              <a:solidFill>
                <a:srgbClr val="56D1B3"/>
              </a:solidFill>
            </a:endParaRPr>
          </a:p>
          <a:p>
            <a:pPr marL="0" lvl="0" indent="0" algn="l" rtl="0">
              <a:lnSpc>
                <a:spcPct val="120000"/>
              </a:lnSpc>
              <a:spcBef>
                <a:spcPts val="0"/>
              </a:spcBef>
              <a:spcAft>
                <a:spcPts val="0"/>
              </a:spcAft>
              <a:buNone/>
            </a:pPr>
            <a:endParaRPr sz="1300" dirty="0">
              <a:solidFill>
                <a:srgbClr val="56D1B3"/>
              </a:solidFill>
            </a:endParaRPr>
          </a:p>
          <a:p>
            <a:pPr marL="4572000" lvl="0" indent="457200" algn="l" rtl="0">
              <a:lnSpc>
                <a:spcPct val="120000"/>
              </a:lnSpc>
              <a:spcBef>
                <a:spcPts val="0"/>
              </a:spcBef>
              <a:spcAft>
                <a:spcPts val="0"/>
              </a:spcAft>
              <a:buNone/>
            </a:pPr>
            <a:endParaRPr sz="1300" dirty="0">
              <a:solidFill>
                <a:srgbClr val="56D1B3"/>
              </a:solidFill>
            </a:endParaRPr>
          </a:p>
          <a:p>
            <a:pPr marL="0" marR="0" lvl="0" indent="457200" algn="l" rtl="0">
              <a:lnSpc>
                <a:spcPct val="115000"/>
              </a:lnSpc>
              <a:spcBef>
                <a:spcPts val="0"/>
              </a:spcBef>
              <a:spcAft>
                <a:spcPts val="0"/>
              </a:spcAft>
              <a:buNone/>
            </a:pPr>
            <a:endParaRPr sz="1300" dirty="0"/>
          </a:p>
        </p:txBody>
      </p:sp>
      <p:sp>
        <p:nvSpPr>
          <p:cNvPr id="998" name="Google Shape;998;p73"/>
          <p:cNvSpPr txBox="1"/>
          <p:nvPr/>
        </p:nvSpPr>
        <p:spPr>
          <a:xfrm>
            <a:off x="0" y="2838825"/>
            <a:ext cx="12969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a:solidFill>
                  <a:srgbClr val="56D1B3"/>
                </a:solidFill>
              </a:rPr>
              <a:t>Optimization methods</a:t>
            </a:r>
            <a:endParaRPr>
              <a:solidFill>
                <a:srgbClr val="56D1B3"/>
              </a:solidFill>
            </a:endParaRPr>
          </a:p>
        </p:txBody>
      </p:sp>
      <p:cxnSp>
        <p:nvCxnSpPr>
          <p:cNvPr id="999" name="Google Shape;999;p73"/>
          <p:cNvCxnSpPr/>
          <p:nvPr/>
        </p:nvCxnSpPr>
        <p:spPr>
          <a:xfrm>
            <a:off x="1326650" y="2568400"/>
            <a:ext cx="0" cy="1146900"/>
          </a:xfrm>
          <a:prstGeom prst="straightConnector1">
            <a:avLst/>
          </a:prstGeom>
          <a:noFill/>
          <a:ln w="9525" cap="flat" cmpd="sng">
            <a:solidFill>
              <a:srgbClr val="1FD0B3"/>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988"/>
        <p:cNvGrpSpPr/>
        <p:nvPr/>
      </p:nvGrpSpPr>
      <p:grpSpPr>
        <a:xfrm>
          <a:off x="0" y="0"/>
          <a:ext cx="0" cy="0"/>
          <a:chOff x="0" y="0"/>
          <a:chExt cx="0" cy="0"/>
        </a:xfrm>
      </p:grpSpPr>
      <p:sp>
        <p:nvSpPr>
          <p:cNvPr id="989" name="Google Shape;989;p73"/>
          <p:cNvSpPr txBox="1">
            <a:spLocks noGrp="1"/>
          </p:cNvSpPr>
          <p:nvPr>
            <p:ph type="ctrTitle"/>
          </p:nvPr>
        </p:nvSpPr>
        <p:spPr>
          <a:xfrm>
            <a:off x="892889" y="701531"/>
            <a:ext cx="58380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Maximum Likelihood Estimation</a:t>
            </a:r>
            <a:endParaRPr sz="2500" b="1">
              <a:solidFill>
                <a:srgbClr val="1FD0B3"/>
              </a:solidFill>
              <a:latin typeface="Volkhov"/>
              <a:ea typeface="Volkhov"/>
              <a:cs typeface="Volkhov"/>
              <a:sym typeface="Volkhov"/>
            </a:endParaRPr>
          </a:p>
        </p:txBody>
      </p:sp>
      <p:pic>
        <p:nvPicPr>
          <p:cNvPr id="990" name="Google Shape;990;p73"/>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991" name="Google Shape;991;p73"/>
          <p:cNvGrpSpPr/>
          <p:nvPr/>
        </p:nvGrpSpPr>
        <p:grpSpPr>
          <a:xfrm>
            <a:off x="7585809" y="128475"/>
            <a:ext cx="1494900" cy="816160"/>
            <a:chOff x="7663063" y="164557"/>
            <a:chExt cx="1494900" cy="839067"/>
          </a:xfrm>
        </p:grpSpPr>
        <p:pic>
          <p:nvPicPr>
            <p:cNvPr id="992" name="Google Shape;992;p73"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993" name="Google Shape;993;p73"/>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994" name="Google Shape;994;p73"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995" name="Google Shape;995;p73"/>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996" name="Google Shape;996;p73"/>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sp>
        <p:nvSpPr>
          <p:cNvPr id="997" name="Google Shape;997;p73"/>
          <p:cNvSpPr txBox="1"/>
          <p:nvPr/>
        </p:nvSpPr>
        <p:spPr>
          <a:xfrm>
            <a:off x="838200" y="1200850"/>
            <a:ext cx="8089800" cy="297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300" dirty="0">
                <a:solidFill>
                  <a:schemeClr val="lt1"/>
                </a:solidFill>
              </a:rPr>
              <a:t>Goal:</a:t>
            </a:r>
            <a:r>
              <a:rPr lang="en" sz="1300" dirty="0">
                <a:solidFill>
                  <a:srgbClr val="56D1B3"/>
                </a:solidFill>
              </a:rPr>
              <a:t> find the maximum likelihood estimate over many different parameter combinations</a:t>
            </a:r>
            <a:endParaRPr sz="1300" dirty="0">
              <a:solidFill>
                <a:srgbClr val="56D1B3"/>
              </a:solidFill>
            </a:endParaRPr>
          </a:p>
          <a:p>
            <a:pPr marL="0" marR="0" lvl="0" indent="0" algn="l" rtl="0">
              <a:lnSpc>
                <a:spcPct val="115000"/>
              </a:lnSpc>
              <a:spcBef>
                <a:spcPts val="0"/>
              </a:spcBef>
              <a:spcAft>
                <a:spcPts val="0"/>
              </a:spcAft>
              <a:buNone/>
            </a:pPr>
            <a:endParaRPr sz="1300" dirty="0">
              <a:solidFill>
                <a:srgbClr val="56D1B3"/>
              </a:solidFill>
            </a:endParaRPr>
          </a:p>
          <a:p>
            <a:pPr lvl="0">
              <a:lnSpc>
                <a:spcPct val="115000"/>
              </a:lnSpc>
            </a:pPr>
            <a:r>
              <a:rPr lang="fr-FR" sz="1300" dirty="0" err="1">
                <a:solidFill>
                  <a:schemeClr val="lt1"/>
                </a:solidFill>
              </a:rPr>
              <a:t>Ways</a:t>
            </a:r>
            <a:r>
              <a:rPr lang="fr-FR" sz="1300" dirty="0">
                <a:solidFill>
                  <a:schemeClr val="lt1"/>
                </a:solidFill>
              </a:rPr>
              <a:t> to do </a:t>
            </a:r>
            <a:r>
              <a:rPr lang="fr-FR" sz="1300" dirty="0" err="1">
                <a:solidFill>
                  <a:schemeClr val="lt1"/>
                </a:solidFill>
              </a:rPr>
              <a:t>it</a:t>
            </a:r>
            <a:r>
              <a:rPr lang="fr-FR" sz="1300" dirty="0">
                <a:solidFill>
                  <a:schemeClr val="lt1"/>
                </a:solidFill>
              </a:rPr>
              <a:t>:</a:t>
            </a:r>
          </a:p>
          <a:p>
            <a:pPr lvl="0">
              <a:lnSpc>
                <a:spcPct val="120000"/>
              </a:lnSpc>
            </a:pPr>
            <a:endParaRPr lang="fr-FR" sz="500" dirty="0">
              <a:solidFill>
                <a:schemeClr val="lt1"/>
              </a:solidFill>
            </a:endParaRPr>
          </a:p>
          <a:p>
            <a:pPr marL="603250" lvl="0">
              <a:lnSpc>
                <a:spcPct val="120000"/>
              </a:lnSpc>
              <a:buClr>
                <a:srgbClr val="56D1B3"/>
              </a:buClr>
              <a:buSzPts val="1300"/>
            </a:pPr>
            <a:r>
              <a:rPr lang="fr-FR" sz="1300" dirty="0">
                <a:solidFill>
                  <a:schemeClr val="lt1"/>
                </a:solidFill>
              </a:rPr>
              <a:t>1. </a:t>
            </a:r>
            <a:r>
              <a:rPr lang="fr-FR" sz="1300" dirty="0" err="1">
                <a:solidFill>
                  <a:schemeClr val="lt1"/>
                </a:solidFill>
              </a:rPr>
              <a:t>Analytically</a:t>
            </a:r>
            <a:r>
              <a:rPr lang="fr-FR" sz="1300" dirty="0">
                <a:solidFill>
                  <a:srgbClr val="FF0000"/>
                </a:solidFill>
              </a:rPr>
              <a:t> 					                   =&gt; </a:t>
            </a:r>
            <a:r>
              <a:rPr lang="fr-FR" sz="1300" dirty="0" err="1">
                <a:solidFill>
                  <a:srgbClr val="FF0000"/>
                </a:solidFill>
              </a:rPr>
              <a:t>often</a:t>
            </a:r>
            <a:r>
              <a:rPr lang="fr-FR" sz="1300" dirty="0">
                <a:solidFill>
                  <a:srgbClr val="FF0000"/>
                </a:solidFill>
              </a:rPr>
              <a:t> not possible</a:t>
            </a:r>
            <a:endParaRPr lang="fr-FR" sz="1300" dirty="0">
              <a:solidFill>
                <a:srgbClr val="FF0000"/>
              </a:solidFill>
              <a:highlight>
                <a:srgbClr val="1FD0B3"/>
              </a:highlight>
            </a:endParaRPr>
          </a:p>
          <a:p>
            <a:pPr marL="914400" lvl="0">
              <a:lnSpc>
                <a:spcPct val="120000"/>
              </a:lnSpc>
            </a:pPr>
            <a:r>
              <a:rPr lang="fr-FR" sz="1300" dirty="0">
                <a:solidFill>
                  <a:srgbClr val="56D1B3"/>
                </a:solidFill>
              </a:rPr>
              <a:t>→ </a:t>
            </a:r>
            <a:r>
              <a:rPr lang="fr-FR" sz="1300" dirty="0" err="1">
                <a:solidFill>
                  <a:srgbClr val="56D1B3"/>
                </a:solidFill>
              </a:rPr>
              <a:t>Take</a:t>
            </a:r>
            <a:r>
              <a:rPr lang="fr-FR" sz="1300" dirty="0">
                <a:solidFill>
                  <a:srgbClr val="56D1B3"/>
                </a:solidFill>
              </a:rPr>
              <a:t> the </a:t>
            </a:r>
            <a:r>
              <a:rPr lang="fr-FR" sz="1300" dirty="0" err="1">
                <a:solidFill>
                  <a:srgbClr val="56D1B3"/>
                </a:solidFill>
              </a:rPr>
              <a:t>derivative</a:t>
            </a:r>
            <a:r>
              <a:rPr lang="fr-FR" sz="1300" dirty="0">
                <a:solidFill>
                  <a:srgbClr val="56D1B3"/>
                </a:solidFill>
              </a:rPr>
              <a:t> of the </a:t>
            </a:r>
            <a:r>
              <a:rPr lang="fr-FR" sz="1300" dirty="0" err="1">
                <a:solidFill>
                  <a:srgbClr val="56D1B3"/>
                </a:solidFill>
              </a:rPr>
              <a:t>likelihood</a:t>
            </a:r>
            <a:r>
              <a:rPr lang="fr-FR" sz="1300" dirty="0">
                <a:solidFill>
                  <a:srgbClr val="56D1B3"/>
                </a:solidFill>
              </a:rPr>
              <a:t> </a:t>
            </a:r>
            <a:r>
              <a:rPr lang="fr-FR" sz="1300" dirty="0" err="1">
                <a:solidFill>
                  <a:srgbClr val="56D1B3"/>
                </a:solidFill>
              </a:rPr>
              <a:t>fct</a:t>
            </a:r>
            <a:r>
              <a:rPr lang="fr-FR" sz="1300" dirty="0">
                <a:solidFill>
                  <a:srgbClr val="56D1B3"/>
                </a:solidFill>
              </a:rPr>
              <a:t>, </a:t>
            </a:r>
            <a:r>
              <a:rPr lang="fr-FR" sz="1300" dirty="0" err="1">
                <a:solidFill>
                  <a:srgbClr val="56D1B3"/>
                </a:solidFill>
              </a:rPr>
              <a:t>solve</a:t>
            </a:r>
            <a:r>
              <a:rPr lang="fr-FR" sz="1300" dirty="0">
                <a:solidFill>
                  <a:srgbClr val="56D1B3"/>
                </a:solidFill>
              </a:rPr>
              <a:t> </a:t>
            </a:r>
            <a:r>
              <a:rPr lang="fr-FR" sz="1300" dirty="0" err="1">
                <a:solidFill>
                  <a:srgbClr val="56D1B3"/>
                </a:solidFill>
              </a:rPr>
              <a:t>it</a:t>
            </a:r>
            <a:r>
              <a:rPr lang="fr-FR" sz="1300" dirty="0">
                <a:solidFill>
                  <a:srgbClr val="56D1B3"/>
                </a:solidFill>
              </a:rPr>
              <a:t> for </a:t>
            </a:r>
            <a:r>
              <a:rPr lang="fr-FR" sz="1300" dirty="0" err="1">
                <a:solidFill>
                  <a:srgbClr val="56D1B3"/>
                </a:solidFill>
              </a:rPr>
              <a:t>your</a:t>
            </a:r>
            <a:r>
              <a:rPr lang="fr-FR" sz="1300" dirty="0">
                <a:solidFill>
                  <a:srgbClr val="56D1B3"/>
                </a:solidFill>
              </a:rPr>
              <a:t> </a:t>
            </a:r>
            <a:r>
              <a:rPr lang="fr-FR" sz="1300" dirty="0" err="1">
                <a:solidFill>
                  <a:srgbClr val="56D1B3"/>
                </a:solidFill>
              </a:rPr>
              <a:t>parameters</a:t>
            </a:r>
            <a:endParaRPr lang="fr-FR" sz="1300" dirty="0">
              <a:solidFill>
                <a:srgbClr val="56D1B3"/>
              </a:solidFill>
            </a:endParaRPr>
          </a:p>
          <a:p>
            <a:pPr marL="603250" lvl="0">
              <a:lnSpc>
                <a:spcPct val="120000"/>
              </a:lnSpc>
              <a:buClr>
                <a:srgbClr val="56D1B3"/>
              </a:buClr>
              <a:buSzPts val="1300"/>
            </a:pPr>
            <a:r>
              <a:rPr lang="fr-FR" sz="1300" dirty="0">
                <a:solidFill>
                  <a:schemeClr val="lt1"/>
                </a:solidFill>
              </a:rPr>
              <a:t>2. </a:t>
            </a:r>
            <a:r>
              <a:rPr lang="fr-FR" sz="1300" dirty="0" err="1">
                <a:solidFill>
                  <a:schemeClr val="lt1"/>
                </a:solidFill>
              </a:rPr>
              <a:t>Naive</a:t>
            </a:r>
            <a:r>
              <a:rPr lang="fr-FR" sz="1300" dirty="0">
                <a:solidFill>
                  <a:schemeClr val="lt1"/>
                </a:solidFill>
              </a:rPr>
              <a:t> </a:t>
            </a:r>
            <a:r>
              <a:rPr lang="fr-FR" sz="1300" dirty="0" err="1">
                <a:solidFill>
                  <a:schemeClr val="lt1"/>
                </a:solidFill>
              </a:rPr>
              <a:t>search</a:t>
            </a:r>
            <a:r>
              <a:rPr lang="fr-FR" sz="1300" dirty="0">
                <a:solidFill>
                  <a:schemeClr val="lt1"/>
                </a:solidFill>
              </a:rPr>
              <a:t> </a:t>
            </a:r>
            <a:r>
              <a:rPr lang="fr-FR" sz="1300" dirty="0" err="1">
                <a:solidFill>
                  <a:schemeClr val="lt1"/>
                </a:solidFill>
              </a:rPr>
              <a:t>methods</a:t>
            </a:r>
            <a:r>
              <a:rPr lang="fr-FR" sz="1300" dirty="0">
                <a:solidFill>
                  <a:schemeClr val="lt1"/>
                </a:solidFill>
              </a:rPr>
              <a:t> (</a:t>
            </a:r>
            <a:r>
              <a:rPr lang="fr-FR" sz="1300" dirty="0" err="1">
                <a:solidFill>
                  <a:schemeClr val="lt1"/>
                </a:solidFill>
              </a:rPr>
              <a:t>e.g</a:t>
            </a:r>
            <a:r>
              <a:rPr lang="fr-FR" sz="1300" dirty="0">
                <a:solidFill>
                  <a:schemeClr val="lt1"/>
                </a:solidFill>
              </a:rPr>
              <a:t>. </a:t>
            </a:r>
            <a:r>
              <a:rPr lang="fr-FR" sz="1300" u="sng" dirty="0" err="1">
                <a:solidFill>
                  <a:schemeClr val="lt1"/>
                </a:solidFill>
              </a:rPr>
              <a:t>grid</a:t>
            </a:r>
            <a:r>
              <a:rPr lang="fr-FR" sz="1300" u="sng" dirty="0">
                <a:solidFill>
                  <a:schemeClr val="lt1"/>
                </a:solidFill>
              </a:rPr>
              <a:t> </a:t>
            </a:r>
            <a:r>
              <a:rPr lang="fr-FR" sz="1300" u="sng" dirty="0" err="1">
                <a:solidFill>
                  <a:schemeClr val="lt1"/>
                </a:solidFill>
              </a:rPr>
              <a:t>search</a:t>
            </a:r>
            <a:r>
              <a:rPr lang="fr-FR" sz="1300" dirty="0">
                <a:solidFill>
                  <a:schemeClr val="lt1"/>
                </a:solidFill>
              </a:rPr>
              <a:t>, </a:t>
            </a:r>
            <a:r>
              <a:rPr lang="fr-FR" sz="1300" dirty="0" err="1">
                <a:solidFill>
                  <a:schemeClr val="lt1"/>
                </a:solidFill>
              </a:rPr>
              <a:t>random</a:t>
            </a:r>
            <a:r>
              <a:rPr lang="fr-FR" sz="1300" dirty="0">
                <a:solidFill>
                  <a:schemeClr val="lt1"/>
                </a:solidFill>
              </a:rPr>
              <a:t> </a:t>
            </a:r>
            <a:r>
              <a:rPr lang="fr-FR" sz="1300" dirty="0" err="1">
                <a:solidFill>
                  <a:schemeClr val="lt1"/>
                </a:solidFill>
              </a:rPr>
              <a:t>search</a:t>
            </a:r>
            <a:r>
              <a:rPr lang="fr-FR" sz="1300" dirty="0">
                <a:solidFill>
                  <a:schemeClr val="lt1"/>
                </a:solidFill>
              </a:rPr>
              <a:t>, </a:t>
            </a:r>
            <a:r>
              <a:rPr lang="fr-FR" sz="1300" dirty="0" err="1">
                <a:solidFill>
                  <a:schemeClr val="lt1"/>
                </a:solidFill>
              </a:rPr>
              <a:t>genetic</a:t>
            </a:r>
            <a:r>
              <a:rPr lang="fr-FR" sz="1300" dirty="0">
                <a:solidFill>
                  <a:schemeClr val="lt1"/>
                </a:solidFill>
              </a:rPr>
              <a:t> </a:t>
            </a:r>
            <a:r>
              <a:rPr lang="fr-FR" sz="1300" dirty="0" err="1">
                <a:solidFill>
                  <a:schemeClr val="lt1"/>
                </a:solidFill>
              </a:rPr>
              <a:t>algorithms</a:t>
            </a:r>
            <a:r>
              <a:rPr lang="fr-FR" sz="1300" dirty="0">
                <a:solidFill>
                  <a:schemeClr val="lt1"/>
                </a:solidFill>
              </a:rPr>
              <a:t>)            </a:t>
            </a:r>
            <a:r>
              <a:rPr lang="fr-FR" sz="1300" dirty="0">
                <a:solidFill>
                  <a:srgbClr val="FF0000"/>
                </a:solidFill>
              </a:rPr>
              <a:t>=&gt; </a:t>
            </a:r>
            <a:r>
              <a:rPr lang="fr-FR" sz="1300" dirty="0" err="1">
                <a:solidFill>
                  <a:srgbClr val="FF0000"/>
                </a:solidFill>
              </a:rPr>
              <a:t>expensive</a:t>
            </a:r>
            <a:endParaRPr lang="fr-FR" sz="1300" dirty="0">
              <a:solidFill>
                <a:srgbClr val="FF0000"/>
              </a:solidFill>
            </a:endParaRPr>
          </a:p>
          <a:p>
            <a:pPr marL="457200" lvl="0">
              <a:lnSpc>
                <a:spcPct val="120000"/>
              </a:lnSpc>
            </a:pPr>
            <a:r>
              <a:rPr lang="fr-FR" sz="1300" dirty="0">
                <a:solidFill>
                  <a:srgbClr val="56D1B3"/>
                </a:solidFill>
              </a:rPr>
              <a:t>	→ </a:t>
            </a:r>
            <a:r>
              <a:rPr lang="fr-FR" sz="1300" dirty="0" err="1">
                <a:solidFill>
                  <a:srgbClr val="56D1B3"/>
                </a:solidFill>
              </a:rPr>
              <a:t>Compute</a:t>
            </a:r>
            <a:r>
              <a:rPr lang="fr-FR" sz="1300" dirty="0">
                <a:solidFill>
                  <a:srgbClr val="56D1B3"/>
                </a:solidFill>
              </a:rPr>
              <a:t> </a:t>
            </a:r>
            <a:r>
              <a:rPr lang="fr-FR" sz="1300" dirty="0" err="1">
                <a:solidFill>
                  <a:srgbClr val="56D1B3"/>
                </a:solidFill>
              </a:rPr>
              <a:t>likelihood</a:t>
            </a:r>
            <a:r>
              <a:rPr lang="fr-FR" sz="1300" dirty="0">
                <a:solidFill>
                  <a:srgbClr val="56D1B3"/>
                </a:solidFill>
              </a:rPr>
              <a:t> for </a:t>
            </a:r>
            <a:r>
              <a:rPr lang="fr-FR" sz="1300" dirty="0" err="1">
                <a:solidFill>
                  <a:srgbClr val="56D1B3"/>
                </a:solidFill>
              </a:rPr>
              <a:t>different</a:t>
            </a:r>
            <a:r>
              <a:rPr lang="fr-FR" sz="1300" dirty="0">
                <a:solidFill>
                  <a:srgbClr val="56D1B3"/>
                </a:solidFill>
              </a:rPr>
              <a:t> </a:t>
            </a:r>
            <a:r>
              <a:rPr lang="fr-FR" sz="1300" dirty="0" err="1">
                <a:solidFill>
                  <a:srgbClr val="56D1B3"/>
                </a:solidFill>
              </a:rPr>
              <a:t>parameter</a:t>
            </a:r>
            <a:r>
              <a:rPr lang="fr-FR" sz="1300" dirty="0">
                <a:solidFill>
                  <a:srgbClr val="56D1B3"/>
                </a:solidFill>
              </a:rPr>
              <a:t> values, </a:t>
            </a:r>
            <a:r>
              <a:rPr lang="fr-FR" sz="1300" dirty="0" err="1">
                <a:solidFill>
                  <a:srgbClr val="56D1B3"/>
                </a:solidFill>
              </a:rPr>
              <a:t>take</a:t>
            </a:r>
            <a:r>
              <a:rPr lang="fr-FR" sz="1300" dirty="0">
                <a:solidFill>
                  <a:srgbClr val="56D1B3"/>
                </a:solidFill>
              </a:rPr>
              <a:t> the </a:t>
            </a:r>
            <a:r>
              <a:rPr lang="fr-FR" sz="1300" dirty="0" err="1">
                <a:solidFill>
                  <a:srgbClr val="56D1B3"/>
                </a:solidFill>
              </a:rPr>
              <a:t>largest</a:t>
            </a:r>
            <a:endParaRPr lang="fr-FR" sz="1300" dirty="0">
              <a:solidFill>
                <a:srgbClr val="56D1B3"/>
              </a:solidFill>
            </a:endParaRPr>
          </a:p>
          <a:p>
            <a:pPr marL="603250" lvl="0">
              <a:lnSpc>
                <a:spcPct val="120000"/>
              </a:lnSpc>
              <a:buClr>
                <a:srgbClr val="56D1B3"/>
              </a:buClr>
              <a:buSzPts val="1300"/>
            </a:pPr>
            <a:r>
              <a:rPr lang="fr-FR" sz="1300" dirty="0">
                <a:solidFill>
                  <a:schemeClr val="lt1"/>
                </a:solidFill>
              </a:rPr>
              <a:t>3. Gradient-</a:t>
            </a:r>
            <a:r>
              <a:rPr lang="fr-FR" sz="1300" dirty="0" err="1">
                <a:solidFill>
                  <a:schemeClr val="lt1"/>
                </a:solidFill>
              </a:rPr>
              <a:t>based</a:t>
            </a:r>
            <a:r>
              <a:rPr lang="fr-FR" sz="1300" dirty="0">
                <a:solidFill>
                  <a:schemeClr val="lt1"/>
                </a:solidFill>
              </a:rPr>
              <a:t> </a:t>
            </a:r>
            <a:r>
              <a:rPr lang="fr-FR" sz="1300" dirty="0" err="1">
                <a:solidFill>
                  <a:schemeClr val="lt1"/>
                </a:solidFill>
              </a:rPr>
              <a:t>methods</a:t>
            </a:r>
            <a:r>
              <a:rPr lang="fr-FR" sz="1300" dirty="0">
                <a:solidFill>
                  <a:schemeClr val="lt1"/>
                </a:solidFill>
              </a:rPr>
              <a:t> (</a:t>
            </a:r>
            <a:r>
              <a:rPr lang="fr-FR" sz="1300" dirty="0" err="1">
                <a:solidFill>
                  <a:schemeClr val="lt1"/>
                </a:solidFill>
              </a:rPr>
              <a:t>e.g</a:t>
            </a:r>
            <a:r>
              <a:rPr lang="fr-FR" sz="1300" dirty="0">
                <a:solidFill>
                  <a:schemeClr val="lt1"/>
                </a:solidFill>
              </a:rPr>
              <a:t>. </a:t>
            </a:r>
            <a:r>
              <a:rPr lang="fr-FR" sz="1300" u="sng" dirty="0">
                <a:solidFill>
                  <a:schemeClr val="lt1"/>
                </a:solidFill>
              </a:rPr>
              <a:t>gradient </a:t>
            </a:r>
            <a:r>
              <a:rPr lang="fr-FR" sz="1300" u="sng" dirty="0" err="1">
                <a:solidFill>
                  <a:schemeClr val="lt1"/>
                </a:solidFill>
              </a:rPr>
              <a:t>descent</a:t>
            </a:r>
            <a:r>
              <a:rPr lang="fr-FR" sz="1300" dirty="0">
                <a:solidFill>
                  <a:schemeClr val="lt1"/>
                </a:solidFill>
              </a:rPr>
              <a:t>, </a:t>
            </a:r>
            <a:r>
              <a:rPr lang="fr-FR" sz="1300" dirty="0" err="1">
                <a:solidFill>
                  <a:schemeClr val="lt1"/>
                </a:solidFill>
              </a:rPr>
              <a:t>stochastic</a:t>
            </a:r>
            <a:r>
              <a:rPr lang="fr-FR" sz="1300" dirty="0">
                <a:solidFill>
                  <a:schemeClr val="lt1"/>
                </a:solidFill>
              </a:rPr>
              <a:t> gradient </a:t>
            </a:r>
            <a:r>
              <a:rPr lang="fr-FR" sz="1300" dirty="0" err="1">
                <a:solidFill>
                  <a:schemeClr val="lt1"/>
                </a:solidFill>
              </a:rPr>
              <a:t>descent</a:t>
            </a:r>
            <a:r>
              <a:rPr lang="fr-FR" sz="1300" dirty="0">
                <a:solidFill>
                  <a:schemeClr val="lt1"/>
                </a:solidFill>
              </a:rPr>
              <a:t>)</a:t>
            </a:r>
            <a:r>
              <a:rPr lang="fr-FR" sz="1300" dirty="0">
                <a:solidFill>
                  <a:srgbClr val="56D1B3"/>
                </a:solidFill>
              </a:rPr>
              <a:t>     </a:t>
            </a:r>
            <a:r>
              <a:rPr lang="fr-FR" sz="1300" dirty="0">
                <a:solidFill>
                  <a:srgbClr val="FF0000"/>
                </a:solidFill>
              </a:rPr>
              <a:t>=&gt; local minimas</a:t>
            </a:r>
          </a:p>
          <a:p>
            <a:pPr lvl="0">
              <a:lnSpc>
                <a:spcPct val="120000"/>
              </a:lnSpc>
            </a:pPr>
            <a:r>
              <a:rPr lang="fr-FR" sz="1300" dirty="0">
                <a:solidFill>
                  <a:srgbClr val="56D1B3"/>
                </a:solidFill>
              </a:rPr>
              <a:t>	→ </a:t>
            </a:r>
            <a:r>
              <a:rPr lang="fr-FR" sz="1300" dirty="0" err="1">
                <a:solidFill>
                  <a:srgbClr val="56D1B3"/>
                </a:solidFill>
              </a:rPr>
              <a:t>Starts</a:t>
            </a:r>
            <a:r>
              <a:rPr lang="fr-FR" sz="1300" dirty="0">
                <a:solidFill>
                  <a:srgbClr val="56D1B3"/>
                </a:solidFill>
              </a:rPr>
              <a:t> </a:t>
            </a:r>
            <a:r>
              <a:rPr lang="fr-FR" sz="1300" dirty="0" err="1">
                <a:solidFill>
                  <a:srgbClr val="56D1B3"/>
                </a:solidFill>
              </a:rPr>
              <a:t>from</a:t>
            </a:r>
            <a:r>
              <a:rPr lang="fr-FR" sz="1300" dirty="0">
                <a:solidFill>
                  <a:srgbClr val="56D1B3"/>
                </a:solidFill>
              </a:rPr>
              <a:t> an initial </a:t>
            </a:r>
            <a:r>
              <a:rPr lang="fr-FR" sz="1300" dirty="0" err="1">
                <a:solidFill>
                  <a:srgbClr val="56D1B3"/>
                </a:solidFill>
              </a:rPr>
              <a:t>guess</a:t>
            </a:r>
            <a:r>
              <a:rPr lang="fr-FR" sz="1300" dirty="0">
                <a:solidFill>
                  <a:srgbClr val="56D1B3"/>
                </a:solidFill>
              </a:rPr>
              <a:t> and moves to the direction of </a:t>
            </a:r>
            <a:r>
              <a:rPr lang="fr-FR" sz="1300" dirty="0" err="1">
                <a:solidFill>
                  <a:srgbClr val="56D1B3"/>
                </a:solidFill>
              </a:rPr>
              <a:t>greatest</a:t>
            </a:r>
            <a:r>
              <a:rPr lang="fr-FR" sz="1300" dirty="0">
                <a:solidFill>
                  <a:srgbClr val="56D1B3"/>
                </a:solidFill>
              </a:rPr>
              <a:t> </a:t>
            </a:r>
            <a:r>
              <a:rPr lang="fr-FR" sz="1300" dirty="0" err="1">
                <a:solidFill>
                  <a:srgbClr val="56D1B3"/>
                </a:solidFill>
              </a:rPr>
              <a:t>descent</a:t>
            </a:r>
            <a:endParaRPr lang="fr-FR" sz="1300" dirty="0">
              <a:solidFill>
                <a:srgbClr val="56D1B3"/>
              </a:solidFill>
            </a:endParaRPr>
          </a:p>
          <a:p>
            <a:pPr marL="603250" lvl="0">
              <a:lnSpc>
                <a:spcPct val="120000"/>
              </a:lnSpc>
              <a:buClr>
                <a:srgbClr val="56D1B3"/>
              </a:buClr>
              <a:buSzPts val="1300"/>
            </a:pPr>
            <a:r>
              <a:rPr lang="fr-FR" sz="1300" dirty="0">
                <a:solidFill>
                  <a:schemeClr val="lt1"/>
                </a:solidFill>
              </a:rPr>
              <a:t>4. </a:t>
            </a:r>
            <a:r>
              <a:rPr lang="fr-FR" sz="1300" dirty="0" err="1">
                <a:solidFill>
                  <a:schemeClr val="lt1"/>
                </a:solidFill>
              </a:rPr>
              <a:t>Bayesian</a:t>
            </a:r>
            <a:r>
              <a:rPr lang="fr-FR" sz="1300" dirty="0">
                <a:solidFill>
                  <a:schemeClr val="lt1"/>
                </a:solidFill>
              </a:rPr>
              <a:t> </a:t>
            </a:r>
            <a:r>
              <a:rPr lang="fr-FR" sz="1300" dirty="0" err="1">
                <a:solidFill>
                  <a:schemeClr val="lt1"/>
                </a:solidFill>
              </a:rPr>
              <a:t>methods</a:t>
            </a:r>
            <a:r>
              <a:rPr lang="fr-FR" sz="1300" dirty="0">
                <a:solidFill>
                  <a:schemeClr val="lt1"/>
                </a:solidFill>
              </a:rPr>
              <a:t> 			</a:t>
            </a:r>
            <a:endParaRPr lang="fr-FR" sz="1300" dirty="0">
              <a:solidFill>
                <a:srgbClr val="FF0000"/>
              </a:solidFill>
            </a:endParaRPr>
          </a:p>
          <a:p>
            <a:pPr marL="457200" lvl="0">
              <a:lnSpc>
                <a:spcPct val="120000"/>
              </a:lnSpc>
            </a:pPr>
            <a:r>
              <a:rPr lang="en" sz="1300" dirty="0">
                <a:solidFill>
                  <a:schemeClr val="lt1"/>
                </a:solidFill>
              </a:rPr>
              <a:t>							      </a:t>
            </a:r>
            <a:endParaRPr sz="1300" dirty="0">
              <a:solidFill>
                <a:srgbClr val="FF0000"/>
              </a:solidFill>
            </a:endParaRPr>
          </a:p>
          <a:p>
            <a:pPr marL="457200" lvl="0" indent="457200" algn="l" rtl="0">
              <a:lnSpc>
                <a:spcPct val="120000"/>
              </a:lnSpc>
              <a:spcBef>
                <a:spcPts val="0"/>
              </a:spcBef>
              <a:spcAft>
                <a:spcPts val="0"/>
              </a:spcAft>
              <a:buNone/>
            </a:pPr>
            <a:endParaRPr sz="1300" dirty="0">
              <a:solidFill>
                <a:srgbClr val="56D1B3"/>
              </a:solidFill>
            </a:endParaRPr>
          </a:p>
          <a:p>
            <a:pPr marL="0" lvl="0" indent="0" algn="l" rtl="0">
              <a:lnSpc>
                <a:spcPct val="120000"/>
              </a:lnSpc>
              <a:spcBef>
                <a:spcPts val="0"/>
              </a:spcBef>
              <a:spcAft>
                <a:spcPts val="0"/>
              </a:spcAft>
              <a:buNone/>
            </a:pPr>
            <a:endParaRPr sz="1300" dirty="0">
              <a:solidFill>
                <a:srgbClr val="56D1B3"/>
              </a:solidFill>
            </a:endParaRPr>
          </a:p>
          <a:p>
            <a:pPr marL="0" lvl="0" indent="0" algn="l" rtl="0">
              <a:lnSpc>
                <a:spcPct val="120000"/>
              </a:lnSpc>
              <a:spcBef>
                <a:spcPts val="0"/>
              </a:spcBef>
              <a:spcAft>
                <a:spcPts val="0"/>
              </a:spcAft>
              <a:buNone/>
            </a:pPr>
            <a:endParaRPr sz="1300" dirty="0">
              <a:solidFill>
                <a:srgbClr val="56D1B3"/>
              </a:solidFill>
            </a:endParaRPr>
          </a:p>
          <a:p>
            <a:pPr marL="4572000" lvl="0" indent="457200" algn="l" rtl="0">
              <a:lnSpc>
                <a:spcPct val="120000"/>
              </a:lnSpc>
              <a:spcBef>
                <a:spcPts val="0"/>
              </a:spcBef>
              <a:spcAft>
                <a:spcPts val="0"/>
              </a:spcAft>
              <a:buNone/>
            </a:pPr>
            <a:endParaRPr sz="1300" dirty="0">
              <a:solidFill>
                <a:srgbClr val="56D1B3"/>
              </a:solidFill>
            </a:endParaRPr>
          </a:p>
          <a:p>
            <a:pPr marL="0" marR="0" lvl="0" indent="457200" algn="l" rtl="0">
              <a:lnSpc>
                <a:spcPct val="115000"/>
              </a:lnSpc>
              <a:spcBef>
                <a:spcPts val="0"/>
              </a:spcBef>
              <a:spcAft>
                <a:spcPts val="0"/>
              </a:spcAft>
              <a:buNone/>
            </a:pPr>
            <a:endParaRPr sz="1300" dirty="0"/>
          </a:p>
        </p:txBody>
      </p:sp>
      <p:sp>
        <p:nvSpPr>
          <p:cNvPr id="998" name="Google Shape;998;p73"/>
          <p:cNvSpPr txBox="1"/>
          <p:nvPr/>
        </p:nvSpPr>
        <p:spPr>
          <a:xfrm>
            <a:off x="0" y="2838825"/>
            <a:ext cx="12969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a:solidFill>
                  <a:srgbClr val="56D1B3"/>
                </a:solidFill>
              </a:rPr>
              <a:t>Optimization methods</a:t>
            </a:r>
            <a:endParaRPr>
              <a:solidFill>
                <a:srgbClr val="56D1B3"/>
              </a:solidFill>
            </a:endParaRPr>
          </a:p>
        </p:txBody>
      </p:sp>
      <p:cxnSp>
        <p:nvCxnSpPr>
          <p:cNvPr id="999" name="Google Shape;999;p73"/>
          <p:cNvCxnSpPr/>
          <p:nvPr/>
        </p:nvCxnSpPr>
        <p:spPr>
          <a:xfrm>
            <a:off x="1326650" y="2568400"/>
            <a:ext cx="0" cy="1146900"/>
          </a:xfrm>
          <a:prstGeom prst="straightConnector1">
            <a:avLst/>
          </a:prstGeom>
          <a:noFill/>
          <a:ln w="9525" cap="flat" cmpd="sng">
            <a:solidFill>
              <a:srgbClr val="1FD0B3"/>
            </a:solidFill>
            <a:prstDash val="solid"/>
            <a:round/>
            <a:headEnd type="none" w="med" len="med"/>
            <a:tailEnd type="none" w="med" len="med"/>
          </a:ln>
        </p:spPr>
      </p:cxnSp>
    </p:spTree>
    <p:extLst>
      <p:ext uri="{BB962C8B-B14F-4D97-AF65-F5344CB8AC3E}">
        <p14:creationId xmlns:p14="http://schemas.microsoft.com/office/powerpoint/2010/main" val="4084459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1003"/>
        <p:cNvGrpSpPr/>
        <p:nvPr/>
      </p:nvGrpSpPr>
      <p:grpSpPr>
        <a:xfrm>
          <a:off x="0" y="0"/>
          <a:ext cx="0" cy="0"/>
          <a:chOff x="0" y="0"/>
          <a:chExt cx="0" cy="0"/>
        </a:xfrm>
      </p:grpSpPr>
      <p:sp>
        <p:nvSpPr>
          <p:cNvPr id="1004" name="Google Shape;1004;p74"/>
          <p:cNvSpPr txBox="1">
            <a:spLocks noGrp="1"/>
          </p:cNvSpPr>
          <p:nvPr>
            <p:ph type="ctrTitle"/>
          </p:nvPr>
        </p:nvSpPr>
        <p:spPr>
          <a:xfrm>
            <a:off x="892889" y="701531"/>
            <a:ext cx="58380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Maximum Likelihood Estimation</a:t>
            </a:r>
            <a:endParaRPr sz="2500" b="1">
              <a:solidFill>
                <a:srgbClr val="1FD0B3"/>
              </a:solidFill>
              <a:latin typeface="Volkhov"/>
              <a:ea typeface="Volkhov"/>
              <a:cs typeface="Volkhov"/>
              <a:sym typeface="Volkhov"/>
            </a:endParaRPr>
          </a:p>
        </p:txBody>
      </p:sp>
      <p:pic>
        <p:nvPicPr>
          <p:cNvPr id="1005" name="Google Shape;1005;p74"/>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1006" name="Google Shape;1006;p74"/>
          <p:cNvGrpSpPr/>
          <p:nvPr/>
        </p:nvGrpSpPr>
        <p:grpSpPr>
          <a:xfrm>
            <a:off x="7585809" y="128475"/>
            <a:ext cx="1494900" cy="816160"/>
            <a:chOff x="7663063" y="164557"/>
            <a:chExt cx="1494900" cy="839067"/>
          </a:xfrm>
        </p:grpSpPr>
        <p:pic>
          <p:nvPicPr>
            <p:cNvPr id="1007" name="Google Shape;1007;p74"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1008" name="Google Shape;1008;p74"/>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1009" name="Google Shape;1009;p74"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1010" name="Google Shape;1010;p74"/>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1011" name="Google Shape;1011;p74"/>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sp>
        <p:nvSpPr>
          <p:cNvPr id="1012" name="Google Shape;1012;p74"/>
          <p:cNvSpPr txBox="1"/>
          <p:nvPr/>
        </p:nvSpPr>
        <p:spPr>
          <a:xfrm>
            <a:off x="838200" y="1200850"/>
            <a:ext cx="8089800" cy="297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300" dirty="0">
                <a:solidFill>
                  <a:schemeClr val="lt1"/>
                </a:solidFill>
              </a:rPr>
              <a:t>Goal:</a:t>
            </a:r>
            <a:r>
              <a:rPr lang="en" sz="1300" dirty="0">
                <a:solidFill>
                  <a:srgbClr val="56D1B3"/>
                </a:solidFill>
              </a:rPr>
              <a:t> find the maximum likelihood estimate over many different parameter combinations</a:t>
            </a:r>
            <a:endParaRPr sz="1300" dirty="0">
              <a:solidFill>
                <a:srgbClr val="56D1B3"/>
              </a:solidFill>
            </a:endParaRPr>
          </a:p>
          <a:p>
            <a:pPr marL="0" marR="0" lvl="0" indent="0" algn="l" rtl="0">
              <a:lnSpc>
                <a:spcPct val="115000"/>
              </a:lnSpc>
              <a:spcBef>
                <a:spcPts val="0"/>
              </a:spcBef>
              <a:spcAft>
                <a:spcPts val="0"/>
              </a:spcAft>
              <a:buNone/>
            </a:pPr>
            <a:endParaRPr sz="1300" dirty="0">
              <a:solidFill>
                <a:srgbClr val="56D1B3"/>
              </a:solidFill>
            </a:endParaRPr>
          </a:p>
          <a:p>
            <a:pPr marL="0" marR="0" lvl="0" indent="0" algn="l" rtl="0">
              <a:lnSpc>
                <a:spcPct val="115000"/>
              </a:lnSpc>
              <a:spcBef>
                <a:spcPts val="0"/>
              </a:spcBef>
              <a:spcAft>
                <a:spcPts val="0"/>
              </a:spcAft>
              <a:buNone/>
            </a:pPr>
            <a:r>
              <a:rPr lang="en" sz="1300" dirty="0">
                <a:solidFill>
                  <a:schemeClr val="lt1"/>
                </a:solidFill>
              </a:rPr>
              <a:t>Ways to do it:</a:t>
            </a:r>
            <a:endParaRPr sz="1300" dirty="0">
              <a:solidFill>
                <a:schemeClr val="lt1"/>
              </a:solidFill>
            </a:endParaRPr>
          </a:p>
          <a:p>
            <a:pPr marL="0" marR="0" lvl="0" indent="0" algn="l" rtl="0">
              <a:lnSpc>
                <a:spcPct val="120000"/>
              </a:lnSpc>
              <a:spcBef>
                <a:spcPts val="0"/>
              </a:spcBef>
              <a:spcAft>
                <a:spcPts val="0"/>
              </a:spcAft>
              <a:buNone/>
            </a:pPr>
            <a:endParaRPr sz="500" dirty="0">
              <a:solidFill>
                <a:schemeClr val="lt1"/>
              </a:solidFill>
            </a:endParaRPr>
          </a:p>
          <a:p>
            <a:pPr marL="603250" marR="0" lvl="0" algn="l" rtl="0">
              <a:lnSpc>
                <a:spcPct val="120000"/>
              </a:lnSpc>
              <a:spcBef>
                <a:spcPts val="0"/>
              </a:spcBef>
              <a:spcAft>
                <a:spcPts val="0"/>
              </a:spcAft>
              <a:buClr>
                <a:srgbClr val="56D1B3"/>
              </a:buClr>
              <a:buSzPts val="1300"/>
            </a:pPr>
            <a:r>
              <a:rPr lang="en" sz="1300" dirty="0">
                <a:solidFill>
                  <a:schemeClr val="lt1"/>
                </a:solidFill>
              </a:rPr>
              <a:t>1. Analytically</a:t>
            </a:r>
            <a:r>
              <a:rPr lang="en" sz="1300" dirty="0">
                <a:solidFill>
                  <a:srgbClr val="FF0000"/>
                </a:solidFill>
              </a:rPr>
              <a:t> 					                   =&gt; often not possible</a:t>
            </a:r>
            <a:endParaRPr sz="1300" dirty="0">
              <a:solidFill>
                <a:srgbClr val="FF0000"/>
              </a:solidFill>
              <a:highlight>
                <a:srgbClr val="1FD0B3"/>
              </a:highlight>
            </a:endParaRPr>
          </a:p>
          <a:p>
            <a:pPr marL="914400" marR="0" lvl="0" algn="l" rtl="0">
              <a:lnSpc>
                <a:spcPct val="120000"/>
              </a:lnSpc>
              <a:spcBef>
                <a:spcPts val="0"/>
              </a:spcBef>
              <a:spcAft>
                <a:spcPts val="0"/>
              </a:spcAft>
            </a:pPr>
            <a:r>
              <a:rPr lang="en" sz="1300" dirty="0">
                <a:solidFill>
                  <a:srgbClr val="56D1B3"/>
                </a:solidFill>
              </a:rPr>
              <a:t>→ Take the derivative of the likelihood </a:t>
            </a:r>
            <a:r>
              <a:rPr lang="en" sz="1300" dirty="0" err="1">
                <a:solidFill>
                  <a:srgbClr val="56D1B3"/>
                </a:solidFill>
              </a:rPr>
              <a:t>fct</a:t>
            </a:r>
            <a:r>
              <a:rPr lang="en" sz="1300" dirty="0">
                <a:solidFill>
                  <a:srgbClr val="56D1B3"/>
                </a:solidFill>
              </a:rPr>
              <a:t>, solve it for your parameters</a:t>
            </a:r>
            <a:endParaRPr sz="1300" dirty="0">
              <a:solidFill>
                <a:srgbClr val="56D1B3"/>
              </a:solidFill>
            </a:endParaRPr>
          </a:p>
          <a:p>
            <a:pPr marL="603250" marR="0" lvl="0" algn="l" rtl="0">
              <a:lnSpc>
                <a:spcPct val="120000"/>
              </a:lnSpc>
              <a:spcBef>
                <a:spcPts val="0"/>
              </a:spcBef>
              <a:spcAft>
                <a:spcPts val="0"/>
              </a:spcAft>
              <a:buClr>
                <a:srgbClr val="56D1B3"/>
              </a:buClr>
              <a:buSzPts val="1300"/>
            </a:pPr>
            <a:r>
              <a:rPr lang="en" sz="1300" dirty="0">
                <a:solidFill>
                  <a:schemeClr val="lt1"/>
                </a:solidFill>
              </a:rPr>
              <a:t>2. Naive search methods (e.g. </a:t>
            </a:r>
            <a:r>
              <a:rPr lang="en" sz="1300" u="sng" dirty="0">
                <a:solidFill>
                  <a:schemeClr val="lt1"/>
                </a:solidFill>
              </a:rPr>
              <a:t>grid search</a:t>
            </a:r>
            <a:r>
              <a:rPr lang="en" sz="1300" dirty="0">
                <a:solidFill>
                  <a:schemeClr val="lt1"/>
                </a:solidFill>
              </a:rPr>
              <a:t>, random search, genetic algorithms)            </a:t>
            </a:r>
            <a:r>
              <a:rPr lang="en" sz="1300" dirty="0">
                <a:solidFill>
                  <a:srgbClr val="FF0000"/>
                </a:solidFill>
              </a:rPr>
              <a:t>=&gt; expensive</a:t>
            </a:r>
            <a:endParaRPr sz="1300" dirty="0">
              <a:solidFill>
                <a:srgbClr val="FF0000"/>
              </a:solidFill>
            </a:endParaRPr>
          </a:p>
          <a:p>
            <a:pPr marL="457200" marR="0" lvl="0" algn="l" rtl="0">
              <a:lnSpc>
                <a:spcPct val="120000"/>
              </a:lnSpc>
              <a:spcBef>
                <a:spcPts val="0"/>
              </a:spcBef>
              <a:spcAft>
                <a:spcPts val="0"/>
              </a:spcAft>
            </a:pPr>
            <a:r>
              <a:rPr lang="en" sz="1300" dirty="0">
                <a:solidFill>
                  <a:srgbClr val="56D1B3"/>
                </a:solidFill>
              </a:rPr>
              <a:t>	→ Compute likelihood for different parameter values, take the largest</a:t>
            </a:r>
            <a:endParaRPr sz="1300" dirty="0">
              <a:solidFill>
                <a:srgbClr val="56D1B3"/>
              </a:solidFill>
            </a:endParaRPr>
          </a:p>
          <a:p>
            <a:pPr marL="603250" marR="0" lvl="0" algn="l" rtl="0">
              <a:lnSpc>
                <a:spcPct val="120000"/>
              </a:lnSpc>
              <a:spcBef>
                <a:spcPts val="0"/>
              </a:spcBef>
              <a:spcAft>
                <a:spcPts val="0"/>
              </a:spcAft>
              <a:buClr>
                <a:srgbClr val="56D1B3"/>
              </a:buClr>
              <a:buSzPts val="1300"/>
            </a:pPr>
            <a:r>
              <a:rPr lang="en" sz="1300" dirty="0">
                <a:solidFill>
                  <a:schemeClr val="lt1"/>
                </a:solidFill>
              </a:rPr>
              <a:t>3. Gradient-based methods (e.g. </a:t>
            </a:r>
            <a:r>
              <a:rPr lang="en" sz="1300" u="sng" dirty="0">
                <a:solidFill>
                  <a:schemeClr val="lt1"/>
                </a:solidFill>
              </a:rPr>
              <a:t>gradient descent</a:t>
            </a:r>
            <a:r>
              <a:rPr lang="en" sz="1300" dirty="0">
                <a:solidFill>
                  <a:schemeClr val="lt1"/>
                </a:solidFill>
              </a:rPr>
              <a:t>, stochastic gradient descent)</a:t>
            </a:r>
            <a:r>
              <a:rPr lang="en" sz="1300" dirty="0">
                <a:solidFill>
                  <a:srgbClr val="56D1B3"/>
                </a:solidFill>
              </a:rPr>
              <a:t>     </a:t>
            </a:r>
            <a:r>
              <a:rPr lang="en" sz="1300" dirty="0">
                <a:solidFill>
                  <a:srgbClr val="FF0000"/>
                </a:solidFill>
              </a:rPr>
              <a:t>=&gt; local </a:t>
            </a:r>
            <a:r>
              <a:rPr lang="en" sz="1300" dirty="0" err="1">
                <a:solidFill>
                  <a:srgbClr val="FF0000"/>
                </a:solidFill>
              </a:rPr>
              <a:t>minimas</a:t>
            </a:r>
            <a:endParaRPr sz="1300" dirty="0">
              <a:solidFill>
                <a:srgbClr val="FF0000"/>
              </a:solidFill>
            </a:endParaRPr>
          </a:p>
          <a:p>
            <a:pPr marR="0" lvl="0" algn="l" rtl="0">
              <a:lnSpc>
                <a:spcPct val="120000"/>
              </a:lnSpc>
              <a:spcBef>
                <a:spcPts val="0"/>
              </a:spcBef>
              <a:spcAft>
                <a:spcPts val="0"/>
              </a:spcAft>
            </a:pPr>
            <a:r>
              <a:rPr lang="en" sz="1300" dirty="0">
                <a:solidFill>
                  <a:srgbClr val="56D1B3"/>
                </a:solidFill>
              </a:rPr>
              <a:t>	→ Starts from an initial guess and moves to the direction of greatest descent</a:t>
            </a:r>
            <a:endParaRPr sz="1300" dirty="0">
              <a:solidFill>
                <a:srgbClr val="56D1B3"/>
              </a:solidFill>
            </a:endParaRPr>
          </a:p>
          <a:p>
            <a:pPr marL="603250" lvl="0" algn="l" rtl="0">
              <a:lnSpc>
                <a:spcPct val="120000"/>
              </a:lnSpc>
              <a:spcBef>
                <a:spcPts val="0"/>
              </a:spcBef>
              <a:spcAft>
                <a:spcPts val="0"/>
              </a:spcAft>
              <a:buClr>
                <a:srgbClr val="56D1B3"/>
              </a:buClr>
              <a:buSzPts val="1300"/>
            </a:pPr>
            <a:r>
              <a:rPr lang="en" sz="1300" dirty="0">
                <a:solidFill>
                  <a:schemeClr val="lt1"/>
                </a:solidFill>
              </a:rPr>
              <a:t>4. Bayesian methods 			</a:t>
            </a:r>
            <a:endParaRPr sz="1300" dirty="0">
              <a:solidFill>
                <a:srgbClr val="FF0000"/>
              </a:solidFill>
            </a:endParaRPr>
          </a:p>
          <a:p>
            <a:pPr marL="457200" lvl="0" algn="l" rtl="0">
              <a:lnSpc>
                <a:spcPct val="120000"/>
              </a:lnSpc>
              <a:spcBef>
                <a:spcPts val="0"/>
              </a:spcBef>
              <a:spcAft>
                <a:spcPts val="0"/>
              </a:spcAft>
            </a:pPr>
            <a:r>
              <a:rPr lang="en" sz="1300" dirty="0">
                <a:solidFill>
                  <a:srgbClr val="56D1B3"/>
                </a:solidFill>
              </a:rPr>
              <a:t>	→ Optimize the search process by using prior knowledge </a:t>
            </a:r>
            <a:endParaRPr sz="1300" dirty="0">
              <a:solidFill>
                <a:srgbClr val="56D1B3"/>
              </a:solidFill>
            </a:endParaRPr>
          </a:p>
          <a:p>
            <a:pPr marL="0" lvl="0" indent="0" algn="l" rtl="0">
              <a:lnSpc>
                <a:spcPct val="120000"/>
              </a:lnSpc>
              <a:spcBef>
                <a:spcPts val="0"/>
              </a:spcBef>
              <a:spcAft>
                <a:spcPts val="0"/>
              </a:spcAft>
              <a:buNone/>
            </a:pPr>
            <a:endParaRPr sz="1300" dirty="0">
              <a:solidFill>
                <a:srgbClr val="56D1B3"/>
              </a:solidFill>
            </a:endParaRPr>
          </a:p>
          <a:p>
            <a:pPr marL="0" lvl="0" indent="0" algn="l" rtl="0">
              <a:lnSpc>
                <a:spcPct val="120000"/>
              </a:lnSpc>
              <a:spcBef>
                <a:spcPts val="0"/>
              </a:spcBef>
              <a:spcAft>
                <a:spcPts val="0"/>
              </a:spcAft>
              <a:buNone/>
            </a:pPr>
            <a:endParaRPr sz="1300" dirty="0">
              <a:solidFill>
                <a:srgbClr val="56D1B3"/>
              </a:solidFill>
            </a:endParaRPr>
          </a:p>
          <a:p>
            <a:pPr marL="4572000" lvl="0" indent="457200" algn="l" rtl="0">
              <a:lnSpc>
                <a:spcPct val="120000"/>
              </a:lnSpc>
              <a:spcBef>
                <a:spcPts val="0"/>
              </a:spcBef>
              <a:spcAft>
                <a:spcPts val="0"/>
              </a:spcAft>
              <a:buNone/>
            </a:pPr>
            <a:endParaRPr sz="1300" dirty="0">
              <a:solidFill>
                <a:srgbClr val="56D1B3"/>
              </a:solidFill>
            </a:endParaRPr>
          </a:p>
          <a:p>
            <a:pPr marL="0" marR="0" lvl="0" indent="457200" algn="l" rtl="0">
              <a:lnSpc>
                <a:spcPct val="115000"/>
              </a:lnSpc>
              <a:spcBef>
                <a:spcPts val="0"/>
              </a:spcBef>
              <a:spcAft>
                <a:spcPts val="0"/>
              </a:spcAft>
              <a:buNone/>
            </a:pPr>
            <a:endParaRPr sz="1300" dirty="0"/>
          </a:p>
        </p:txBody>
      </p:sp>
      <p:sp>
        <p:nvSpPr>
          <p:cNvPr id="1013" name="Google Shape;1013;p74"/>
          <p:cNvSpPr txBox="1"/>
          <p:nvPr/>
        </p:nvSpPr>
        <p:spPr>
          <a:xfrm>
            <a:off x="0" y="2838825"/>
            <a:ext cx="12969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a:solidFill>
                  <a:srgbClr val="56D1B3"/>
                </a:solidFill>
              </a:rPr>
              <a:t>Optimization methods</a:t>
            </a:r>
            <a:endParaRPr>
              <a:solidFill>
                <a:srgbClr val="56D1B3"/>
              </a:solidFill>
            </a:endParaRPr>
          </a:p>
        </p:txBody>
      </p:sp>
      <p:cxnSp>
        <p:nvCxnSpPr>
          <p:cNvPr id="1014" name="Google Shape;1014;p74"/>
          <p:cNvCxnSpPr/>
          <p:nvPr/>
        </p:nvCxnSpPr>
        <p:spPr>
          <a:xfrm>
            <a:off x="1326650" y="2568400"/>
            <a:ext cx="0" cy="1146900"/>
          </a:xfrm>
          <a:prstGeom prst="straightConnector1">
            <a:avLst/>
          </a:prstGeom>
          <a:noFill/>
          <a:ln w="9525" cap="flat" cmpd="sng">
            <a:solidFill>
              <a:srgbClr val="1FD0B3"/>
            </a:solidFill>
            <a:prstDash val="solid"/>
            <a:round/>
            <a:headEnd type="none" w="med" len="med"/>
            <a:tailEnd type="non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1003"/>
        <p:cNvGrpSpPr/>
        <p:nvPr/>
      </p:nvGrpSpPr>
      <p:grpSpPr>
        <a:xfrm>
          <a:off x="0" y="0"/>
          <a:ext cx="0" cy="0"/>
          <a:chOff x="0" y="0"/>
          <a:chExt cx="0" cy="0"/>
        </a:xfrm>
      </p:grpSpPr>
      <p:sp>
        <p:nvSpPr>
          <p:cNvPr id="1004" name="Google Shape;1004;p74"/>
          <p:cNvSpPr txBox="1">
            <a:spLocks noGrp="1"/>
          </p:cNvSpPr>
          <p:nvPr>
            <p:ph type="ctrTitle"/>
          </p:nvPr>
        </p:nvSpPr>
        <p:spPr>
          <a:xfrm>
            <a:off x="892889" y="701531"/>
            <a:ext cx="58380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Maximum Likelihood Estimation</a:t>
            </a:r>
            <a:endParaRPr sz="2500" b="1">
              <a:solidFill>
                <a:srgbClr val="1FD0B3"/>
              </a:solidFill>
              <a:latin typeface="Volkhov"/>
              <a:ea typeface="Volkhov"/>
              <a:cs typeface="Volkhov"/>
              <a:sym typeface="Volkhov"/>
            </a:endParaRPr>
          </a:p>
        </p:txBody>
      </p:sp>
      <p:pic>
        <p:nvPicPr>
          <p:cNvPr id="1005" name="Google Shape;1005;p74"/>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1006" name="Google Shape;1006;p74"/>
          <p:cNvGrpSpPr/>
          <p:nvPr/>
        </p:nvGrpSpPr>
        <p:grpSpPr>
          <a:xfrm>
            <a:off x="7585809" y="128475"/>
            <a:ext cx="1494900" cy="816160"/>
            <a:chOff x="7663063" y="164557"/>
            <a:chExt cx="1494900" cy="839067"/>
          </a:xfrm>
        </p:grpSpPr>
        <p:pic>
          <p:nvPicPr>
            <p:cNvPr id="1007" name="Google Shape;1007;p74"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1008" name="Google Shape;1008;p74"/>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1009" name="Google Shape;1009;p74"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1010" name="Google Shape;1010;p74"/>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1011" name="Google Shape;1011;p74"/>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sp>
        <p:nvSpPr>
          <p:cNvPr id="1012" name="Google Shape;1012;p74"/>
          <p:cNvSpPr txBox="1"/>
          <p:nvPr/>
        </p:nvSpPr>
        <p:spPr>
          <a:xfrm>
            <a:off x="838200" y="1200850"/>
            <a:ext cx="8089800" cy="297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300" dirty="0">
                <a:solidFill>
                  <a:schemeClr val="lt1"/>
                </a:solidFill>
              </a:rPr>
              <a:t>Goal:</a:t>
            </a:r>
            <a:r>
              <a:rPr lang="en" sz="1300" dirty="0">
                <a:solidFill>
                  <a:srgbClr val="56D1B3"/>
                </a:solidFill>
              </a:rPr>
              <a:t> find the maximum likelihood estimate over many different parameter combinations</a:t>
            </a:r>
            <a:endParaRPr sz="1300" dirty="0">
              <a:solidFill>
                <a:srgbClr val="56D1B3"/>
              </a:solidFill>
            </a:endParaRPr>
          </a:p>
          <a:p>
            <a:pPr marL="0" marR="0" lvl="0" indent="0" algn="l" rtl="0">
              <a:lnSpc>
                <a:spcPct val="115000"/>
              </a:lnSpc>
              <a:spcBef>
                <a:spcPts val="0"/>
              </a:spcBef>
              <a:spcAft>
                <a:spcPts val="0"/>
              </a:spcAft>
              <a:buNone/>
            </a:pPr>
            <a:endParaRPr sz="1300" dirty="0">
              <a:solidFill>
                <a:srgbClr val="56D1B3"/>
              </a:solidFill>
            </a:endParaRPr>
          </a:p>
          <a:p>
            <a:pPr marL="0" marR="0" lvl="0" indent="0" algn="l" rtl="0">
              <a:lnSpc>
                <a:spcPct val="115000"/>
              </a:lnSpc>
              <a:spcBef>
                <a:spcPts val="0"/>
              </a:spcBef>
              <a:spcAft>
                <a:spcPts val="0"/>
              </a:spcAft>
              <a:buNone/>
            </a:pPr>
            <a:r>
              <a:rPr lang="en" sz="1300" dirty="0">
                <a:solidFill>
                  <a:schemeClr val="lt1"/>
                </a:solidFill>
              </a:rPr>
              <a:t>Ways to do it:</a:t>
            </a:r>
            <a:endParaRPr sz="1300" dirty="0">
              <a:solidFill>
                <a:schemeClr val="lt1"/>
              </a:solidFill>
            </a:endParaRPr>
          </a:p>
          <a:p>
            <a:pPr marL="0" marR="0" lvl="0" indent="0" algn="l" rtl="0">
              <a:lnSpc>
                <a:spcPct val="120000"/>
              </a:lnSpc>
              <a:spcBef>
                <a:spcPts val="0"/>
              </a:spcBef>
              <a:spcAft>
                <a:spcPts val="0"/>
              </a:spcAft>
              <a:buNone/>
            </a:pPr>
            <a:endParaRPr sz="500" dirty="0">
              <a:solidFill>
                <a:schemeClr val="lt1"/>
              </a:solidFill>
            </a:endParaRPr>
          </a:p>
          <a:p>
            <a:pPr marL="603250" marR="0" lvl="0" algn="l" rtl="0">
              <a:lnSpc>
                <a:spcPct val="120000"/>
              </a:lnSpc>
              <a:spcBef>
                <a:spcPts val="0"/>
              </a:spcBef>
              <a:spcAft>
                <a:spcPts val="0"/>
              </a:spcAft>
              <a:buClr>
                <a:srgbClr val="56D1B3"/>
              </a:buClr>
              <a:buSzPts val="1300"/>
            </a:pPr>
            <a:r>
              <a:rPr lang="en" sz="1300" dirty="0">
                <a:solidFill>
                  <a:schemeClr val="lt1"/>
                </a:solidFill>
              </a:rPr>
              <a:t>1. Analytically</a:t>
            </a:r>
            <a:r>
              <a:rPr lang="en" sz="1300" dirty="0">
                <a:solidFill>
                  <a:srgbClr val="FF0000"/>
                </a:solidFill>
              </a:rPr>
              <a:t> 					                   =&gt; often not possible</a:t>
            </a:r>
            <a:endParaRPr sz="1300" dirty="0">
              <a:solidFill>
                <a:srgbClr val="FF0000"/>
              </a:solidFill>
              <a:highlight>
                <a:srgbClr val="1FD0B3"/>
              </a:highlight>
            </a:endParaRPr>
          </a:p>
          <a:p>
            <a:pPr marL="914400" marR="0" lvl="0" algn="l" rtl="0">
              <a:lnSpc>
                <a:spcPct val="120000"/>
              </a:lnSpc>
              <a:spcBef>
                <a:spcPts val="0"/>
              </a:spcBef>
              <a:spcAft>
                <a:spcPts val="0"/>
              </a:spcAft>
            </a:pPr>
            <a:r>
              <a:rPr lang="en" sz="1300" dirty="0">
                <a:solidFill>
                  <a:srgbClr val="56D1B3"/>
                </a:solidFill>
              </a:rPr>
              <a:t>→ Take the derivative of the likelihood </a:t>
            </a:r>
            <a:r>
              <a:rPr lang="en" sz="1300" dirty="0" err="1">
                <a:solidFill>
                  <a:srgbClr val="56D1B3"/>
                </a:solidFill>
              </a:rPr>
              <a:t>fct</a:t>
            </a:r>
            <a:r>
              <a:rPr lang="en" sz="1300" dirty="0">
                <a:solidFill>
                  <a:srgbClr val="56D1B3"/>
                </a:solidFill>
              </a:rPr>
              <a:t>, solve it for your parameters</a:t>
            </a:r>
            <a:endParaRPr sz="1300" dirty="0">
              <a:solidFill>
                <a:srgbClr val="56D1B3"/>
              </a:solidFill>
            </a:endParaRPr>
          </a:p>
          <a:p>
            <a:pPr marL="603250" marR="0" lvl="0" algn="l" rtl="0">
              <a:lnSpc>
                <a:spcPct val="120000"/>
              </a:lnSpc>
              <a:spcBef>
                <a:spcPts val="0"/>
              </a:spcBef>
              <a:spcAft>
                <a:spcPts val="0"/>
              </a:spcAft>
              <a:buClr>
                <a:srgbClr val="56D1B3"/>
              </a:buClr>
              <a:buSzPts val="1300"/>
            </a:pPr>
            <a:r>
              <a:rPr lang="en" sz="1300" dirty="0">
                <a:solidFill>
                  <a:schemeClr val="lt1"/>
                </a:solidFill>
              </a:rPr>
              <a:t>2. Naive search methods (e.g. </a:t>
            </a:r>
            <a:r>
              <a:rPr lang="en" sz="1300" u="sng" dirty="0">
                <a:solidFill>
                  <a:schemeClr val="lt1"/>
                </a:solidFill>
              </a:rPr>
              <a:t>grid search</a:t>
            </a:r>
            <a:r>
              <a:rPr lang="en" sz="1300" dirty="0">
                <a:solidFill>
                  <a:schemeClr val="lt1"/>
                </a:solidFill>
              </a:rPr>
              <a:t>, random search, genetic algorithms)            </a:t>
            </a:r>
            <a:r>
              <a:rPr lang="en" sz="1300" dirty="0">
                <a:solidFill>
                  <a:srgbClr val="FF0000"/>
                </a:solidFill>
              </a:rPr>
              <a:t>=&gt; expensive</a:t>
            </a:r>
            <a:endParaRPr sz="1300" dirty="0">
              <a:solidFill>
                <a:srgbClr val="FF0000"/>
              </a:solidFill>
            </a:endParaRPr>
          </a:p>
          <a:p>
            <a:pPr marL="457200" marR="0" lvl="0" algn="l" rtl="0">
              <a:lnSpc>
                <a:spcPct val="120000"/>
              </a:lnSpc>
              <a:spcBef>
                <a:spcPts val="0"/>
              </a:spcBef>
              <a:spcAft>
                <a:spcPts val="0"/>
              </a:spcAft>
            </a:pPr>
            <a:r>
              <a:rPr lang="en" sz="1300" dirty="0">
                <a:solidFill>
                  <a:srgbClr val="56D1B3"/>
                </a:solidFill>
              </a:rPr>
              <a:t>	→ Compute likelihood for different parameter values, take the largest</a:t>
            </a:r>
            <a:endParaRPr sz="1300" dirty="0">
              <a:solidFill>
                <a:srgbClr val="56D1B3"/>
              </a:solidFill>
            </a:endParaRPr>
          </a:p>
          <a:p>
            <a:pPr marL="603250" marR="0" lvl="0" algn="l" rtl="0">
              <a:lnSpc>
                <a:spcPct val="120000"/>
              </a:lnSpc>
              <a:spcBef>
                <a:spcPts val="0"/>
              </a:spcBef>
              <a:spcAft>
                <a:spcPts val="0"/>
              </a:spcAft>
              <a:buClr>
                <a:srgbClr val="56D1B3"/>
              </a:buClr>
              <a:buSzPts val="1300"/>
            </a:pPr>
            <a:r>
              <a:rPr lang="en" sz="1300" dirty="0">
                <a:solidFill>
                  <a:schemeClr val="lt1"/>
                </a:solidFill>
              </a:rPr>
              <a:t>3. Gradient-based methods (e.g. </a:t>
            </a:r>
            <a:r>
              <a:rPr lang="en" sz="1300" u="sng" dirty="0">
                <a:solidFill>
                  <a:schemeClr val="lt1"/>
                </a:solidFill>
              </a:rPr>
              <a:t>gradient descent</a:t>
            </a:r>
            <a:r>
              <a:rPr lang="en" sz="1300" dirty="0">
                <a:solidFill>
                  <a:schemeClr val="lt1"/>
                </a:solidFill>
              </a:rPr>
              <a:t>, stochastic gradient descent)</a:t>
            </a:r>
            <a:r>
              <a:rPr lang="en" sz="1300" dirty="0">
                <a:solidFill>
                  <a:srgbClr val="56D1B3"/>
                </a:solidFill>
              </a:rPr>
              <a:t>     </a:t>
            </a:r>
            <a:r>
              <a:rPr lang="en" sz="1300" dirty="0">
                <a:solidFill>
                  <a:srgbClr val="FF0000"/>
                </a:solidFill>
              </a:rPr>
              <a:t>=&gt; local </a:t>
            </a:r>
            <a:r>
              <a:rPr lang="en" sz="1300" dirty="0" err="1">
                <a:solidFill>
                  <a:srgbClr val="FF0000"/>
                </a:solidFill>
              </a:rPr>
              <a:t>minimas</a:t>
            </a:r>
            <a:endParaRPr sz="1300" dirty="0">
              <a:solidFill>
                <a:srgbClr val="FF0000"/>
              </a:solidFill>
            </a:endParaRPr>
          </a:p>
          <a:p>
            <a:pPr marR="0" lvl="0" algn="l" rtl="0">
              <a:lnSpc>
                <a:spcPct val="120000"/>
              </a:lnSpc>
              <a:spcBef>
                <a:spcPts val="0"/>
              </a:spcBef>
              <a:spcAft>
                <a:spcPts val="0"/>
              </a:spcAft>
            </a:pPr>
            <a:r>
              <a:rPr lang="en" sz="1300" dirty="0">
                <a:solidFill>
                  <a:srgbClr val="56D1B3"/>
                </a:solidFill>
              </a:rPr>
              <a:t>	→ Starts from an initial guess and moves to the direction of greatest descent</a:t>
            </a:r>
            <a:endParaRPr sz="1300" dirty="0">
              <a:solidFill>
                <a:srgbClr val="56D1B3"/>
              </a:solidFill>
            </a:endParaRPr>
          </a:p>
          <a:p>
            <a:pPr marL="603250" lvl="0" algn="l" rtl="0">
              <a:lnSpc>
                <a:spcPct val="120000"/>
              </a:lnSpc>
              <a:spcBef>
                <a:spcPts val="0"/>
              </a:spcBef>
              <a:spcAft>
                <a:spcPts val="0"/>
              </a:spcAft>
              <a:buClr>
                <a:srgbClr val="56D1B3"/>
              </a:buClr>
              <a:buSzPts val="1300"/>
            </a:pPr>
            <a:r>
              <a:rPr lang="en" sz="1300" dirty="0">
                <a:solidFill>
                  <a:schemeClr val="lt1"/>
                </a:solidFill>
              </a:rPr>
              <a:t>4. Bayesian methods 			                                   </a:t>
            </a:r>
            <a:r>
              <a:rPr lang="en" sz="1300" dirty="0">
                <a:solidFill>
                  <a:srgbClr val="FF0000"/>
                </a:solidFill>
              </a:rPr>
              <a:t>=&gt; harder to implement</a:t>
            </a:r>
            <a:endParaRPr sz="1300" dirty="0">
              <a:solidFill>
                <a:srgbClr val="FF0000"/>
              </a:solidFill>
            </a:endParaRPr>
          </a:p>
          <a:p>
            <a:pPr marL="457200" lvl="0" algn="l" rtl="0">
              <a:lnSpc>
                <a:spcPct val="120000"/>
              </a:lnSpc>
              <a:spcBef>
                <a:spcPts val="0"/>
              </a:spcBef>
              <a:spcAft>
                <a:spcPts val="0"/>
              </a:spcAft>
            </a:pPr>
            <a:r>
              <a:rPr lang="en" sz="1300" dirty="0">
                <a:solidFill>
                  <a:srgbClr val="56D1B3"/>
                </a:solidFill>
              </a:rPr>
              <a:t>	→ Optimize the search process by using prior knowledge </a:t>
            </a:r>
            <a:endParaRPr sz="1300" dirty="0">
              <a:solidFill>
                <a:srgbClr val="56D1B3"/>
              </a:solidFill>
            </a:endParaRPr>
          </a:p>
          <a:p>
            <a:pPr marL="0" lvl="0" indent="0" algn="l" rtl="0">
              <a:lnSpc>
                <a:spcPct val="120000"/>
              </a:lnSpc>
              <a:spcBef>
                <a:spcPts val="0"/>
              </a:spcBef>
              <a:spcAft>
                <a:spcPts val="0"/>
              </a:spcAft>
              <a:buNone/>
            </a:pPr>
            <a:endParaRPr sz="1300" dirty="0">
              <a:solidFill>
                <a:srgbClr val="56D1B3"/>
              </a:solidFill>
            </a:endParaRPr>
          </a:p>
          <a:p>
            <a:pPr marL="0" lvl="0" indent="0" algn="l" rtl="0">
              <a:lnSpc>
                <a:spcPct val="120000"/>
              </a:lnSpc>
              <a:spcBef>
                <a:spcPts val="0"/>
              </a:spcBef>
              <a:spcAft>
                <a:spcPts val="0"/>
              </a:spcAft>
              <a:buNone/>
            </a:pPr>
            <a:endParaRPr sz="1300" dirty="0">
              <a:solidFill>
                <a:srgbClr val="56D1B3"/>
              </a:solidFill>
            </a:endParaRPr>
          </a:p>
          <a:p>
            <a:pPr marL="4572000" lvl="0" indent="457200" algn="l" rtl="0">
              <a:lnSpc>
                <a:spcPct val="120000"/>
              </a:lnSpc>
              <a:spcBef>
                <a:spcPts val="0"/>
              </a:spcBef>
              <a:spcAft>
                <a:spcPts val="0"/>
              </a:spcAft>
              <a:buNone/>
            </a:pPr>
            <a:endParaRPr sz="1300" dirty="0">
              <a:solidFill>
                <a:srgbClr val="56D1B3"/>
              </a:solidFill>
            </a:endParaRPr>
          </a:p>
          <a:p>
            <a:pPr marL="0" marR="0" lvl="0" indent="457200" algn="l" rtl="0">
              <a:lnSpc>
                <a:spcPct val="115000"/>
              </a:lnSpc>
              <a:spcBef>
                <a:spcPts val="0"/>
              </a:spcBef>
              <a:spcAft>
                <a:spcPts val="0"/>
              </a:spcAft>
              <a:buNone/>
            </a:pPr>
            <a:endParaRPr sz="1300" dirty="0"/>
          </a:p>
        </p:txBody>
      </p:sp>
      <p:sp>
        <p:nvSpPr>
          <p:cNvPr id="1013" name="Google Shape;1013;p74"/>
          <p:cNvSpPr txBox="1"/>
          <p:nvPr/>
        </p:nvSpPr>
        <p:spPr>
          <a:xfrm>
            <a:off x="0" y="2838825"/>
            <a:ext cx="12969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a:solidFill>
                  <a:srgbClr val="56D1B3"/>
                </a:solidFill>
              </a:rPr>
              <a:t>Optimization methods</a:t>
            </a:r>
            <a:endParaRPr>
              <a:solidFill>
                <a:srgbClr val="56D1B3"/>
              </a:solidFill>
            </a:endParaRPr>
          </a:p>
        </p:txBody>
      </p:sp>
      <p:cxnSp>
        <p:nvCxnSpPr>
          <p:cNvPr id="1014" name="Google Shape;1014;p74"/>
          <p:cNvCxnSpPr/>
          <p:nvPr/>
        </p:nvCxnSpPr>
        <p:spPr>
          <a:xfrm>
            <a:off x="1326650" y="2568400"/>
            <a:ext cx="0" cy="1146900"/>
          </a:xfrm>
          <a:prstGeom prst="straightConnector1">
            <a:avLst/>
          </a:prstGeom>
          <a:noFill/>
          <a:ln w="9525" cap="flat" cmpd="sng">
            <a:solidFill>
              <a:srgbClr val="1FD0B3"/>
            </a:solidFill>
            <a:prstDash val="solid"/>
            <a:round/>
            <a:headEnd type="none" w="med" len="med"/>
            <a:tailEnd type="none" w="med" len="med"/>
          </a:ln>
        </p:spPr>
      </p:cxnSp>
    </p:spTree>
    <p:extLst>
      <p:ext uri="{BB962C8B-B14F-4D97-AF65-F5344CB8AC3E}">
        <p14:creationId xmlns:p14="http://schemas.microsoft.com/office/powerpoint/2010/main" val="1824023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75"/>
          <p:cNvSpPr txBox="1"/>
          <p:nvPr/>
        </p:nvSpPr>
        <p:spPr>
          <a:xfrm>
            <a:off x="817775" y="1865874"/>
            <a:ext cx="7755600" cy="10989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rgbClr val="1FD0B3"/>
              </a:buClr>
              <a:buSzPts val="1500"/>
              <a:buFont typeface="Volkhov"/>
              <a:buChar char="➔"/>
            </a:pPr>
            <a:r>
              <a:rPr lang="en" sz="1800">
                <a:solidFill>
                  <a:srgbClr val="1FD0B3"/>
                </a:solidFill>
                <a:latin typeface="Volkhov"/>
                <a:ea typeface="Volkhov"/>
                <a:cs typeface="Volkhov"/>
                <a:sym typeface="Volkhov"/>
              </a:rPr>
              <a:t>What is </a:t>
            </a:r>
            <a:r>
              <a:rPr lang="en" sz="1800" b="1" i="1">
                <a:solidFill>
                  <a:srgbClr val="B0FEF1"/>
                </a:solidFill>
                <a:latin typeface="Volkhov"/>
                <a:ea typeface="Volkhov"/>
                <a:cs typeface="Volkhov"/>
                <a:sym typeface="Volkhov"/>
              </a:rPr>
              <a:t>model fitting</a:t>
            </a:r>
            <a:r>
              <a:rPr lang="en" sz="1800">
                <a:solidFill>
                  <a:srgbClr val="56D1B3"/>
                </a:solidFill>
                <a:latin typeface="Volkhov"/>
                <a:ea typeface="Volkhov"/>
                <a:cs typeface="Volkhov"/>
                <a:sym typeface="Volkhov"/>
              </a:rPr>
              <a:t>?</a:t>
            </a:r>
            <a:endParaRPr>
              <a:solidFill>
                <a:srgbClr val="1FD0B3"/>
              </a:solidFill>
            </a:endParaRPr>
          </a:p>
          <a:p>
            <a:pPr marL="457200" marR="0" lvl="0" indent="-323850" algn="l" rtl="0">
              <a:lnSpc>
                <a:spcPct val="115000"/>
              </a:lnSpc>
              <a:spcBef>
                <a:spcPts val="0"/>
              </a:spcBef>
              <a:spcAft>
                <a:spcPts val="0"/>
              </a:spcAft>
              <a:buClr>
                <a:srgbClr val="1FD0B3"/>
              </a:buClr>
              <a:buSzPts val="1500"/>
              <a:buFont typeface="Volkhov"/>
              <a:buChar char="➔"/>
            </a:pPr>
            <a:r>
              <a:rPr lang="en" sz="1800" b="0" i="0" u="none" strike="noStrike" cap="none">
                <a:solidFill>
                  <a:srgbClr val="1FD0B3"/>
                </a:solidFill>
                <a:latin typeface="Volkhov"/>
                <a:ea typeface="Volkhov"/>
                <a:cs typeface="Volkhov"/>
                <a:sym typeface="Volkhov"/>
              </a:rPr>
              <a:t>Model fitting using </a:t>
            </a:r>
            <a:r>
              <a:rPr lang="en" sz="1800" b="1" i="1" u="none" strike="noStrike" cap="none">
                <a:solidFill>
                  <a:srgbClr val="B0FEF1"/>
                </a:solidFill>
                <a:latin typeface="Volkhov"/>
                <a:ea typeface="Volkhov"/>
                <a:cs typeface="Volkhov"/>
                <a:sym typeface="Volkhov"/>
              </a:rPr>
              <a:t>maximum likelihood estimation </a:t>
            </a:r>
            <a:r>
              <a:rPr lang="en" sz="1800" b="1" i="0" u="none" strike="noStrike" cap="none">
                <a:solidFill>
                  <a:srgbClr val="1FD0B3"/>
                </a:solidFill>
                <a:latin typeface="Volkhov"/>
                <a:ea typeface="Volkhov"/>
                <a:cs typeface="Volkhov"/>
                <a:sym typeface="Volkhov"/>
              </a:rPr>
              <a:t>(MLE)</a:t>
            </a:r>
            <a:endParaRPr sz="1800" b="1" i="0" u="none" strike="noStrike" cap="none">
              <a:solidFill>
                <a:srgbClr val="B0FEF1"/>
              </a:solidFill>
              <a:latin typeface="Volkhov"/>
              <a:ea typeface="Volkhov"/>
              <a:cs typeface="Volkhov"/>
              <a:sym typeface="Volkhov"/>
            </a:endParaRPr>
          </a:p>
          <a:p>
            <a:pPr marL="457200" marR="0" lvl="0" indent="-323850" algn="l" rtl="0">
              <a:lnSpc>
                <a:spcPct val="115000"/>
              </a:lnSpc>
              <a:spcBef>
                <a:spcPts val="0"/>
              </a:spcBef>
              <a:spcAft>
                <a:spcPts val="0"/>
              </a:spcAft>
              <a:buClr>
                <a:srgbClr val="30455C"/>
              </a:buClr>
              <a:buSzPts val="1500"/>
              <a:buFont typeface="Volkhov"/>
              <a:buChar char="➔"/>
            </a:pPr>
            <a:r>
              <a:rPr lang="en" sz="1800" b="1" i="0" u="none" strike="noStrike" cap="none">
                <a:solidFill>
                  <a:srgbClr val="30455C"/>
                </a:solidFill>
                <a:highlight>
                  <a:srgbClr val="B0FEF1"/>
                </a:highlight>
                <a:latin typeface="Volkhov"/>
                <a:ea typeface="Volkhov"/>
                <a:cs typeface="Volkhov"/>
                <a:sym typeface="Volkhov"/>
              </a:rPr>
              <a:t>Optimization methods for MLE: </a:t>
            </a:r>
            <a:r>
              <a:rPr lang="en" sz="1800" b="1" i="1" u="none" strike="noStrike" cap="none">
                <a:solidFill>
                  <a:srgbClr val="30455C"/>
                </a:solidFill>
                <a:highlight>
                  <a:srgbClr val="B0FEF1"/>
                </a:highlight>
                <a:latin typeface="Volkhov"/>
                <a:ea typeface="Volkhov"/>
                <a:cs typeface="Volkhov"/>
                <a:sym typeface="Volkhov"/>
              </a:rPr>
              <a:t>grid search </a:t>
            </a:r>
            <a:r>
              <a:rPr lang="en" sz="1800" b="1" i="0" u="none" strike="noStrike" cap="none">
                <a:solidFill>
                  <a:srgbClr val="30455C"/>
                </a:solidFill>
                <a:highlight>
                  <a:srgbClr val="B0FEF1"/>
                </a:highlight>
                <a:latin typeface="Volkhov"/>
                <a:ea typeface="Volkhov"/>
                <a:cs typeface="Volkhov"/>
                <a:sym typeface="Volkhov"/>
              </a:rPr>
              <a:t>and</a:t>
            </a:r>
            <a:r>
              <a:rPr lang="en" sz="1800" b="1" i="1" u="none" strike="noStrike" cap="none">
                <a:solidFill>
                  <a:srgbClr val="30455C"/>
                </a:solidFill>
                <a:highlight>
                  <a:srgbClr val="B0FEF1"/>
                </a:highlight>
                <a:latin typeface="Volkhov"/>
                <a:ea typeface="Volkhov"/>
                <a:cs typeface="Volkhov"/>
                <a:sym typeface="Volkhov"/>
              </a:rPr>
              <a:t> gradient search  </a:t>
            </a:r>
            <a:endParaRPr sz="1800" b="0" i="0" u="none" strike="noStrike" cap="none">
              <a:solidFill>
                <a:srgbClr val="30455C"/>
              </a:solidFill>
              <a:highlight>
                <a:srgbClr val="B0FEF1"/>
              </a:highlight>
              <a:latin typeface="Volkhov"/>
              <a:ea typeface="Volkhov"/>
              <a:cs typeface="Volkhov"/>
              <a:sym typeface="Volkhov"/>
            </a:endParaRPr>
          </a:p>
        </p:txBody>
      </p:sp>
      <p:sp>
        <p:nvSpPr>
          <p:cNvPr id="1020" name="Google Shape;1020;p75"/>
          <p:cNvSpPr txBox="1">
            <a:spLocks noGrp="1"/>
          </p:cNvSpPr>
          <p:nvPr>
            <p:ph type="ctrTitle"/>
          </p:nvPr>
        </p:nvSpPr>
        <p:spPr>
          <a:xfrm>
            <a:off x="892890" y="701531"/>
            <a:ext cx="38955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What we will cover:</a:t>
            </a:r>
            <a:endParaRPr sz="2500" b="1">
              <a:solidFill>
                <a:srgbClr val="1FD0B3"/>
              </a:solidFill>
              <a:latin typeface="Volkhov"/>
              <a:ea typeface="Volkhov"/>
              <a:cs typeface="Volkhov"/>
              <a:sym typeface="Volkhov"/>
            </a:endParaRPr>
          </a:p>
        </p:txBody>
      </p:sp>
      <p:pic>
        <p:nvPicPr>
          <p:cNvPr id="1021" name="Google Shape;1021;p75"/>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1022" name="Google Shape;1022;p75"/>
          <p:cNvGrpSpPr/>
          <p:nvPr/>
        </p:nvGrpSpPr>
        <p:grpSpPr>
          <a:xfrm>
            <a:off x="7585809" y="128475"/>
            <a:ext cx="1494900" cy="816160"/>
            <a:chOff x="7663063" y="164557"/>
            <a:chExt cx="1494900" cy="839067"/>
          </a:xfrm>
        </p:grpSpPr>
        <p:pic>
          <p:nvPicPr>
            <p:cNvPr id="1023" name="Google Shape;1023;p75"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1024" name="Google Shape;1024;p75"/>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1025" name="Google Shape;1025;p75"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1026" name="Google Shape;1026;p75"/>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1027" name="Google Shape;1027;p75"/>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a:t>
            </a:r>
            <a:r>
              <a:rPr lang="en" sz="1100" b="0" i="0" u="none" strike="noStrike" cap="none">
                <a:solidFill>
                  <a:srgbClr val="B0FEF1"/>
                </a:solidFill>
                <a:latin typeface="Roboto Mono"/>
                <a:ea typeface="Roboto Mono"/>
                <a:cs typeface="Roboto Mono"/>
                <a:sym typeface="Roboto Mono"/>
              </a:rPr>
              <a:t>  | Modelling and model fitting </a:t>
            </a:r>
            <a:endParaRPr sz="1400" b="0" i="0" u="none" strike="noStrike" cap="none">
              <a:solidFill>
                <a:srgbClr val="B0FEF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1031"/>
        <p:cNvGrpSpPr/>
        <p:nvPr/>
      </p:nvGrpSpPr>
      <p:grpSpPr>
        <a:xfrm>
          <a:off x="0" y="0"/>
          <a:ext cx="0" cy="0"/>
          <a:chOff x="0" y="0"/>
          <a:chExt cx="0" cy="0"/>
        </a:xfrm>
      </p:grpSpPr>
      <p:sp>
        <p:nvSpPr>
          <p:cNvPr id="1032" name="Google Shape;1032;p76"/>
          <p:cNvSpPr txBox="1">
            <a:spLocks noGrp="1"/>
          </p:cNvSpPr>
          <p:nvPr>
            <p:ph type="ctrTitle"/>
          </p:nvPr>
        </p:nvSpPr>
        <p:spPr>
          <a:xfrm>
            <a:off x="892889" y="701531"/>
            <a:ext cx="58380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Grid Search</a:t>
            </a:r>
            <a:endParaRPr sz="2500" b="1">
              <a:solidFill>
                <a:srgbClr val="1FD0B3"/>
              </a:solidFill>
              <a:latin typeface="Volkhov"/>
              <a:ea typeface="Volkhov"/>
              <a:cs typeface="Volkhov"/>
              <a:sym typeface="Volkhov"/>
            </a:endParaRPr>
          </a:p>
        </p:txBody>
      </p:sp>
      <p:pic>
        <p:nvPicPr>
          <p:cNvPr id="1033" name="Google Shape;1033;p76"/>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1034" name="Google Shape;1034;p76"/>
          <p:cNvGrpSpPr/>
          <p:nvPr/>
        </p:nvGrpSpPr>
        <p:grpSpPr>
          <a:xfrm>
            <a:off x="7585809" y="128475"/>
            <a:ext cx="1494900" cy="816160"/>
            <a:chOff x="7663063" y="164557"/>
            <a:chExt cx="1494900" cy="839067"/>
          </a:xfrm>
        </p:grpSpPr>
        <p:pic>
          <p:nvPicPr>
            <p:cNvPr id="1035" name="Google Shape;1035;p76"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1036" name="Google Shape;1036;p76"/>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1037" name="Google Shape;1037;p76"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1038" name="Google Shape;1038;p76"/>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1039" name="Google Shape;1039;p76"/>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1040" name="Google Shape;1040;p76"/>
          <p:cNvPicPr preferRelativeResize="0"/>
          <p:nvPr/>
        </p:nvPicPr>
        <p:blipFill rotWithShape="1">
          <a:blip r:embed="rId6">
            <a:alphaModFix/>
          </a:blip>
          <a:srcRect t="7458" r="10586"/>
          <a:stretch/>
        </p:blipFill>
        <p:spPr>
          <a:xfrm>
            <a:off x="2767337" y="1419776"/>
            <a:ext cx="3609325" cy="2801674"/>
          </a:xfrm>
          <a:prstGeom prst="rect">
            <a:avLst/>
          </a:prstGeom>
          <a:noFill/>
          <a:ln>
            <a:noFill/>
          </a:ln>
        </p:spPr>
      </p:pic>
      <p:cxnSp>
        <p:nvCxnSpPr>
          <p:cNvPr id="1041" name="Google Shape;1041;p76"/>
          <p:cNvCxnSpPr/>
          <p:nvPr/>
        </p:nvCxnSpPr>
        <p:spPr>
          <a:xfrm flipH="1">
            <a:off x="6113725" y="1453125"/>
            <a:ext cx="1010100" cy="159600"/>
          </a:xfrm>
          <a:prstGeom prst="straightConnector1">
            <a:avLst/>
          </a:prstGeom>
          <a:noFill/>
          <a:ln w="9525" cap="flat" cmpd="sng">
            <a:solidFill>
              <a:schemeClr val="dk2"/>
            </a:solidFill>
            <a:prstDash val="solid"/>
            <a:round/>
            <a:headEnd type="none" w="med" len="med"/>
            <a:tailEnd type="triangle" w="med" len="med"/>
          </a:ln>
        </p:spPr>
      </p:cxnSp>
      <p:sp>
        <p:nvSpPr>
          <p:cNvPr id="2" name="ZoneTexte 1">
            <a:extLst>
              <a:ext uri="{FF2B5EF4-FFF2-40B4-BE49-F238E27FC236}">
                <a16:creationId xmlns:a16="http://schemas.microsoft.com/office/drawing/2014/main" id="{34C3A6E4-DCEE-664D-AE0A-1EEBA26D0352}"/>
              </a:ext>
            </a:extLst>
          </p:cNvPr>
          <p:cNvSpPr txBox="1"/>
          <p:nvPr/>
        </p:nvSpPr>
        <p:spPr>
          <a:xfrm>
            <a:off x="7123825" y="1191515"/>
            <a:ext cx="1351598" cy="523220"/>
          </a:xfrm>
          <a:prstGeom prst="rect">
            <a:avLst/>
          </a:prstGeom>
          <a:noFill/>
          <a:ln>
            <a:noFill/>
          </a:ln>
        </p:spPr>
        <p:txBody>
          <a:bodyPr wrap="square" rtlCol="0">
            <a:spAutoFit/>
          </a:bodyPr>
          <a:lstStyle/>
          <a:p>
            <a:r>
              <a:rPr lang="fr-GB" dirty="0">
                <a:solidFill>
                  <a:srgbClr val="53D1B3"/>
                </a:solidFill>
              </a:rPr>
              <a:t>Log Likelihood values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1045"/>
        <p:cNvGrpSpPr/>
        <p:nvPr/>
      </p:nvGrpSpPr>
      <p:grpSpPr>
        <a:xfrm>
          <a:off x="0" y="0"/>
          <a:ext cx="0" cy="0"/>
          <a:chOff x="0" y="0"/>
          <a:chExt cx="0" cy="0"/>
        </a:xfrm>
      </p:grpSpPr>
      <p:sp>
        <p:nvSpPr>
          <p:cNvPr id="1046" name="Google Shape;1046;p77"/>
          <p:cNvSpPr txBox="1">
            <a:spLocks noGrp="1"/>
          </p:cNvSpPr>
          <p:nvPr>
            <p:ph type="ctrTitle"/>
          </p:nvPr>
        </p:nvSpPr>
        <p:spPr>
          <a:xfrm>
            <a:off x="892889" y="701531"/>
            <a:ext cx="58380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Grid Search: Example</a:t>
            </a:r>
            <a:endParaRPr sz="2500" b="1">
              <a:solidFill>
                <a:srgbClr val="1FD0B3"/>
              </a:solidFill>
              <a:latin typeface="Volkhov"/>
              <a:ea typeface="Volkhov"/>
              <a:cs typeface="Volkhov"/>
              <a:sym typeface="Volkhov"/>
            </a:endParaRPr>
          </a:p>
        </p:txBody>
      </p:sp>
      <p:pic>
        <p:nvPicPr>
          <p:cNvPr id="1047" name="Google Shape;1047;p77"/>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1048" name="Google Shape;1048;p77"/>
          <p:cNvGrpSpPr/>
          <p:nvPr/>
        </p:nvGrpSpPr>
        <p:grpSpPr>
          <a:xfrm>
            <a:off x="7585809" y="128475"/>
            <a:ext cx="1494900" cy="816160"/>
            <a:chOff x="7663063" y="164557"/>
            <a:chExt cx="1494900" cy="839067"/>
          </a:xfrm>
        </p:grpSpPr>
        <p:pic>
          <p:nvPicPr>
            <p:cNvPr id="1049" name="Google Shape;1049;p77"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1050" name="Google Shape;1050;p77"/>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1051" name="Google Shape;1051;p77"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1052" name="Google Shape;1052;p77"/>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1053" name="Google Shape;1053;p77"/>
          <p:cNvSpPr txBox="1"/>
          <p:nvPr/>
        </p:nvSpPr>
        <p:spPr>
          <a:xfrm>
            <a:off x="892900" y="2395025"/>
            <a:ext cx="4112400" cy="861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sz="1700" b="1">
                <a:solidFill>
                  <a:srgbClr val="1FD0B3"/>
                </a:solidFill>
                <a:latin typeface="Volkhov"/>
                <a:ea typeface="Volkhov"/>
                <a:cs typeface="Volkhov"/>
                <a:sym typeface="Volkhov"/>
              </a:rPr>
              <a:t>➔ </a:t>
            </a:r>
            <a:r>
              <a:rPr lang="en" sz="2000" b="1">
                <a:solidFill>
                  <a:srgbClr val="1FD0B3"/>
                </a:solidFill>
                <a:latin typeface="Volkhov"/>
                <a:ea typeface="Volkhov"/>
                <a:cs typeface="Volkhov"/>
                <a:sym typeface="Volkhov"/>
              </a:rPr>
              <a:t>Divide </a:t>
            </a:r>
            <a:r>
              <a:rPr lang="en" sz="2000" b="1">
                <a:solidFill>
                  <a:srgbClr val="B0FEF1"/>
                </a:solidFill>
                <a:latin typeface="Volkhov"/>
                <a:ea typeface="Volkhov"/>
                <a:cs typeface="Volkhov"/>
                <a:sym typeface="Volkhov"/>
              </a:rPr>
              <a:t>parameters</a:t>
            </a:r>
            <a:r>
              <a:rPr lang="en" sz="2000" b="1">
                <a:solidFill>
                  <a:srgbClr val="1FD0B3"/>
                </a:solidFill>
                <a:latin typeface="Volkhov"/>
                <a:ea typeface="Volkhov"/>
                <a:cs typeface="Volkhov"/>
                <a:sym typeface="Volkhov"/>
              </a:rPr>
              <a:t> into grid </a:t>
            </a:r>
            <a:endParaRPr sz="1800">
              <a:solidFill>
                <a:srgbClr val="1FD0B3"/>
              </a:solidFill>
              <a:latin typeface="Volkhov"/>
              <a:ea typeface="Volkhov"/>
              <a:cs typeface="Volkhov"/>
              <a:sym typeface="Volkhov"/>
            </a:endParaRPr>
          </a:p>
          <a:p>
            <a:pPr marL="0" lvl="0" indent="0" algn="l" rtl="0">
              <a:lnSpc>
                <a:spcPct val="150000"/>
              </a:lnSpc>
              <a:spcBef>
                <a:spcPts val="0"/>
              </a:spcBef>
              <a:spcAft>
                <a:spcPts val="0"/>
              </a:spcAft>
              <a:buNone/>
            </a:pPr>
            <a:endParaRPr/>
          </a:p>
        </p:txBody>
      </p:sp>
      <p:sp>
        <p:nvSpPr>
          <p:cNvPr id="1054" name="Google Shape;1054;p77"/>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1055" name="Google Shape;1055;p77"/>
          <p:cNvPicPr preferRelativeResize="0"/>
          <p:nvPr/>
        </p:nvPicPr>
        <p:blipFill rotWithShape="1">
          <a:blip r:embed="rId6">
            <a:alphaModFix/>
          </a:blip>
          <a:srcRect l="3156" t="8054" r="4821"/>
          <a:stretch/>
        </p:blipFill>
        <p:spPr>
          <a:xfrm>
            <a:off x="5078088" y="1437502"/>
            <a:ext cx="3705526" cy="277693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1059"/>
        <p:cNvGrpSpPr/>
        <p:nvPr/>
      </p:nvGrpSpPr>
      <p:grpSpPr>
        <a:xfrm>
          <a:off x="0" y="0"/>
          <a:ext cx="0" cy="0"/>
          <a:chOff x="0" y="0"/>
          <a:chExt cx="0" cy="0"/>
        </a:xfrm>
      </p:grpSpPr>
      <p:sp>
        <p:nvSpPr>
          <p:cNvPr id="1060" name="Google Shape;1060;p78"/>
          <p:cNvSpPr txBox="1">
            <a:spLocks noGrp="1"/>
          </p:cNvSpPr>
          <p:nvPr>
            <p:ph type="ctrTitle"/>
          </p:nvPr>
        </p:nvSpPr>
        <p:spPr>
          <a:xfrm>
            <a:off x="892889" y="701531"/>
            <a:ext cx="58380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Grid Search</a:t>
            </a:r>
            <a:endParaRPr sz="2500" b="1">
              <a:solidFill>
                <a:srgbClr val="1FD0B3"/>
              </a:solidFill>
              <a:latin typeface="Volkhov"/>
              <a:ea typeface="Volkhov"/>
              <a:cs typeface="Volkhov"/>
              <a:sym typeface="Volkhov"/>
            </a:endParaRPr>
          </a:p>
        </p:txBody>
      </p:sp>
      <p:pic>
        <p:nvPicPr>
          <p:cNvPr id="1061" name="Google Shape;1061;p78"/>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1062" name="Google Shape;1062;p78"/>
          <p:cNvGrpSpPr/>
          <p:nvPr/>
        </p:nvGrpSpPr>
        <p:grpSpPr>
          <a:xfrm>
            <a:off x="7585809" y="128475"/>
            <a:ext cx="1494900" cy="816160"/>
            <a:chOff x="7663063" y="164557"/>
            <a:chExt cx="1494900" cy="839067"/>
          </a:xfrm>
        </p:grpSpPr>
        <p:pic>
          <p:nvPicPr>
            <p:cNvPr id="1063" name="Google Shape;1063;p78"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1064" name="Google Shape;1064;p78"/>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1065" name="Google Shape;1065;p78"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1066" name="Google Shape;1066;p78"/>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1067" name="Google Shape;1067;p78"/>
          <p:cNvSpPr txBox="1"/>
          <p:nvPr/>
        </p:nvSpPr>
        <p:spPr>
          <a:xfrm>
            <a:off x="892900" y="1648050"/>
            <a:ext cx="3820800" cy="2616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endParaRPr sz="1800">
              <a:solidFill>
                <a:srgbClr val="1FD0B3"/>
              </a:solidFill>
              <a:latin typeface="Volkhov"/>
              <a:ea typeface="Volkhov"/>
              <a:cs typeface="Volkhov"/>
              <a:sym typeface="Volkhov"/>
            </a:endParaRPr>
          </a:p>
          <a:p>
            <a:pPr marL="0" lvl="0" indent="0" algn="l" rtl="0">
              <a:lnSpc>
                <a:spcPct val="150000"/>
              </a:lnSpc>
              <a:spcBef>
                <a:spcPts val="0"/>
              </a:spcBef>
              <a:spcAft>
                <a:spcPts val="0"/>
              </a:spcAft>
              <a:buClr>
                <a:schemeClr val="dk1"/>
              </a:buClr>
              <a:buSzPts val="1100"/>
              <a:buFont typeface="Arial"/>
              <a:buNone/>
            </a:pPr>
            <a:r>
              <a:rPr lang="en" sz="1700" b="1">
                <a:solidFill>
                  <a:srgbClr val="1FD0B3"/>
                </a:solidFill>
                <a:latin typeface="Volkhov"/>
                <a:ea typeface="Volkhov"/>
                <a:cs typeface="Volkhov"/>
                <a:sym typeface="Volkhov"/>
              </a:rPr>
              <a:t>➔ </a:t>
            </a:r>
            <a:r>
              <a:rPr lang="en" sz="2000" b="1">
                <a:solidFill>
                  <a:srgbClr val="1FD0B3"/>
                </a:solidFill>
                <a:latin typeface="Volkhov"/>
                <a:ea typeface="Volkhov"/>
                <a:cs typeface="Volkhov"/>
                <a:sym typeface="Volkhov"/>
              </a:rPr>
              <a:t>For each set of parameters, compute the</a:t>
            </a:r>
            <a:r>
              <a:rPr lang="en" sz="2000" b="1">
                <a:solidFill>
                  <a:srgbClr val="B0FEF1"/>
                </a:solidFill>
                <a:latin typeface="Volkhov"/>
                <a:ea typeface="Volkhov"/>
                <a:cs typeface="Volkhov"/>
                <a:sym typeface="Volkhov"/>
              </a:rPr>
              <a:t> likelihood </a:t>
            </a:r>
            <a:r>
              <a:rPr lang="en" sz="2000" b="1">
                <a:solidFill>
                  <a:srgbClr val="1FD0B3"/>
                </a:solidFill>
                <a:latin typeface="Volkhov"/>
                <a:ea typeface="Volkhov"/>
                <a:cs typeface="Volkhov"/>
                <a:sym typeface="Volkhov"/>
              </a:rPr>
              <a:t>of parameters given data</a:t>
            </a:r>
            <a:endParaRPr sz="2000" b="1">
              <a:solidFill>
                <a:srgbClr val="1FD0B3"/>
              </a:solidFill>
              <a:latin typeface="Volkhov"/>
              <a:ea typeface="Volkhov"/>
              <a:cs typeface="Volkhov"/>
              <a:sym typeface="Volkhov"/>
            </a:endParaRPr>
          </a:p>
          <a:p>
            <a:pPr marL="0" lvl="0" indent="0" algn="l" rtl="0">
              <a:lnSpc>
                <a:spcPct val="150000"/>
              </a:lnSpc>
              <a:spcBef>
                <a:spcPts val="0"/>
              </a:spcBef>
              <a:spcAft>
                <a:spcPts val="0"/>
              </a:spcAft>
              <a:buClr>
                <a:schemeClr val="dk1"/>
              </a:buClr>
              <a:buSzPts val="1100"/>
              <a:buFont typeface="Arial"/>
              <a:buNone/>
            </a:pPr>
            <a:endParaRPr sz="1800">
              <a:solidFill>
                <a:srgbClr val="1FD0B3"/>
              </a:solidFill>
              <a:latin typeface="Volkhov"/>
              <a:ea typeface="Volkhov"/>
              <a:cs typeface="Volkhov"/>
              <a:sym typeface="Volkhov"/>
            </a:endParaRPr>
          </a:p>
          <a:p>
            <a:pPr marL="0" lvl="0" indent="0" algn="l" rtl="0">
              <a:lnSpc>
                <a:spcPct val="150000"/>
              </a:lnSpc>
              <a:spcBef>
                <a:spcPts val="0"/>
              </a:spcBef>
              <a:spcAft>
                <a:spcPts val="0"/>
              </a:spcAft>
              <a:buNone/>
            </a:pPr>
            <a:endParaRPr/>
          </a:p>
        </p:txBody>
      </p:sp>
      <p:sp>
        <p:nvSpPr>
          <p:cNvPr id="1068" name="Google Shape;1068;p78"/>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1069" name="Google Shape;1069;p78"/>
          <p:cNvPicPr preferRelativeResize="0"/>
          <p:nvPr/>
        </p:nvPicPr>
        <p:blipFill rotWithShape="1">
          <a:blip r:embed="rId6">
            <a:alphaModFix/>
          </a:blip>
          <a:srcRect l="3156" t="8054" r="4821"/>
          <a:stretch/>
        </p:blipFill>
        <p:spPr>
          <a:xfrm>
            <a:off x="5078088" y="1437502"/>
            <a:ext cx="3705526" cy="2776934"/>
          </a:xfrm>
          <a:prstGeom prst="rect">
            <a:avLst/>
          </a:prstGeom>
          <a:noFill/>
          <a:ln>
            <a:noFill/>
          </a:ln>
        </p:spPr>
      </p:pic>
      <p:sp>
        <p:nvSpPr>
          <p:cNvPr id="1070" name="Google Shape;1070;p78"/>
          <p:cNvSpPr/>
          <p:nvPr/>
        </p:nvSpPr>
        <p:spPr>
          <a:xfrm>
            <a:off x="6320475" y="2839950"/>
            <a:ext cx="339300" cy="232800"/>
          </a:xfrm>
          <a:prstGeom prst="mathMultiply">
            <a:avLst>
              <a:gd name="adj1" fmla="val 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239"/>
        <p:cNvGrpSpPr/>
        <p:nvPr/>
      </p:nvGrpSpPr>
      <p:grpSpPr>
        <a:xfrm>
          <a:off x="0" y="0"/>
          <a:ext cx="0" cy="0"/>
          <a:chOff x="0" y="0"/>
          <a:chExt cx="0" cy="0"/>
        </a:xfrm>
      </p:grpSpPr>
      <p:sp>
        <p:nvSpPr>
          <p:cNvPr id="240" name="Google Shape;240;p43"/>
          <p:cNvSpPr txBox="1">
            <a:spLocks noGrp="1"/>
          </p:cNvSpPr>
          <p:nvPr>
            <p:ph type="ctrTitle"/>
          </p:nvPr>
        </p:nvSpPr>
        <p:spPr>
          <a:xfrm>
            <a:off x="892908" y="701525"/>
            <a:ext cx="68424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Developing a computational model</a:t>
            </a:r>
            <a:endParaRPr sz="2500" b="1">
              <a:solidFill>
                <a:srgbClr val="1FD0B3"/>
              </a:solidFill>
              <a:latin typeface="Volkhov"/>
              <a:ea typeface="Volkhov"/>
              <a:cs typeface="Volkhov"/>
              <a:sym typeface="Volkhov"/>
            </a:endParaRPr>
          </a:p>
        </p:txBody>
      </p:sp>
      <p:sp>
        <p:nvSpPr>
          <p:cNvPr id="241" name="Google Shape;241;p43"/>
          <p:cNvSpPr txBox="1"/>
          <p:nvPr/>
        </p:nvSpPr>
        <p:spPr>
          <a:xfrm>
            <a:off x="838200" y="477525"/>
            <a:ext cx="5973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100">
                <a:solidFill>
                  <a:srgbClr val="B0FEF1"/>
                </a:solidFill>
                <a:latin typeface="Roboto Mono"/>
                <a:ea typeface="Roboto Mono"/>
                <a:cs typeface="Roboto Mono"/>
                <a:sym typeface="Roboto Mono"/>
              </a:rPr>
              <a:t>Section C | Modelling and model fitting </a:t>
            </a:r>
            <a:endParaRPr>
              <a:solidFill>
                <a:srgbClr val="B0FEF1"/>
              </a:solidFill>
            </a:endParaRPr>
          </a:p>
          <a:p>
            <a:pPr marL="0" marR="0" lvl="0" indent="0" algn="l" rtl="0">
              <a:lnSpc>
                <a:spcPct val="100000"/>
              </a:lnSpc>
              <a:spcBef>
                <a:spcPts val="0"/>
              </a:spcBef>
              <a:spcAft>
                <a:spcPts val="0"/>
              </a:spcAft>
              <a:buClr>
                <a:srgbClr val="000000"/>
              </a:buClr>
              <a:buSzPts val="1100"/>
              <a:buFont typeface="Arial"/>
              <a:buNone/>
            </a:pPr>
            <a:endParaRPr sz="1100">
              <a:solidFill>
                <a:srgbClr val="B0FEF1"/>
              </a:solidFill>
              <a:latin typeface="Roboto Mono"/>
              <a:ea typeface="Roboto Mono"/>
              <a:cs typeface="Roboto Mono"/>
              <a:sym typeface="Roboto Mono"/>
            </a:endParaRPr>
          </a:p>
        </p:txBody>
      </p:sp>
      <p:pic>
        <p:nvPicPr>
          <p:cNvPr id="242" name="Google Shape;242;p43"/>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243" name="Google Shape;243;p43"/>
          <p:cNvGrpSpPr/>
          <p:nvPr/>
        </p:nvGrpSpPr>
        <p:grpSpPr>
          <a:xfrm>
            <a:off x="7585809" y="128475"/>
            <a:ext cx="1494900" cy="816160"/>
            <a:chOff x="7663063" y="164557"/>
            <a:chExt cx="1494900" cy="839067"/>
          </a:xfrm>
        </p:grpSpPr>
        <p:pic>
          <p:nvPicPr>
            <p:cNvPr id="244" name="Google Shape;244;p43"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245" name="Google Shape;245;p43"/>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246" name="Google Shape;246;p43"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247" name="Google Shape;247;p43"/>
          <p:cNvSpPr txBox="1"/>
          <p:nvPr/>
        </p:nvSpPr>
        <p:spPr>
          <a:xfrm>
            <a:off x="547376" y="4546000"/>
            <a:ext cx="4056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100">
                <a:solidFill>
                  <a:srgbClr val="B0FEF1"/>
                </a:solidFill>
                <a:latin typeface="Roboto Mono"/>
                <a:ea typeface="Roboto Mono"/>
                <a:cs typeface="Roboto Mono"/>
                <a:sym typeface="Roboto Mono"/>
              </a:rPr>
              <a:t>Tricia Seow | Samuel Hewitt | Noam Goldway</a:t>
            </a:r>
            <a:endParaRPr>
              <a:solidFill>
                <a:srgbClr val="B0FEF1"/>
              </a:solidFill>
            </a:endParaRPr>
          </a:p>
          <a:p>
            <a:pPr marL="0" marR="0" lvl="0" indent="0" algn="l" rtl="0">
              <a:lnSpc>
                <a:spcPct val="100000"/>
              </a:lnSpc>
              <a:spcBef>
                <a:spcPts val="0"/>
              </a:spcBef>
              <a:spcAft>
                <a:spcPts val="0"/>
              </a:spcAft>
              <a:buClr>
                <a:srgbClr val="000000"/>
              </a:buClr>
              <a:buSzPts val="1100"/>
              <a:buFont typeface="Arial"/>
              <a:buNone/>
            </a:pPr>
            <a:endParaRPr sz="1100">
              <a:solidFill>
                <a:srgbClr val="B0FEF1"/>
              </a:solidFill>
              <a:latin typeface="Roboto Mono"/>
              <a:ea typeface="Roboto Mono"/>
              <a:cs typeface="Roboto Mono"/>
              <a:sym typeface="Roboto Mono"/>
            </a:endParaRPr>
          </a:p>
        </p:txBody>
      </p:sp>
      <p:sp>
        <p:nvSpPr>
          <p:cNvPr id="248" name="Google Shape;248;p43"/>
          <p:cNvSpPr/>
          <p:nvPr/>
        </p:nvSpPr>
        <p:spPr>
          <a:xfrm>
            <a:off x="5116236" y="1246600"/>
            <a:ext cx="3037200" cy="1269600"/>
          </a:xfrm>
          <a:prstGeom prst="rect">
            <a:avLst/>
          </a:prstGeom>
          <a:solidFill>
            <a:srgbClr val="073763"/>
          </a:solidFill>
          <a:ln w="9525" cap="flat" cmpd="sng">
            <a:solidFill>
              <a:srgbClr val="B0FEF1"/>
            </a:solidFill>
            <a:prstDash val="solid"/>
            <a:round/>
            <a:headEnd type="none" w="sm" len="sm"/>
            <a:tailEnd type="none" w="sm" len="sm"/>
          </a:ln>
        </p:spPr>
        <p:txBody>
          <a:bodyPr spcFirstLastPara="1" wrap="square" lIns="55875" tIns="55875" rIns="55875" bIns="55875" anchor="t" anchorCtr="0">
            <a:noAutofit/>
          </a:bodyPr>
          <a:lstStyle/>
          <a:p>
            <a:pPr marL="0" lvl="0" indent="0" algn="ctr" rtl="0">
              <a:spcBef>
                <a:spcPts val="0"/>
              </a:spcBef>
              <a:spcAft>
                <a:spcPts val="0"/>
              </a:spcAft>
              <a:buNone/>
            </a:pPr>
            <a:r>
              <a:rPr lang="en" sz="1100" b="1">
                <a:solidFill>
                  <a:srgbClr val="1FD0B3"/>
                </a:solidFill>
              </a:rPr>
              <a:t>2. Fit model(s) to data</a:t>
            </a:r>
            <a:endParaRPr sz="1100" b="1">
              <a:solidFill>
                <a:srgbClr val="1FD0B3"/>
              </a:solidFill>
            </a:endParaRPr>
          </a:p>
        </p:txBody>
      </p:sp>
      <p:sp>
        <p:nvSpPr>
          <p:cNvPr id="249" name="Google Shape;249;p43"/>
          <p:cNvSpPr/>
          <p:nvPr/>
        </p:nvSpPr>
        <p:spPr>
          <a:xfrm>
            <a:off x="5405022" y="1633132"/>
            <a:ext cx="770100" cy="790500"/>
          </a:xfrm>
          <a:prstGeom prst="rect">
            <a:avLst/>
          </a:prstGeom>
          <a:solidFill>
            <a:srgbClr val="0B5394"/>
          </a:solidFill>
          <a:ln w="9525" cap="flat" cmpd="sng">
            <a:solidFill>
              <a:srgbClr val="B0FEF1"/>
            </a:solidFill>
            <a:prstDash val="solid"/>
            <a:round/>
            <a:headEnd type="none" w="sm" len="sm"/>
            <a:tailEnd type="none" w="sm" len="sm"/>
          </a:ln>
        </p:spPr>
        <p:txBody>
          <a:bodyPr spcFirstLastPara="1" wrap="square" lIns="55875" tIns="55875" rIns="55875" bIns="55875" anchor="ctr" anchorCtr="0">
            <a:noAutofit/>
          </a:bodyPr>
          <a:lstStyle/>
          <a:p>
            <a:pPr marL="0" lvl="0" indent="0" algn="ctr" rtl="0">
              <a:spcBef>
                <a:spcPts val="0"/>
              </a:spcBef>
              <a:spcAft>
                <a:spcPts val="0"/>
              </a:spcAft>
              <a:buNone/>
            </a:pPr>
            <a:r>
              <a:rPr lang="en" sz="1000">
                <a:solidFill>
                  <a:srgbClr val="1FD0B3"/>
                </a:solidFill>
              </a:rPr>
              <a:t>Model selection</a:t>
            </a:r>
            <a:endParaRPr sz="1000">
              <a:solidFill>
                <a:srgbClr val="1FD0B3"/>
              </a:solidFill>
            </a:endParaRPr>
          </a:p>
        </p:txBody>
      </p:sp>
      <p:sp>
        <p:nvSpPr>
          <p:cNvPr id="250" name="Google Shape;250;p43"/>
          <p:cNvSpPr/>
          <p:nvPr/>
        </p:nvSpPr>
        <p:spPr>
          <a:xfrm>
            <a:off x="7097386" y="1634679"/>
            <a:ext cx="770100" cy="790500"/>
          </a:xfrm>
          <a:prstGeom prst="rect">
            <a:avLst/>
          </a:prstGeom>
          <a:solidFill>
            <a:srgbClr val="0B5394"/>
          </a:solidFill>
          <a:ln w="9525" cap="flat" cmpd="sng">
            <a:solidFill>
              <a:srgbClr val="B0FEF1"/>
            </a:solidFill>
            <a:prstDash val="solid"/>
            <a:round/>
            <a:headEnd type="none" w="sm" len="sm"/>
            <a:tailEnd type="none" w="sm" len="sm"/>
          </a:ln>
        </p:spPr>
        <p:txBody>
          <a:bodyPr spcFirstLastPara="1" wrap="square" lIns="55875" tIns="55875" rIns="55875" bIns="55875" anchor="ctr" anchorCtr="0">
            <a:noAutofit/>
          </a:bodyPr>
          <a:lstStyle/>
          <a:p>
            <a:pPr marL="0" lvl="0" indent="0" algn="ctr" rtl="0">
              <a:spcBef>
                <a:spcPts val="0"/>
              </a:spcBef>
              <a:spcAft>
                <a:spcPts val="0"/>
              </a:spcAft>
              <a:buNone/>
            </a:pPr>
            <a:r>
              <a:rPr lang="en" sz="1000">
                <a:solidFill>
                  <a:srgbClr val="1FD0B3"/>
                </a:solidFill>
              </a:rPr>
              <a:t>Parameter estimation</a:t>
            </a:r>
            <a:endParaRPr sz="1000">
              <a:solidFill>
                <a:srgbClr val="1FD0B3"/>
              </a:solidFill>
            </a:endParaRPr>
          </a:p>
        </p:txBody>
      </p:sp>
      <p:cxnSp>
        <p:nvCxnSpPr>
          <p:cNvPr id="251" name="Google Shape;251;p43"/>
          <p:cNvCxnSpPr/>
          <p:nvPr/>
        </p:nvCxnSpPr>
        <p:spPr>
          <a:xfrm rot="10800000">
            <a:off x="6315139" y="2028455"/>
            <a:ext cx="642600" cy="3000"/>
          </a:xfrm>
          <a:prstGeom prst="straightConnector1">
            <a:avLst/>
          </a:prstGeom>
          <a:noFill/>
          <a:ln w="38100" cap="flat" cmpd="sng">
            <a:solidFill>
              <a:srgbClr val="B0FEF1"/>
            </a:solidFill>
            <a:prstDash val="solid"/>
            <a:round/>
            <a:headEnd type="triangl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1074"/>
        <p:cNvGrpSpPr/>
        <p:nvPr/>
      </p:nvGrpSpPr>
      <p:grpSpPr>
        <a:xfrm>
          <a:off x="0" y="0"/>
          <a:ext cx="0" cy="0"/>
          <a:chOff x="0" y="0"/>
          <a:chExt cx="0" cy="0"/>
        </a:xfrm>
      </p:grpSpPr>
      <p:sp>
        <p:nvSpPr>
          <p:cNvPr id="2" name="Rectangle 1">
            <a:extLst>
              <a:ext uri="{FF2B5EF4-FFF2-40B4-BE49-F238E27FC236}">
                <a16:creationId xmlns:a16="http://schemas.microsoft.com/office/drawing/2014/main" id="{B8405517-E402-7E49-880E-47E185638FFD}"/>
              </a:ext>
            </a:extLst>
          </p:cNvPr>
          <p:cNvSpPr/>
          <p:nvPr/>
        </p:nvSpPr>
        <p:spPr>
          <a:xfrm>
            <a:off x="4866100" y="1163499"/>
            <a:ext cx="3609323" cy="73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GB"/>
          </a:p>
        </p:txBody>
      </p:sp>
      <p:sp>
        <p:nvSpPr>
          <p:cNvPr id="1075" name="Google Shape;1075;p79"/>
          <p:cNvSpPr txBox="1">
            <a:spLocks noGrp="1"/>
          </p:cNvSpPr>
          <p:nvPr>
            <p:ph type="ctrTitle"/>
          </p:nvPr>
        </p:nvSpPr>
        <p:spPr>
          <a:xfrm>
            <a:off x="892889" y="701531"/>
            <a:ext cx="58380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Grid Search</a:t>
            </a:r>
            <a:endParaRPr sz="2500" b="1">
              <a:solidFill>
                <a:srgbClr val="1FD0B3"/>
              </a:solidFill>
              <a:latin typeface="Volkhov"/>
              <a:ea typeface="Volkhov"/>
              <a:cs typeface="Volkhov"/>
              <a:sym typeface="Volkhov"/>
            </a:endParaRPr>
          </a:p>
        </p:txBody>
      </p:sp>
      <p:pic>
        <p:nvPicPr>
          <p:cNvPr id="1076" name="Google Shape;1076;p79"/>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1077" name="Google Shape;1077;p79"/>
          <p:cNvGrpSpPr/>
          <p:nvPr/>
        </p:nvGrpSpPr>
        <p:grpSpPr>
          <a:xfrm>
            <a:off x="7585809" y="128475"/>
            <a:ext cx="1494900" cy="816160"/>
            <a:chOff x="7663063" y="164557"/>
            <a:chExt cx="1494900" cy="839067"/>
          </a:xfrm>
        </p:grpSpPr>
        <p:pic>
          <p:nvPicPr>
            <p:cNvPr id="1078" name="Google Shape;1078;p79"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1079" name="Google Shape;1079;p79"/>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1080" name="Google Shape;1080;p79"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1081" name="Google Shape;1081;p79"/>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1082" name="Google Shape;1082;p79"/>
          <p:cNvSpPr txBox="1"/>
          <p:nvPr/>
        </p:nvSpPr>
        <p:spPr>
          <a:xfrm>
            <a:off x="860600" y="2128763"/>
            <a:ext cx="3820800" cy="1277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sz="3000" b="1">
                <a:solidFill>
                  <a:srgbClr val="1FD0B3"/>
                </a:solidFill>
                <a:latin typeface="Volkhov"/>
                <a:ea typeface="Volkhov"/>
                <a:cs typeface="Volkhov"/>
                <a:sym typeface="Volkhov"/>
              </a:rPr>
              <a:t>➔ Take the largest!</a:t>
            </a:r>
            <a:endParaRPr sz="3000" b="1">
              <a:solidFill>
                <a:srgbClr val="1FD0B3"/>
              </a:solidFill>
              <a:latin typeface="Volkhov"/>
              <a:ea typeface="Volkhov"/>
              <a:cs typeface="Volkhov"/>
              <a:sym typeface="Volkhov"/>
            </a:endParaRPr>
          </a:p>
          <a:p>
            <a:pPr marL="0" lvl="0" indent="0" algn="l" rtl="0">
              <a:lnSpc>
                <a:spcPct val="150000"/>
              </a:lnSpc>
              <a:spcBef>
                <a:spcPts val="0"/>
              </a:spcBef>
              <a:spcAft>
                <a:spcPts val="0"/>
              </a:spcAft>
              <a:buNone/>
            </a:pPr>
            <a:endParaRPr sz="2600" b="1"/>
          </a:p>
        </p:txBody>
      </p:sp>
      <p:sp>
        <p:nvSpPr>
          <p:cNvPr id="1083" name="Google Shape;1083;p79"/>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1084" name="Google Shape;1084;p79"/>
          <p:cNvPicPr preferRelativeResize="0"/>
          <p:nvPr/>
        </p:nvPicPr>
        <p:blipFill rotWithShape="1">
          <a:blip r:embed="rId6">
            <a:alphaModFix/>
          </a:blip>
          <a:srcRect t="7458" r="10586"/>
          <a:stretch/>
        </p:blipFill>
        <p:spPr>
          <a:xfrm>
            <a:off x="4866100" y="1366626"/>
            <a:ext cx="3609325" cy="2801674"/>
          </a:xfrm>
          <a:prstGeom prst="rect">
            <a:avLst/>
          </a:prstGeom>
          <a:noFill/>
          <a:ln>
            <a:noFill/>
          </a:ln>
        </p:spPr>
      </p:pic>
      <p:sp>
        <p:nvSpPr>
          <p:cNvPr id="1085" name="Google Shape;1085;p79"/>
          <p:cNvSpPr/>
          <p:nvPr/>
        </p:nvSpPr>
        <p:spPr>
          <a:xfrm>
            <a:off x="6598975" y="1847800"/>
            <a:ext cx="321600" cy="237600"/>
          </a:xfrm>
          <a:prstGeom prst="mathMultiply">
            <a:avLst>
              <a:gd name="adj1" fmla="val 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ZoneTexte 13">
            <a:extLst>
              <a:ext uri="{FF2B5EF4-FFF2-40B4-BE49-F238E27FC236}">
                <a16:creationId xmlns:a16="http://schemas.microsoft.com/office/drawing/2014/main" id="{A608AAFE-FCB4-B14C-B76E-D44E5AC0BFF2}"/>
              </a:ext>
            </a:extLst>
          </p:cNvPr>
          <p:cNvSpPr txBox="1"/>
          <p:nvPr/>
        </p:nvSpPr>
        <p:spPr>
          <a:xfrm>
            <a:off x="7334733" y="1201969"/>
            <a:ext cx="1351598" cy="276999"/>
          </a:xfrm>
          <a:prstGeom prst="rect">
            <a:avLst/>
          </a:prstGeom>
          <a:noFill/>
          <a:ln>
            <a:noFill/>
          </a:ln>
        </p:spPr>
        <p:txBody>
          <a:bodyPr wrap="square" rtlCol="0">
            <a:spAutoFit/>
          </a:bodyPr>
          <a:lstStyle/>
          <a:p>
            <a:r>
              <a:rPr lang="fr-GB" sz="1200" dirty="0">
                <a:solidFill>
                  <a:srgbClr val="53D1B3"/>
                </a:solidFill>
              </a:rPr>
              <a:t>Log Likelihood</a:t>
            </a:r>
            <a:endParaRPr lang="fr-GB" dirty="0">
              <a:solidFill>
                <a:srgbClr val="53D1B3"/>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1089"/>
        <p:cNvGrpSpPr/>
        <p:nvPr/>
      </p:nvGrpSpPr>
      <p:grpSpPr>
        <a:xfrm>
          <a:off x="0" y="0"/>
          <a:ext cx="0" cy="0"/>
          <a:chOff x="0" y="0"/>
          <a:chExt cx="0" cy="0"/>
        </a:xfrm>
      </p:grpSpPr>
      <p:sp>
        <p:nvSpPr>
          <p:cNvPr id="1090" name="Google Shape;1090;p80"/>
          <p:cNvSpPr txBox="1">
            <a:spLocks noGrp="1"/>
          </p:cNvSpPr>
          <p:nvPr>
            <p:ph type="ctrTitle"/>
          </p:nvPr>
        </p:nvSpPr>
        <p:spPr>
          <a:xfrm>
            <a:off x="892889" y="701531"/>
            <a:ext cx="58380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Grid Search Drawbacks</a:t>
            </a:r>
            <a:endParaRPr sz="2500" b="1">
              <a:solidFill>
                <a:srgbClr val="1FD0B3"/>
              </a:solidFill>
              <a:latin typeface="Volkhov"/>
              <a:ea typeface="Volkhov"/>
              <a:cs typeface="Volkhov"/>
              <a:sym typeface="Volkhov"/>
            </a:endParaRPr>
          </a:p>
        </p:txBody>
      </p:sp>
      <p:pic>
        <p:nvPicPr>
          <p:cNvPr id="1091" name="Google Shape;1091;p80"/>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1092" name="Google Shape;1092;p80"/>
          <p:cNvGrpSpPr/>
          <p:nvPr/>
        </p:nvGrpSpPr>
        <p:grpSpPr>
          <a:xfrm>
            <a:off x="7585809" y="128475"/>
            <a:ext cx="1494900" cy="816160"/>
            <a:chOff x="7663063" y="164557"/>
            <a:chExt cx="1494900" cy="839067"/>
          </a:xfrm>
        </p:grpSpPr>
        <p:pic>
          <p:nvPicPr>
            <p:cNvPr id="1093" name="Google Shape;1093;p80"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1094" name="Google Shape;1094;p80"/>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1095" name="Google Shape;1095;p80"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1096" name="Google Shape;1096;p80"/>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1097" name="Google Shape;1097;p80"/>
          <p:cNvSpPr txBox="1"/>
          <p:nvPr/>
        </p:nvSpPr>
        <p:spPr>
          <a:xfrm>
            <a:off x="892900" y="1648050"/>
            <a:ext cx="7116900" cy="1231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a:solidFill>
                  <a:srgbClr val="1FD0B3"/>
                </a:solidFill>
                <a:latin typeface="Volkhov"/>
                <a:ea typeface="Volkhov"/>
                <a:cs typeface="Volkhov"/>
                <a:sym typeface="Volkhov"/>
              </a:rPr>
              <a:t>Grid search is often impossible in practice</a:t>
            </a:r>
            <a:endParaRPr sz="1800">
              <a:solidFill>
                <a:srgbClr val="1FD0B3"/>
              </a:solidFill>
              <a:latin typeface="Volkhov"/>
              <a:ea typeface="Volkhov"/>
              <a:cs typeface="Volkhov"/>
              <a:sym typeface="Volkhov"/>
            </a:endParaRPr>
          </a:p>
          <a:p>
            <a:pPr marL="0" lvl="0" indent="457200" algn="l" rtl="0">
              <a:lnSpc>
                <a:spcPct val="150000"/>
              </a:lnSpc>
              <a:spcBef>
                <a:spcPts val="0"/>
              </a:spcBef>
              <a:spcAft>
                <a:spcPts val="0"/>
              </a:spcAft>
              <a:buNone/>
            </a:pPr>
            <a:r>
              <a:rPr lang="en" sz="1500">
                <a:solidFill>
                  <a:srgbClr val="1FD0B3"/>
                </a:solidFill>
                <a:latin typeface="Volkhov"/>
                <a:ea typeface="Volkhov"/>
                <a:cs typeface="Volkhov"/>
                <a:sym typeface="Volkhov"/>
              </a:rPr>
              <a:t>➔ </a:t>
            </a:r>
            <a:r>
              <a:rPr lang="en" sz="1800">
                <a:solidFill>
                  <a:srgbClr val="1FD0B3"/>
                </a:solidFill>
                <a:latin typeface="Volkhov"/>
                <a:ea typeface="Volkhov"/>
                <a:cs typeface="Volkhov"/>
                <a:sym typeface="Volkhov"/>
              </a:rPr>
              <a:t>especially with </a:t>
            </a:r>
            <a:r>
              <a:rPr lang="en" sz="1800">
                <a:solidFill>
                  <a:srgbClr val="B0FEF1"/>
                </a:solidFill>
                <a:latin typeface="Volkhov"/>
                <a:ea typeface="Volkhov"/>
                <a:cs typeface="Volkhov"/>
                <a:sym typeface="Volkhov"/>
              </a:rPr>
              <a:t>large ranges </a:t>
            </a:r>
            <a:r>
              <a:rPr lang="en" sz="1800">
                <a:solidFill>
                  <a:srgbClr val="1FD0B3"/>
                </a:solidFill>
                <a:latin typeface="Volkhov"/>
                <a:ea typeface="Volkhov"/>
                <a:cs typeface="Volkhov"/>
                <a:sym typeface="Volkhov"/>
              </a:rPr>
              <a:t>and </a:t>
            </a:r>
            <a:r>
              <a:rPr lang="en" sz="1800">
                <a:solidFill>
                  <a:srgbClr val="B0FEF1"/>
                </a:solidFill>
                <a:latin typeface="Volkhov"/>
                <a:ea typeface="Volkhov"/>
                <a:cs typeface="Volkhov"/>
                <a:sym typeface="Volkhov"/>
              </a:rPr>
              <a:t>more dimensions (&gt;2)</a:t>
            </a:r>
            <a:endParaRPr sz="1800">
              <a:solidFill>
                <a:srgbClr val="B0FEF1"/>
              </a:solidFill>
              <a:latin typeface="Volkhov"/>
              <a:ea typeface="Volkhov"/>
              <a:cs typeface="Volkhov"/>
              <a:sym typeface="Volkhov"/>
            </a:endParaRPr>
          </a:p>
          <a:p>
            <a:pPr marL="0" lvl="0" indent="0" algn="l" rtl="0">
              <a:lnSpc>
                <a:spcPct val="150000"/>
              </a:lnSpc>
              <a:spcBef>
                <a:spcPts val="0"/>
              </a:spcBef>
              <a:spcAft>
                <a:spcPts val="0"/>
              </a:spcAft>
              <a:buNone/>
            </a:pPr>
            <a:endParaRPr/>
          </a:p>
        </p:txBody>
      </p:sp>
      <p:sp>
        <p:nvSpPr>
          <p:cNvPr id="1098" name="Google Shape;1098;p80"/>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1102"/>
        <p:cNvGrpSpPr/>
        <p:nvPr/>
      </p:nvGrpSpPr>
      <p:grpSpPr>
        <a:xfrm>
          <a:off x="0" y="0"/>
          <a:ext cx="0" cy="0"/>
          <a:chOff x="0" y="0"/>
          <a:chExt cx="0" cy="0"/>
        </a:xfrm>
      </p:grpSpPr>
      <p:sp>
        <p:nvSpPr>
          <p:cNvPr id="1103" name="Google Shape;1103;p81"/>
          <p:cNvSpPr txBox="1">
            <a:spLocks noGrp="1"/>
          </p:cNvSpPr>
          <p:nvPr>
            <p:ph type="ctrTitle"/>
          </p:nvPr>
        </p:nvSpPr>
        <p:spPr>
          <a:xfrm>
            <a:off x="892889" y="701531"/>
            <a:ext cx="58380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Gradient Search</a:t>
            </a:r>
            <a:endParaRPr sz="2500" b="1">
              <a:solidFill>
                <a:srgbClr val="1FD0B3"/>
              </a:solidFill>
              <a:latin typeface="Volkhov"/>
              <a:ea typeface="Volkhov"/>
              <a:cs typeface="Volkhov"/>
              <a:sym typeface="Volkhov"/>
            </a:endParaRPr>
          </a:p>
        </p:txBody>
      </p:sp>
      <p:pic>
        <p:nvPicPr>
          <p:cNvPr id="1104" name="Google Shape;1104;p81"/>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1105" name="Google Shape;1105;p81"/>
          <p:cNvGrpSpPr/>
          <p:nvPr/>
        </p:nvGrpSpPr>
        <p:grpSpPr>
          <a:xfrm>
            <a:off x="7585809" y="128475"/>
            <a:ext cx="1494900" cy="816160"/>
            <a:chOff x="7663063" y="164557"/>
            <a:chExt cx="1494900" cy="839067"/>
          </a:xfrm>
        </p:grpSpPr>
        <p:pic>
          <p:nvPicPr>
            <p:cNvPr id="1106" name="Google Shape;1106;p81"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1107" name="Google Shape;1107;p81"/>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1108" name="Google Shape;1108;p81"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1109" name="Google Shape;1109;p81"/>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1110" name="Google Shape;1110;p81"/>
          <p:cNvSpPr txBox="1"/>
          <p:nvPr/>
        </p:nvSpPr>
        <p:spPr>
          <a:xfrm>
            <a:off x="892900" y="1382225"/>
            <a:ext cx="3000000" cy="330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500">
                <a:solidFill>
                  <a:srgbClr val="1FD0B3"/>
                </a:solidFill>
                <a:latin typeface="Volkhov"/>
                <a:ea typeface="Volkhov"/>
                <a:cs typeface="Volkhov"/>
                <a:sym typeface="Volkhov"/>
              </a:rPr>
              <a:t>➔ </a:t>
            </a:r>
            <a:r>
              <a:rPr lang="en" sz="1800">
                <a:solidFill>
                  <a:srgbClr val="1FD0B3"/>
                </a:solidFill>
                <a:latin typeface="Volkhov"/>
                <a:ea typeface="Volkhov"/>
                <a:cs typeface="Volkhov"/>
                <a:sym typeface="Volkhov"/>
              </a:rPr>
              <a:t>Look for steepest descent</a:t>
            </a:r>
            <a:endParaRPr sz="1800">
              <a:solidFill>
                <a:srgbClr val="1FD0B3"/>
              </a:solidFill>
              <a:latin typeface="Volkhov"/>
              <a:ea typeface="Volkhov"/>
              <a:cs typeface="Volkhov"/>
              <a:sym typeface="Volkhov"/>
            </a:endParaRPr>
          </a:p>
          <a:p>
            <a:pPr marL="0" lvl="0" indent="0" algn="l" rtl="0">
              <a:lnSpc>
                <a:spcPct val="150000"/>
              </a:lnSpc>
              <a:spcBef>
                <a:spcPts val="0"/>
              </a:spcBef>
              <a:spcAft>
                <a:spcPts val="0"/>
              </a:spcAft>
              <a:buNone/>
            </a:pPr>
            <a:r>
              <a:rPr lang="en" sz="1800">
                <a:solidFill>
                  <a:srgbClr val="1FD0B3"/>
                </a:solidFill>
                <a:latin typeface="Volkhov"/>
                <a:ea typeface="Volkhov"/>
                <a:cs typeface="Volkhov"/>
                <a:sym typeface="Volkhov"/>
              </a:rPr>
              <a:t>➔ Note: we are minimizing NEGATIVE LOG LIKELIHOOD</a:t>
            </a:r>
            <a:endParaRPr sz="1800">
              <a:solidFill>
                <a:srgbClr val="1FD0B3"/>
              </a:solidFill>
              <a:latin typeface="Volkhov"/>
              <a:ea typeface="Volkhov"/>
              <a:cs typeface="Volkhov"/>
              <a:sym typeface="Volkhov"/>
            </a:endParaRPr>
          </a:p>
          <a:p>
            <a:pPr marL="0" lvl="0" indent="0" algn="l" rtl="0">
              <a:lnSpc>
                <a:spcPct val="150000"/>
              </a:lnSpc>
              <a:spcBef>
                <a:spcPts val="0"/>
              </a:spcBef>
              <a:spcAft>
                <a:spcPts val="0"/>
              </a:spcAft>
              <a:buNone/>
            </a:pPr>
            <a:endParaRPr sz="1800">
              <a:solidFill>
                <a:srgbClr val="1FD0B3"/>
              </a:solidFill>
              <a:latin typeface="Volkhov"/>
              <a:ea typeface="Volkhov"/>
              <a:cs typeface="Volkhov"/>
              <a:sym typeface="Volkhov"/>
            </a:endParaRPr>
          </a:p>
          <a:p>
            <a:pPr marL="0" lvl="0" indent="0" algn="l" rtl="0">
              <a:lnSpc>
                <a:spcPct val="150000"/>
              </a:lnSpc>
              <a:spcBef>
                <a:spcPts val="0"/>
              </a:spcBef>
              <a:spcAft>
                <a:spcPts val="0"/>
              </a:spcAft>
              <a:buNone/>
            </a:pPr>
            <a:r>
              <a:rPr lang="en" sz="1800">
                <a:solidFill>
                  <a:srgbClr val="1FD0B3"/>
                </a:solidFill>
                <a:latin typeface="Volkhov"/>
                <a:ea typeface="Volkhov"/>
                <a:cs typeface="Volkhov"/>
                <a:sym typeface="Volkhov"/>
              </a:rPr>
              <a:t>e.g. fmincon (MATLAB)</a:t>
            </a:r>
            <a:endParaRPr sz="1800">
              <a:solidFill>
                <a:srgbClr val="1FD0B3"/>
              </a:solidFill>
              <a:latin typeface="Volkhov"/>
              <a:ea typeface="Volkhov"/>
              <a:cs typeface="Volkhov"/>
              <a:sym typeface="Volkhov"/>
            </a:endParaRPr>
          </a:p>
          <a:p>
            <a:pPr marL="0" lvl="0" indent="0" algn="l" rtl="0">
              <a:lnSpc>
                <a:spcPct val="150000"/>
              </a:lnSpc>
              <a:spcBef>
                <a:spcPts val="0"/>
              </a:spcBef>
              <a:spcAft>
                <a:spcPts val="0"/>
              </a:spcAft>
              <a:buNone/>
            </a:pPr>
            <a:endParaRPr/>
          </a:p>
        </p:txBody>
      </p:sp>
      <p:pic>
        <p:nvPicPr>
          <p:cNvPr id="1111" name="Google Shape;1111;p81"/>
          <p:cNvPicPr preferRelativeResize="0"/>
          <p:nvPr/>
        </p:nvPicPr>
        <p:blipFill rotWithShape="1">
          <a:blip r:embed="rId6">
            <a:alphaModFix/>
          </a:blip>
          <a:srcRect/>
          <a:stretch/>
        </p:blipFill>
        <p:spPr>
          <a:xfrm>
            <a:off x="3847600" y="831525"/>
            <a:ext cx="3621600" cy="2761725"/>
          </a:xfrm>
          <a:prstGeom prst="rect">
            <a:avLst/>
          </a:prstGeom>
          <a:noFill/>
          <a:ln>
            <a:noFill/>
          </a:ln>
        </p:spPr>
      </p:pic>
      <p:sp>
        <p:nvSpPr>
          <p:cNvPr id="1112" name="Google Shape;1112;p81"/>
          <p:cNvSpPr txBox="1"/>
          <p:nvPr/>
        </p:nvSpPr>
        <p:spPr>
          <a:xfrm>
            <a:off x="892900" y="4753425"/>
            <a:ext cx="60783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
                <a:solidFill>
                  <a:srgbClr val="1FD0B3"/>
                </a:solidFill>
              </a:rPr>
              <a:t>Image from: https://towardsdatascience.com/a-visual-explanation-of-gradient-descent-methods-momentum-adagrad-rmsprop-adam-f898b102325c</a:t>
            </a:r>
            <a:endParaRPr sz="500">
              <a:solidFill>
                <a:srgbClr val="1FD0B3"/>
              </a:solidFill>
            </a:endParaRPr>
          </a:p>
        </p:txBody>
      </p:sp>
      <p:sp>
        <p:nvSpPr>
          <p:cNvPr id="1113" name="Google Shape;1113;p81"/>
          <p:cNvSpPr txBox="1"/>
          <p:nvPr/>
        </p:nvSpPr>
        <p:spPr>
          <a:xfrm>
            <a:off x="3652025" y="3904688"/>
            <a:ext cx="5310600" cy="384900"/>
          </a:xfrm>
          <a:prstGeom prst="rect">
            <a:avLst/>
          </a:prstGeom>
          <a:noFill/>
          <a:ln>
            <a:noFill/>
          </a:ln>
        </p:spPr>
        <p:txBody>
          <a:bodyPr spcFirstLastPara="1" wrap="square" lIns="91425" tIns="91425" rIns="91425" bIns="91425" anchor="t" anchorCtr="0">
            <a:spAutoFit/>
          </a:bodyPr>
          <a:lstStyle/>
          <a:p>
            <a:pPr marL="0" lvl="0" indent="0" algn="l" rtl="0">
              <a:lnSpc>
                <a:spcPct val="142000"/>
              </a:lnSpc>
              <a:spcBef>
                <a:spcPts val="0"/>
              </a:spcBef>
              <a:spcAft>
                <a:spcPts val="0"/>
              </a:spcAft>
              <a:buNone/>
            </a:pPr>
            <a:r>
              <a:rPr lang="en" sz="1300">
                <a:solidFill>
                  <a:srgbClr val="1A1A1A"/>
                </a:solidFill>
                <a:highlight>
                  <a:srgbClr val="F6F6F6"/>
                </a:highlight>
                <a:latin typeface="Courier New"/>
                <a:ea typeface="Courier New"/>
                <a:cs typeface="Courier New"/>
                <a:sym typeface="Courier New"/>
              </a:rPr>
              <a:t>optimalParams = fmincon(fct,initParams,...,bounds)</a:t>
            </a:r>
            <a:endParaRPr sz="1300"/>
          </a:p>
        </p:txBody>
      </p:sp>
      <p:sp>
        <p:nvSpPr>
          <p:cNvPr id="1114" name="Google Shape;1114;p81"/>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1118"/>
        <p:cNvGrpSpPr/>
        <p:nvPr/>
      </p:nvGrpSpPr>
      <p:grpSpPr>
        <a:xfrm>
          <a:off x="0" y="0"/>
          <a:ext cx="0" cy="0"/>
          <a:chOff x="0" y="0"/>
          <a:chExt cx="0" cy="0"/>
        </a:xfrm>
      </p:grpSpPr>
      <p:sp>
        <p:nvSpPr>
          <p:cNvPr id="1119" name="Google Shape;1119;p82"/>
          <p:cNvSpPr txBox="1">
            <a:spLocks noGrp="1"/>
          </p:cNvSpPr>
          <p:nvPr>
            <p:ph type="ctrTitle"/>
          </p:nvPr>
        </p:nvSpPr>
        <p:spPr>
          <a:xfrm>
            <a:off x="892889" y="701531"/>
            <a:ext cx="58380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Aside: Local and Global Minima</a:t>
            </a:r>
            <a:endParaRPr sz="2500" b="1">
              <a:solidFill>
                <a:srgbClr val="1FD0B3"/>
              </a:solidFill>
              <a:latin typeface="Volkhov"/>
              <a:ea typeface="Volkhov"/>
              <a:cs typeface="Volkhov"/>
              <a:sym typeface="Volkhov"/>
            </a:endParaRPr>
          </a:p>
        </p:txBody>
      </p:sp>
      <p:pic>
        <p:nvPicPr>
          <p:cNvPr id="1120" name="Google Shape;1120;p82"/>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1121" name="Google Shape;1121;p82"/>
          <p:cNvGrpSpPr/>
          <p:nvPr/>
        </p:nvGrpSpPr>
        <p:grpSpPr>
          <a:xfrm>
            <a:off x="7585809" y="128475"/>
            <a:ext cx="1494900" cy="816160"/>
            <a:chOff x="7663063" y="164557"/>
            <a:chExt cx="1494900" cy="839067"/>
          </a:xfrm>
        </p:grpSpPr>
        <p:pic>
          <p:nvPicPr>
            <p:cNvPr id="1122" name="Google Shape;1122;p82"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1123" name="Google Shape;1123;p82"/>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1124" name="Google Shape;1124;p82"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1125" name="Google Shape;1125;p82"/>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1126" name="Google Shape;1126;p82"/>
          <p:cNvSpPr txBox="1"/>
          <p:nvPr/>
        </p:nvSpPr>
        <p:spPr>
          <a:xfrm>
            <a:off x="892900" y="4753425"/>
            <a:ext cx="6078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
                <a:solidFill>
                  <a:srgbClr val="B0FEF1"/>
                </a:solidFill>
              </a:rPr>
              <a:t>Image from: https://bdtechtalks.com/2020/04/27/deep-learning-mode-connectivity-adversarial-attacks/gradient-descent-local-minima/</a:t>
            </a:r>
            <a:endParaRPr sz="500">
              <a:solidFill>
                <a:srgbClr val="B0FEF1"/>
              </a:solidFill>
            </a:endParaRPr>
          </a:p>
          <a:p>
            <a:pPr marL="0" lvl="0" indent="0" algn="l" rtl="0">
              <a:spcBef>
                <a:spcPts val="0"/>
              </a:spcBef>
              <a:spcAft>
                <a:spcPts val="0"/>
              </a:spcAft>
              <a:buNone/>
            </a:pPr>
            <a:endParaRPr sz="500">
              <a:solidFill>
                <a:srgbClr val="B0FEF1"/>
              </a:solidFill>
            </a:endParaRPr>
          </a:p>
        </p:txBody>
      </p:sp>
      <p:pic>
        <p:nvPicPr>
          <p:cNvPr id="1127" name="Google Shape;1127;p82"/>
          <p:cNvPicPr preferRelativeResize="0"/>
          <p:nvPr/>
        </p:nvPicPr>
        <p:blipFill rotWithShape="1">
          <a:blip r:embed="rId6">
            <a:alphaModFix/>
          </a:blip>
          <a:srcRect b="3614"/>
          <a:stretch/>
        </p:blipFill>
        <p:spPr>
          <a:xfrm>
            <a:off x="2184175" y="1204637"/>
            <a:ext cx="4422650" cy="3175676"/>
          </a:xfrm>
          <a:prstGeom prst="rect">
            <a:avLst/>
          </a:prstGeom>
          <a:noFill/>
          <a:ln>
            <a:noFill/>
          </a:ln>
        </p:spPr>
      </p:pic>
      <p:sp>
        <p:nvSpPr>
          <p:cNvPr id="1128" name="Google Shape;1128;p82"/>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sp>
        <p:nvSpPr>
          <p:cNvPr id="13" name="Rectangle 12">
            <a:extLst>
              <a:ext uri="{FF2B5EF4-FFF2-40B4-BE49-F238E27FC236}">
                <a16:creationId xmlns:a16="http://schemas.microsoft.com/office/drawing/2014/main" id="{150FADF3-A552-6543-B897-6BCD298D04A0}"/>
              </a:ext>
            </a:extLst>
          </p:cNvPr>
          <p:cNvSpPr/>
          <p:nvPr/>
        </p:nvSpPr>
        <p:spPr>
          <a:xfrm>
            <a:off x="2184175" y="1148501"/>
            <a:ext cx="4422650" cy="91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GB"/>
          </a:p>
        </p:txBody>
      </p:sp>
      <p:sp>
        <p:nvSpPr>
          <p:cNvPr id="14" name="ZoneTexte 13">
            <a:extLst>
              <a:ext uri="{FF2B5EF4-FFF2-40B4-BE49-F238E27FC236}">
                <a16:creationId xmlns:a16="http://schemas.microsoft.com/office/drawing/2014/main" id="{C002C83C-8462-4240-8294-529A4424EBEF}"/>
              </a:ext>
            </a:extLst>
          </p:cNvPr>
          <p:cNvSpPr txBox="1"/>
          <p:nvPr/>
        </p:nvSpPr>
        <p:spPr>
          <a:xfrm>
            <a:off x="5315032" y="1155920"/>
            <a:ext cx="1656168" cy="461665"/>
          </a:xfrm>
          <a:prstGeom prst="rect">
            <a:avLst/>
          </a:prstGeom>
          <a:noFill/>
          <a:ln>
            <a:noFill/>
          </a:ln>
        </p:spPr>
        <p:txBody>
          <a:bodyPr wrap="square" rtlCol="0">
            <a:spAutoFit/>
          </a:bodyPr>
          <a:lstStyle/>
          <a:p>
            <a:r>
              <a:rPr lang="fr-GB" sz="1200" dirty="0">
                <a:solidFill>
                  <a:srgbClr val="53D1B3"/>
                </a:solidFill>
              </a:rPr>
              <a:t>Negative Log Likelihood</a:t>
            </a:r>
            <a:endParaRPr lang="fr-GB" dirty="0">
              <a:solidFill>
                <a:srgbClr val="53D1B3"/>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1132"/>
        <p:cNvGrpSpPr/>
        <p:nvPr/>
      </p:nvGrpSpPr>
      <p:grpSpPr>
        <a:xfrm>
          <a:off x="0" y="0"/>
          <a:ext cx="0" cy="0"/>
          <a:chOff x="0" y="0"/>
          <a:chExt cx="0" cy="0"/>
        </a:xfrm>
      </p:grpSpPr>
      <p:sp>
        <p:nvSpPr>
          <p:cNvPr id="13" name="Rectangle 12">
            <a:extLst>
              <a:ext uri="{FF2B5EF4-FFF2-40B4-BE49-F238E27FC236}">
                <a16:creationId xmlns:a16="http://schemas.microsoft.com/office/drawing/2014/main" id="{A1C55B64-975F-A642-BD28-5B402D08AA9B}"/>
              </a:ext>
            </a:extLst>
          </p:cNvPr>
          <p:cNvSpPr/>
          <p:nvPr/>
        </p:nvSpPr>
        <p:spPr>
          <a:xfrm>
            <a:off x="4773706" y="1522575"/>
            <a:ext cx="3617597" cy="2798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GB"/>
          </a:p>
        </p:txBody>
      </p:sp>
      <p:sp>
        <p:nvSpPr>
          <p:cNvPr id="1133" name="Google Shape;1133;p83"/>
          <p:cNvSpPr txBox="1">
            <a:spLocks noGrp="1"/>
          </p:cNvSpPr>
          <p:nvPr>
            <p:ph type="ctrTitle"/>
          </p:nvPr>
        </p:nvSpPr>
        <p:spPr>
          <a:xfrm>
            <a:off x="892889" y="701531"/>
            <a:ext cx="58380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Gradient Search Drawbacks</a:t>
            </a:r>
            <a:endParaRPr sz="2500" b="1">
              <a:solidFill>
                <a:srgbClr val="1FD0B3"/>
              </a:solidFill>
              <a:latin typeface="Volkhov"/>
              <a:ea typeface="Volkhov"/>
              <a:cs typeface="Volkhov"/>
              <a:sym typeface="Volkhov"/>
            </a:endParaRPr>
          </a:p>
        </p:txBody>
      </p:sp>
      <p:pic>
        <p:nvPicPr>
          <p:cNvPr id="1134" name="Google Shape;1134;p83"/>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1135" name="Google Shape;1135;p83"/>
          <p:cNvGrpSpPr/>
          <p:nvPr/>
        </p:nvGrpSpPr>
        <p:grpSpPr>
          <a:xfrm>
            <a:off x="7585809" y="128475"/>
            <a:ext cx="1494900" cy="816160"/>
            <a:chOff x="7663063" y="164557"/>
            <a:chExt cx="1494900" cy="839067"/>
          </a:xfrm>
        </p:grpSpPr>
        <p:pic>
          <p:nvPicPr>
            <p:cNvPr id="1136" name="Google Shape;1136;p83"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1137" name="Google Shape;1137;p83"/>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1138" name="Google Shape;1138;p83"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1139" name="Google Shape;1139;p83"/>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1140" name="Google Shape;1140;p83"/>
          <p:cNvSpPr txBox="1"/>
          <p:nvPr/>
        </p:nvSpPr>
        <p:spPr>
          <a:xfrm>
            <a:off x="892900" y="1522575"/>
            <a:ext cx="3820800" cy="2124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500">
                <a:solidFill>
                  <a:srgbClr val="1FD0B3"/>
                </a:solidFill>
                <a:latin typeface="Volkhov"/>
                <a:ea typeface="Volkhov"/>
                <a:cs typeface="Volkhov"/>
                <a:sym typeface="Volkhov"/>
              </a:rPr>
              <a:t>➔ </a:t>
            </a:r>
            <a:r>
              <a:rPr lang="en" sz="1800">
                <a:solidFill>
                  <a:srgbClr val="1FD0B3"/>
                </a:solidFill>
                <a:latin typeface="Volkhov"/>
                <a:ea typeface="Volkhov"/>
                <a:cs typeface="Volkhov"/>
                <a:sym typeface="Volkhov"/>
              </a:rPr>
              <a:t>Starting point affects outcome</a:t>
            </a:r>
            <a:endParaRPr sz="1800">
              <a:solidFill>
                <a:srgbClr val="1FD0B3"/>
              </a:solidFill>
              <a:latin typeface="Volkhov"/>
              <a:ea typeface="Volkhov"/>
              <a:cs typeface="Volkhov"/>
              <a:sym typeface="Volkhov"/>
            </a:endParaRPr>
          </a:p>
          <a:p>
            <a:pPr marL="0" lvl="0" indent="0" algn="l" rtl="0">
              <a:lnSpc>
                <a:spcPct val="150000"/>
              </a:lnSpc>
              <a:spcBef>
                <a:spcPts val="0"/>
              </a:spcBef>
              <a:spcAft>
                <a:spcPts val="0"/>
              </a:spcAft>
              <a:buNone/>
            </a:pPr>
            <a:r>
              <a:rPr lang="en" sz="1500">
                <a:solidFill>
                  <a:srgbClr val="1FD0B3"/>
                </a:solidFill>
                <a:latin typeface="Volkhov"/>
                <a:ea typeface="Volkhov"/>
                <a:cs typeface="Volkhov"/>
                <a:sym typeface="Volkhov"/>
              </a:rPr>
              <a:t>➔ </a:t>
            </a:r>
            <a:r>
              <a:rPr lang="en" sz="1800">
                <a:solidFill>
                  <a:srgbClr val="1FD0B3"/>
                </a:solidFill>
                <a:latin typeface="Volkhov"/>
                <a:ea typeface="Volkhov"/>
                <a:cs typeface="Volkhov"/>
                <a:sym typeface="Volkhov"/>
              </a:rPr>
              <a:t>Sometimes, does not converge</a:t>
            </a:r>
            <a:endParaRPr sz="1800">
              <a:solidFill>
                <a:srgbClr val="1FD0B3"/>
              </a:solidFill>
              <a:latin typeface="Volkhov"/>
              <a:ea typeface="Volkhov"/>
              <a:cs typeface="Volkhov"/>
              <a:sym typeface="Volkhov"/>
            </a:endParaRPr>
          </a:p>
          <a:p>
            <a:pPr marL="0" lvl="0" indent="0" algn="l" rtl="0">
              <a:lnSpc>
                <a:spcPct val="150000"/>
              </a:lnSpc>
              <a:spcBef>
                <a:spcPts val="0"/>
              </a:spcBef>
              <a:spcAft>
                <a:spcPts val="0"/>
              </a:spcAft>
              <a:buNone/>
            </a:pPr>
            <a:r>
              <a:rPr lang="en" sz="1500">
                <a:solidFill>
                  <a:srgbClr val="1FD0B3"/>
                </a:solidFill>
                <a:latin typeface="Volkhov"/>
                <a:ea typeface="Volkhov"/>
                <a:cs typeface="Volkhov"/>
                <a:sym typeface="Volkhov"/>
              </a:rPr>
              <a:t>➔ </a:t>
            </a:r>
            <a:r>
              <a:rPr lang="en" sz="1800">
                <a:solidFill>
                  <a:srgbClr val="1FD0B3"/>
                </a:solidFill>
                <a:latin typeface="Volkhov"/>
                <a:ea typeface="Volkhov"/>
                <a:cs typeface="Volkhov"/>
                <a:sym typeface="Volkhov"/>
              </a:rPr>
              <a:t>BUT, </a:t>
            </a:r>
            <a:r>
              <a:rPr lang="en" sz="1800">
                <a:solidFill>
                  <a:srgbClr val="B0FEF1"/>
                </a:solidFill>
                <a:latin typeface="Volkhov"/>
                <a:ea typeface="Volkhov"/>
                <a:cs typeface="Volkhov"/>
                <a:sym typeface="Volkhov"/>
              </a:rPr>
              <a:t>plotting log likelihood surface </a:t>
            </a:r>
            <a:r>
              <a:rPr lang="en" sz="1800">
                <a:solidFill>
                  <a:srgbClr val="1FD0B3"/>
                </a:solidFill>
                <a:latin typeface="Volkhov"/>
                <a:ea typeface="Volkhov"/>
                <a:cs typeface="Volkhov"/>
                <a:sym typeface="Volkhov"/>
              </a:rPr>
              <a:t>helps show what is going on</a:t>
            </a:r>
            <a:endParaRPr/>
          </a:p>
        </p:txBody>
      </p:sp>
      <p:sp>
        <p:nvSpPr>
          <p:cNvPr id="1141" name="Google Shape;1141;p83"/>
          <p:cNvSpPr txBox="1"/>
          <p:nvPr/>
        </p:nvSpPr>
        <p:spPr>
          <a:xfrm>
            <a:off x="892900" y="4753425"/>
            <a:ext cx="6078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
                <a:solidFill>
                  <a:srgbClr val="B0FEF1"/>
                </a:solidFill>
              </a:rPr>
              <a:t>Image from: https://bdtechtalks.com/2020/04/27/deep-learning-mode-connectivity-adversarial-attacks/gradient-descent-local-minima/</a:t>
            </a:r>
            <a:endParaRPr sz="500">
              <a:solidFill>
                <a:srgbClr val="B0FEF1"/>
              </a:solidFill>
            </a:endParaRPr>
          </a:p>
          <a:p>
            <a:pPr marL="0" lvl="0" indent="0" algn="l" rtl="0">
              <a:spcBef>
                <a:spcPts val="0"/>
              </a:spcBef>
              <a:spcAft>
                <a:spcPts val="0"/>
              </a:spcAft>
              <a:buNone/>
            </a:pPr>
            <a:endParaRPr sz="500">
              <a:solidFill>
                <a:srgbClr val="B0FEF1"/>
              </a:solidFill>
            </a:endParaRPr>
          </a:p>
        </p:txBody>
      </p:sp>
      <p:pic>
        <p:nvPicPr>
          <p:cNvPr id="1142" name="Google Shape;1142;p83"/>
          <p:cNvPicPr preferRelativeResize="0"/>
          <p:nvPr/>
        </p:nvPicPr>
        <p:blipFill rotWithShape="1">
          <a:blip r:embed="rId6">
            <a:alphaModFix/>
          </a:blip>
          <a:srcRect/>
          <a:stretch/>
        </p:blipFill>
        <p:spPr>
          <a:xfrm>
            <a:off x="4824625" y="1520425"/>
            <a:ext cx="3566678" cy="2657175"/>
          </a:xfrm>
          <a:prstGeom prst="rect">
            <a:avLst/>
          </a:prstGeom>
          <a:noFill/>
          <a:ln>
            <a:noFill/>
          </a:ln>
        </p:spPr>
      </p:pic>
      <p:sp>
        <p:nvSpPr>
          <p:cNvPr id="1143" name="Google Shape;1143;p83"/>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sp>
        <p:nvSpPr>
          <p:cNvPr id="15" name="ZoneTexte 14">
            <a:extLst>
              <a:ext uri="{FF2B5EF4-FFF2-40B4-BE49-F238E27FC236}">
                <a16:creationId xmlns:a16="http://schemas.microsoft.com/office/drawing/2014/main" id="{18C94738-89AA-3149-A402-A8A4FFD0EC71}"/>
              </a:ext>
            </a:extLst>
          </p:cNvPr>
          <p:cNvSpPr txBox="1"/>
          <p:nvPr/>
        </p:nvSpPr>
        <p:spPr>
          <a:xfrm>
            <a:off x="7123662" y="1514508"/>
            <a:ext cx="1656168" cy="461665"/>
          </a:xfrm>
          <a:prstGeom prst="rect">
            <a:avLst/>
          </a:prstGeom>
          <a:noFill/>
          <a:ln>
            <a:noFill/>
          </a:ln>
        </p:spPr>
        <p:txBody>
          <a:bodyPr wrap="square" rtlCol="0">
            <a:spAutoFit/>
          </a:bodyPr>
          <a:lstStyle/>
          <a:p>
            <a:r>
              <a:rPr lang="fr-GB" sz="1200" dirty="0">
                <a:solidFill>
                  <a:srgbClr val="53D1B3"/>
                </a:solidFill>
              </a:rPr>
              <a:t>Negative Log Likelihood</a:t>
            </a:r>
            <a:endParaRPr lang="fr-GB" dirty="0">
              <a:solidFill>
                <a:srgbClr val="53D1B3"/>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1147"/>
        <p:cNvGrpSpPr/>
        <p:nvPr/>
      </p:nvGrpSpPr>
      <p:grpSpPr>
        <a:xfrm>
          <a:off x="0" y="0"/>
          <a:ext cx="0" cy="0"/>
          <a:chOff x="0" y="0"/>
          <a:chExt cx="0" cy="0"/>
        </a:xfrm>
      </p:grpSpPr>
      <p:sp>
        <p:nvSpPr>
          <p:cNvPr id="1148" name="Google Shape;1148;p84"/>
          <p:cNvSpPr txBox="1">
            <a:spLocks noGrp="1"/>
          </p:cNvSpPr>
          <p:nvPr>
            <p:ph type="ctrTitle"/>
          </p:nvPr>
        </p:nvSpPr>
        <p:spPr>
          <a:xfrm>
            <a:off x="892889" y="701531"/>
            <a:ext cx="58380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Optimization under constraints</a:t>
            </a:r>
            <a:endParaRPr sz="2500" b="1">
              <a:solidFill>
                <a:srgbClr val="1FD0B3"/>
              </a:solidFill>
              <a:latin typeface="Volkhov"/>
              <a:ea typeface="Volkhov"/>
              <a:cs typeface="Volkhov"/>
              <a:sym typeface="Volkhov"/>
            </a:endParaRPr>
          </a:p>
        </p:txBody>
      </p:sp>
      <p:pic>
        <p:nvPicPr>
          <p:cNvPr id="1149" name="Google Shape;1149;p84"/>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1150" name="Google Shape;1150;p84"/>
          <p:cNvGrpSpPr/>
          <p:nvPr/>
        </p:nvGrpSpPr>
        <p:grpSpPr>
          <a:xfrm>
            <a:off x="7585809" y="128475"/>
            <a:ext cx="1494900" cy="816160"/>
            <a:chOff x="7663063" y="164557"/>
            <a:chExt cx="1494900" cy="839067"/>
          </a:xfrm>
        </p:grpSpPr>
        <p:pic>
          <p:nvPicPr>
            <p:cNvPr id="1151" name="Google Shape;1151;p84"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1152" name="Google Shape;1152;p84"/>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1153" name="Google Shape;1153;p84"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1154" name="Google Shape;1154;p84"/>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1155" name="Google Shape;1155;p84"/>
          <p:cNvSpPr txBox="1"/>
          <p:nvPr/>
        </p:nvSpPr>
        <p:spPr>
          <a:xfrm>
            <a:off x="892900" y="1648050"/>
            <a:ext cx="7116900" cy="2893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a:solidFill>
                  <a:srgbClr val="1FD0B3"/>
                </a:solidFill>
                <a:latin typeface="Volkhov"/>
                <a:ea typeface="Volkhov"/>
                <a:cs typeface="Volkhov"/>
                <a:sym typeface="Volkhov"/>
              </a:rPr>
              <a:t>Grid search and gradient search are both optimization under constraints</a:t>
            </a:r>
            <a:endParaRPr sz="1800">
              <a:solidFill>
                <a:srgbClr val="1FD0B3"/>
              </a:solidFill>
              <a:latin typeface="Volkhov"/>
              <a:ea typeface="Volkhov"/>
              <a:cs typeface="Volkhov"/>
              <a:sym typeface="Volkhov"/>
            </a:endParaRPr>
          </a:p>
          <a:p>
            <a:pPr marL="0" lvl="0" indent="457200" algn="l" rtl="0">
              <a:lnSpc>
                <a:spcPct val="150000"/>
              </a:lnSpc>
              <a:spcBef>
                <a:spcPts val="0"/>
              </a:spcBef>
              <a:spcAft>
                <a:spcPts val="0"/>
              </a:spcAft>
              <a:buNone/>
            </a:pPr>
            <a:r>
              <a:rPr lang="en" sz="1500">
                <a:solidFill>
                  <a:srgbClr val="1FD0B3"/>
                </a:solidFill>
                <a:latin typeface="Volkhov"/>
                <a:ea typeface="Volkhov"/>
                <a:cs typeface="Volkhov"/>
                <a:sym typeface="Volkhov"/>
              </a:rPr>
              <a:t>➔ </a:t>
            </a:r>
            <a:r>
              <a:rPr lang="en" sz="1800">
                <a:solidFill>
                  <a:srgbClr val="1FD0B3"/>
                </a:solidFill>
                <a:latin typeface="Volkhov"/>
                <a:ea typeface="Volkhov"/>
                <a:cs typeface="Volkhov"/>
                <a:sym typeface="Volkhov"/>
              </a:rPr>
              <a:t>Constraints (range of parameters): </a:t>
            </a:r>
            <a:endParaRPr sz="1800">
              <a:solidFill>
                <a:srgbClr val="1FD0B3"/>
              </a:solidFill>
              <a:latin typeface="Volkhov"/>
              <a:ea typeface="Volkhov"/>
              <a:cs typeface="Volkhov"/>
              <a:sym typeface="Volkhov"/>
            </a:endParaRPr>
          </a:p>
          <a:p>
            <a:pPr marL="914400" lvl="0" indent="-342900" algn="l" rtl="0">
              <a:lnSpc>
                <a:spcPct val="150000"/>
              </a:lnSpc>
              <a:spcBef>
                <a:spcPts val="0"/>
              </a:spcBef>
              <a:spcAft>
                <a:spcPts val="0"/>
              </a:spcAft>
              <a:buClr>
                <a:srgbClr val="1FD0B3"/>
              </a:buClr>
              <a:buSzPts val="1800"/>
              <a:buFont typeface="Volkhov"/>
              <a:buAutoNum type="arabicPeriod"/>
            </a:pPr>
            <a:r>
              <a:rPr lang="en" sz="1800">
                <a:solidFill>
                  <a:srgbClr val="1FD0B3"/>
                </a:solidFill>
                <a:latin typeface="Volkhov"/>
                <a:ea typeface="Volkhov"/>
                <a:cs typeface="Volkhov"/>
                <a:sym typeface="Volkhov"/>
              </a:rPr>
              <a:t>Dictated by the task (e.g. learning rate (ɑ) &lt; 1)</a:t>
            </a:r>
            <a:endParaRPr sz="1800">
              <a:solidFill>
                <a:srgbClr val="1FD0B3"/>
              </a:solidFill>
              <a:latin typeface="Volkhov"/>
              <a:ea typeface="Volkhov"/>
              <a:cs typeface="Volkhov"/>
              <a:sym typeface="Volkhov"/>
            </a:endParaRPr>
          </a:p>
          <a:p>
            <a:pPr marL="914400" lvl="0" indent="-342900" algn="l" rtl="0">
              <a:lnSpc>
                <a:spcPct val="150000"/>
              </a:lnSpc>
              <a:spcBef>
                <a:spcPts val="0"/>
              </a:spcBef>
              <a:spcAft>
                <a:spcPts val="0"/>
              </a:spcAft>
              <a:buClr>
                <a:srgbClr val="1FD0B3"/>
              </a:buClr>
              <a:buSzPts val="1800"/>
              <a:buFont typeface="Volkhov"/>
              <a:buAutoNum type="arabicPeriod"/>
            </a:pPr>
            <a:r>
              <a:rPr lang="en" sz="1800">
                <a:solidFill>
                  <a:srgbClr val="1FD0B3"/>
                </a:solidFill>
                <a:latin typeface="Volkhov"/>
                <a:ea typeface="Volkhov"/>
                <a:cs typeface="Volkhov"/>
                <a:sym typeface="Volkhov"/>
              </a:rPr>
              <a:t>Ones that makes sense (e.g. inverse temperature (τ))</a:t>
            </a:r>
            <a:endParaRPr sz="1800">
              <a:solidFill>
                <a:srgbClr val="1FD0B3"/>
              </a:solidFill>
              <a:latin typeface="Volkhov"/>
              <a:ea typeface="Volkhov"/>
              <a:cs typeface="Volkhov"/>
              <a:sym typeface="Volkhov"/>
            </a:endParaRPr>
          </a:p>
          <a:p>
            <a:pPr marL="0" lvl="0" indent="457200" algn="l" rtl="0">
              <a:lnSpc>
                <a:spcPct val="150000"/>
              </a:lnSpc>
              <a:spcBef>
                <a:spcPts val="0"/>
              </a:spcBef>
              <a:spcAft>
                <a:spcPts val="0"/>
              </a:spcAft>
              <a:buNone/>
            </a:pPr>
            <a:endParaRPr sz="1800">
              <a:solidFill>
                <a:srgbClr val="1FD0B3"/>
              </a:solidFill>
              <a:latin typeface="Volkhov"/>
              <a:ea typeface="Volkhov"/>
              <a:cs typeface="Volkhov"/>
              <a:sym typeface="Volkhov"/>
            </a:endParaRPr>
          </a:p>
          <a:p>
            <a:pPr marL="0" lvl="0" indent="0" algn="l" rtl="0">
              <a:lnSpc>
                <a:spcPct val="150000"/>
              </a:lnSpc>
              <a:spcBef>
                <a:spcPts val="0"/>
              </a:spcBef>
              <a:spcAft>
                <a:spcPts val="0"/>
              </a:spcAft>
              <a:buNone/>
            </a:pPr>
            <a:endParaRPr/>
          </a:p>
        </p:txBody>
      </p:sp>
      <p:sp>
        <p:nvSpPr>
          <p:cNvPr id="1156" name="Google Shape;1156;p84"/>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1160"/>
        <p:cNvGrpSpPr/>
        <p:nvPr/>
      </p:nvGrpSpPr>
      <p:grpSpPr>
        <a:xfrm>
          <a:off x="0" y="0"/>
          <a:ext cx="0" cy="0"/>
          <a:chOff x="0" y="0"/>
          <a:chExt cx="0" cy="0"/>
        </a:xfrm>
      </p:grpSpPr>
      <p:sp>
        <p:nvSpPr>
          <p:cNvPr id="1161" name="Google Shape;1161;p85"/>
          <p:cNvSpPr txBox="1">
            <a:spLocks noGrp="1"/>
          </p:cNvSpPr>
          <p:nvPr>
            <p:ph type="ctrTitle"/>
          </p:nvPr>
        </p:nvSpPr>
        <p:spPr>
          <a:xfrm>
            <a:off x="892889" y="701531"/>
            <a:ext cx="58380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Summary</a:t>
            </a:r>
            <a:endParaRPr sz="2500" b="1">
              <a:solidFill>
                <a:srgbClr val="1FD0B3"/>
              </a:solidFill>
              <a:latin typeface="Volkhov"/>
              <a:ea typeface="Volkhov"/>
              <a:cs typeface="Volkhov"/>
              <a:sym typeface="Volkhov"/>
            </a:endParaRPr>
          </a:p>
        </p:txBody>
      </p:sp>
      <p:pic>
        <p:nvPicPr>
          <p:cNvPr id="1162" name="Google Shape;1162;p85"/>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1163" name="Google Shape;1163;p85"/>
          <p:cNvGrpSpPr/>
          <p:nvPr/>
        </p:nvGrpSpPr>
        <p:grpSpPr>
          <a:xfrm>
            <a:off x="7585809" y="128475"/>
            <a:ext cx="1494900" cy="816160"/>
            <a:chOff x="7663063" y="164557"/>
            <a:chExt cx="1494900" cy="839067"/>
          </a:xfrm>
        </p:grpSpPr>
        <p:pic>
          <p:nvPicPr>
            <p:cNvPr id="1164" name="Google Shape;1164;p85"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1165" name="Google Shape;1165;p85"/>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1166" name="Google Shape;1166;p85"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1167" name="Google Shape;1167;p85"/>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1168" name="Google Shape;1168;p85"/>
          <p:cNvSpPr txBox="1"/>
          <p:nvPr/>
        </p:nvSpPr>
        <p:spPr>
          <a:xfrm>
            <a:off x="892900" y="1350750"/>
            <a:ext cx="7116900" cy="330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a:solidFill>
                  <a:srgbClr val="1FD0B3"/>
                </a:solidFill>
                <a:latin typeface="Volkhov"/>
                <a:ea typeface="Volkhov"/>
                <a:cs typeface="Volkhov"/>
                <a:sym typeface="Volkhov"/>
              </a:rPr>
              <a:t>Goal: find the parameters which maximize the likelihood of observing the data</a:t>
            </a:r>
            <a:endParaRPr sz="1800">
              <a:solidFill>
                <a:srgbClr val="1FD0B3"/>
              </a:solidFill>
              <a:latin typeface="Volkhov"/>
              <a:ea typeface="Volkhov"/>
              <a:cs typeface="Volkhov"/>
              <a:sym typeface="Volkhov"/>
            </a:endParaRPr>
          </a:p>
          <a:p>
            <a:pPr marL="457200" lvl="0" indent="-342900" algn="l" rtl="0">
              <a:lnSpc>
                <a:spcPct val="150000"/>
              </a:lnSpc>
              <a:spcBef>
                <a:spcPts val="0"/>
              </a:spcBef>
              <a:spcAft>
                <a:spcPts val="0"/>
              </a:spcAft>
              <a:buClr>
                <a:srgbClr val="1FD0B3"/>
              </a:buClr>
              <a:buSzPts val="1800"/>
              <a:buFont typeface="Volkhov"/>
              <a:buChar char="●"/>
            </a:pPr>
            <a:r>
              <a:rPr lang="en" sz="1800">
                <a:solidFill>
                  <a:srgbClr val="1FD0B3"/>
                </a:solidFill>
                <a:latin typeface="Volkhov"/>
                <a:ea typeface="Volkhov"/>
                <a:cs typeface="Volkhov"/>
                <a:sym typeface="Volkhov"/>
              </a:rPr>
              <a:t>Cannot be solved analytically in RL → numerical methods:</a:t>
            </a:r>
            <a:endParaRPr sz="1800">
              <a:solidFill>
                <a:srgbClr val="1FD0B3"/>
              </a:solidFill>
              <a:latin typeface="Volkhov"/>
              <a:ea typeface="Volkhov"/>
              <a:cs typeface="Volkhov"/>
              <a:sym typeface="Volkhov"/>
            </a:endParaRPr>
          </a:p>
          <a:p>
            <a:pPr marL="914400" lvl="1" indent="-342900" algn="l" rtl="0">
              <a:lnSpc>
                <a:spcPct val="150000"/>
              </a:lnSpc>
              <a:spcBef>
                <a:spcPts val="0"/>
              </a:spcBef>
              <a:spcAft>
                <a:spcPts val="0"/>
              </a:spcAft>
              <a:buClr>
                <a:srgbClr val="1FD0B3"/>
              </a:buClr>
              <a:buSzPts val="1800"/>
              <a:buFont typeface="Volkhov"/>
              <a:buChar char="○"/>
            </a:pPr>
            <a:r>
              <a:rPr lang="en" sz="1800">
                <a:solidFill>
                  <a:srgbClr val="1FD0B3"/>
                </a:solidFill>
                <a:latin typeface="Volkhov"/>
                <a:ea typeface="Volkhov"/>
                <a:cs typeface="Volkhov"/>
                <a:sym typeface="Volkhov"/>
              </a:rPr>
              <a:t>Grid search: very heavy computationally </a:t>
            </a:r>
            <a:endParaRPr sz="1800">
              <a:solidFill>
                <a:srgbClr val="1FD0B3"/>
              </a:solidFill>
              <a:latin typeface="Volkhov"/>
              <a:ea typeface="Volkhov"/>
              <a:cs typeface="Volkhov"/>
              <a:sym typeface="Volkhov"/>
            </a:endParaRPr>
          </a:p>
          <a:p>
            <a:pPr marL="914400" lvl="1" indent="-342900" algn="l" rtl="0">
              <a:lnSpc>
                <a:spcPct val="150000"/>
              </a:lnSpc>
              <a:spcBef>
                <a:spcPts val="0"/>
              </a:spcBef>
              <a:spcAft>
                <a:spcPts val="0"/>
              </a:spcAft>
              <a:buClr>
                <a:srgbClr val="1FD0B3"/>
              </a:buClr>
              <a:buSzPts val="1800"/>
              <a:buFont typeface="Volkhov"/>
              <a:buChar char="○"/>
            </a:pPr>
            <a:r>
              <a:rPr lang="en" sz="1800">
                <a:solidFill>
                  <a:srgbClr val="1FD0B3"/>
                </a:solidFill>
                <a:latin typeface="Volkhov"/>
                <a:ea typeface="Volkhov"/>
                <a:cs typeface="Volkhov"/>
                <a:sym typeface="Volkhov"/>
              </a:rPr>
              <a:t>Best → Gradient methods (e.g. fmincon in MATLAB)</a:t>
            </a:r>
            <a:endParaRPr sz="1800">
              <a:solidFill>
                <a:srgbClr val="1FD0B3"/>
              </a:solidFill>
              <a:latin typeface="Volkhov"/>
              <a:ea typeface="Volkhov"/>
              <a:cs typeface="Volkhov"/>
              <a:sym typeface="Volkhov"/>
            </a:endParaRPr>
          </a:p>
          <a:p>
            <a:pPr marL="914400" lvl="1" indent="-342900" algn="l" rtl="0">
              <a:lnSpc>
                <a:spcPct val="150000"/>
              </a:lnSpc>
              <a:spcBef>
                <a:spcPts val="0"/>
              </a:spcBef>
              <a:spcAft>
                <a:spcPts val="0"/>
              </a:spcAft>
              <a:buClr>
                <a:srgbClr val="1FD0B3"/>
              </a:buClr>
              <a:buSzPts val="1800"/>
              <a:buFont typeface="Volkhov"/>
              <a:buChar char="○"/>
            </a:pPr>
            <a:r>
              <a:rPr lang="en" sz="1800">
                <a:solidFill>
                  <a:srgbClr val="1FD0B3"/>
                </a:solidFill>
                <a:latin typeface="Volkhov"/>
                <a:ea typeface="Volkhov"/>
                <a:cs typeface="Volkhov"/>
                <a:sym typeface="Volkhov"/>
              </a:rPr>
              <a:t>Alternatives: MCMC and genetic algorithms (slower)</a:t>
            </a:r>
            <a:endParaRPr sz="1800">
              <a:solidFill>
                <a:srgbClr val="1FD0B3"/>
              </a:solidFill>
              <a:latin typeface="Volkhov"/>
              <a:ea typeface="Volkhov"/>
              <a:cs typeface="Volkhov"/>
              <a:sym typeface="Volkhov"/>
            </a:endParaRPr>
          </a:p>
          <a:p>
            <a:pPr marL="0" lvl="0" indent="457200" algn="l" rtl="0">
              <a:lnSpc>
                <a:spcPct val="150000"/>
              </a:lnSpc>
              <a:spcBef>
                <a:spcPts val="0"/>
              </a:spcBef>
              <a:spcAft>
                <a:spcPts val="0"/>
              </a:spcAft>
              <a:buNone/>
            </a:pPr>
            <a:endParaRPr sz="1800">
              <a:solidFill>
                <a:srgbClr val="1FD0B3"/>
              </a:solidFill>
              <a:latin typeface="Volkhov"/>
              <a:ea typeface="Volkhov"/>
              <a:cs typeface="Volkhov"/>
              <a:sym typeface="Volkhov"/>
            </a:endParaRPr>
          </a:p>
          <a:p>
            <a:pPr marL="0" lvl="0" indent="0" algn="l" rtl="0">
              <a:lnSpc>
                <a:spcPct val="150000"/>
              </a:lnSpc>
              <a:spcBef>
                <a:spcPts val="0"/>
              </a:spcBef>
              <a:spcAft>
                <a:spcPts val="0"/>
              </a:spcAft>
              <a:buNone/>
            </a:pPr>
            <a:endParaRPr/>
          </a:p>
        </p:txBody>
      </p:sp>
      <p:sp>
        <p:nvSpPr>
          <p:cNvPr id="1169" name="Google Shape;1169;p85"/>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1173"/>
        <p:cNvGrpSpPr/>
        <p:nvPr/>
      </p:nvGrpSpPr>
      <p:grpSpPr>
        <a:xfrm>
          <a:off x="0" y="0"/>
          <a:ext cx="0" cy="0"/>
          <a:chOff x="0" y="0"/>
          <a:chExt cx="0" cy="0"/>
        </a:xfrm>
      </p:grpSpPr>
      <p:sp>
        <p:nvSpPr>
          <p:cNvPr id="1174" name="Google Shape;1174;p86"/>
          <p:cNvSpPr txBox="1">
            <a:spLocks noGrp="1"/>
          </p:cNvSpPr>
          <p:nvPr>
            <p:ph type="ctrTitle"/>
          </p:nvPr>
        </p:nvSpPr>
        <p:spPr>
          <a:xfrm>
            <a:off x="892889" y="701531"/>
            <a:ext cx="58380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Resources</a:t>
            </a:r>
            <a:endParaRPr sz="2500" b="1">
              <a:solidFill>
                <a:srgbClr val="1FD0B3"/>
              </a:solidFill>
              <a:latin typeface="Volkhov"/>
              <a:ea typeface="Volkhov"/>
              <a:cs typeface="Volkhov"/>
              <a:sym typeface="Volkhov"/>
            </a:endParaRPr>
          </a:p>
        </p:txBody>
      </p:sp>
      <p:sp>
        <p:nvSpPr>
          <p:cNvPr id="1175" name="Google Shape;1175;p86"/>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pic>
        <p:nvPicPr>
          <p:cNvPr id="1176" name="Google Shape;1176;p86"/>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1177" name="Google Shape;1177;p86"/>
          <p:cNvGrpSpPr/>
          <p:nvPr/>
        </p:nvGrpSpPr>
        <p:grpSpPr>
          <a:xfrm>
            <a:off x="7585809" y="128475"/>
            <a:ext cx="1494900" cy="816160"/>
            <a:chOff x="7663063" y="164557"/>
            <a:chExt cx="1494900" cy="839067"/>
          </a:xfrm>
        </p:grpSpPr>
        <p:pic>
          <p:nvPicPr>
            <p:cNvPr id="1178" name="Google Shape;1178;p86"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1179" name="Google Shape;1179;p86"/>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1180" name="Google Shape;1180;p86"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1181" name="Google Shape;1181;p86"/>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1182" name="Google Shape;1182;p86"/>
          <p:cNvSpPr txBox="1"/>
          <p:nvPr/>
        </p:nvSpPr>
        <p:spPr>
          <a:xfrm>
            <a:off x="892900" y="1350750"/>
            <a:ext cx="7116900" cy="17772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rgbClr val="56D1B3"/>
              </a:buClr>
              <a:buSzPts val="1800"/>
              <a:buFont typeface="Volkhov"/>
              <a:buChar char="●"/>
            </a:pPr>
            <a:r>
              <a:rPr lang="en" sz="1800" u="sng">
                <a:solidFill>
                  <a:srgbClr val="56D1B3"/>
                </a:solidFill>
                <a:latin typeface="Volkhov"/>
                <a:ea typeface="Volkhov"/>
                <a:cs typeface="Volkhov"/>
                <a:sym typeface="Volkhov"/>
                <a:hlinkClick r:id="rId6">
                  <a:extLst>
                    <a:ext uri="{A12FA001-AC4F-418D-AE19-62706E023703}">
                      <ahyp:hlinkClr xmlns:ahyp="http://schemas.microsoft.com/office/drawing/2018/hyperlinkcolor" val="tx"/>
                    </a:ext>
                  </a:extLst>
                </a:hlinkClick>
              </a:rPr>
              <a:t>http://www.kris-nimark.net/pdf/NumMaxSlides.pdf</a:t>
            </a:r>
            <a:endParaRPr sz="1800">
              <a:solidFill>
                <a:srgbClr val="56D1B3"/>
              </a:solidFill>
              <a:latin typeface="Volkhov"/>
              <a:ea typeface="Volkhov"/>
              <a:cs typeface="Volkhov"/>
              <a:sym typeface="Volkhov"/>
            </a:endParaRPr>
          </a:p>
          <a:p>
            <a:pPr marL="457200" lvl="0" indent="-342900" algn="l" rtl="0">
              <a:lnSpc>
                <a:spcPct val="115000"/>
              </a:lnSpc>
              <a:spcBef>
                <a:spcPts val="0"/>
              </a:spcBef>
              <a:spcAft>
                <a:spcPts val="0"/>
              </a:spcAft>
              <a:buClr>
                <a:srgbClr val="56D1B3"/>
              </a:buClr>
              <a:buSzPts val="1800"/>
              <a:buFont typeface="Volkhov"/>
              <a:buChar char="●"/>
            </a:pPr>
            <a:r>
              <a:rPr lang="en" sz="1800" u="sng">
                <a:solidFill>
                  <a:srgbClr val="56D1B3"/>
                </a:solidFill>
                <a:latin typeface="Volkhov"/>
                <a:ea typeface="Volkhov"/>
                <a:cs typeface="Volkhov"/>
                <a:sym typeface="Volkhov"/>
                <a:hlinkClick r:id="rId7">
                  <a:extLst>
                    <a:ext uri="{A12FA001-AC4F-418D-AE19-62706E023703}">
                      <ahyp:hlinkClr xmlns:ahyp="http://schemas.microsoft.com/office/drawing/2018/hyperlinkcolor" val="tx"/>
                    </a:ext>
                  </a:extLst>
                </a:hlinkClick>
              </a:rPr>
              <a:t>http://www.hannekedenouden.ruhosting.nl/RLtutorial/html/GridSearchSimData.html</a:t>
            </a:r>
            <a:endParaRPr sz="1800">
              <a:solidFill>
                <a:srgbClr val="56D1B3"/>
              </a:solidFill>
              <a:latin typeface="Volkhov"/>
              <a:ea typeface="Volkhov"/>
              <a:cs typeface="Volkhov"/>
              <a:sym typeface="Volkhov"/>
            </a:endParaRPr>
          </a:p>
          <a:p>
            <a:pPr marL="0" lvl="0" indent="0" algn="l" rtl="0">
              <a:lnSpc>
                <a:spcPct val="115000"/>
              </a:lnSpc>
              <a:spcBef>
                <a:spcPts val="800"/>
              </a:spcBef>
              <a:spcAft>
                <a:spcPts val="0"/>
              </a:spcAft>
              <a:buNone/>
            </a:pPr>
            <a:endParaRPr sz="1800">
              <a:solidFill>
                <a:srgbClr val="56D1B3"/>
              </a:solidFill>
              <a:latin typeface="Volkhov"/>
              <a:ea typeface="Volkhov"/>
              <a:cs typeface="Volkhov"/>
              <a:sym typeface="Volkhov"/>
            </a:endParaRPr>
          </a:p>
          <a:p>
            <a:pPr marL="0" lvl="0" indent="0" algn="l" rtl="0">
              <a:lnSpc>
                <a:spcPct val="150000"/>
              </a:lnSpc>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1186"/>
        <p:cNvGrpSpPr/>
        <p:nvPr/>
      </p:nvGrpSpPr>
      <p:grpSpPr>
        <a:xfrm>
          <a:off x="0" y="0"/>
          <a:ext cx="0" cy="0"/>
          <a:chOff x="0" y="0"/>
          <a:chExt cx="0" cy="0"/>
        </a:xfrm>
      </p:grpSpPr>
      <p:sp>
        <p:nvSpPr>
          <p:cNvPr id="1187" name="Google Shape;1187;p87"/>
          <p:cNvSpPr txBox="1">
            <a:spLocks noGrp="1"/>
          </p:cNvSpPr>
          <p:nvPr>
            <p:ph type="ctrTitle"/>
          </p:nvPr>
        </p:nvSpPr>
        <p:spPr>
          <a:xfrm>
            <a:off x="914401" y="1408534"/>
            <a:ext cx="7917900" cy="2052600"/>
          </a:xfrm>
          <a:prstGeom prst="rect">
            <a:avLst/>
          </a:prstGeom>
          <a:noFill/>
          <a:ln>
            <a:noFill/>
          </a:ln>
        </p:spPr>
        <p:txBody>
          <a:bodyPr spcFirstLastPara="1" wrap="square" lIns="91425" tIns="91425" rIns="91425" bIns="91425" anchor="b" anchorCtr="0">
            <a:normAutofit/>
          </a:bodyPr>
          <a:lstStyle/>
          <a:p>
            <a:pPr marL="0" lvl="0" indent="0" algn="l" rtl="0">
              <a:lnSpc>
                <a:spcPct val="90000"/>
              </a:lnSpc>
              <a:spcBef>
                <a:spcPts val="0"/>
              </a:spcBef>
              <a:spcAft>
                <a:spcPts val="0"/>
              </a:spcAft>
              <a:buSzPts val="5200"/>
              <a:buNone/>
            </a:pPr>
            <a:r>
              <a:rPr lang="en" sz="4700" b="1">
                <a:solidFill>
                  <a:srgbClr val="1FD0B3"/>
                </a:solidFill>
                <a:latin typeface="Volkhov"/>
                <a:ea typeface="Volkhov"/>
                <a:cs typeface="Volkhov"/>
                <a:sym typeface="Volkhov"/>
              </a:rPr>
              <a:t>Appendix</a:t>
            </a:r>
            <a:endParaRPr sz="6700" b="1">
              <a:solidFill>
                <a:srgbClr val="1FD0B3"/>
              </a:solidFill>
              <a:latin typeface="Volkhov"/>
              <a:ea typeface="Volkhov"/>
              <a:cs typeface="Volkhov"/>
              <a:sym typeface="Volkhov"/>
            </a:endParaRPr>
          </a:p>
        </p:txBody>
      </p:sp>
      <p:sp>
        <p:nvSpPr>
          <p:cNvPr id="1188" name="Google Shape;1188;p87"/>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pic>
        <p:nvPicPr>
          <p:cNvPr id="1189" name="Google Shape;1189;p87"/>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1190" name="Google Shape;1190;p87"/>
          <p:cNvGrpSpPr/>
          <p:nvPr/>
        </p:nvGrpSpPr>
        <p:grpSpPr>
          <a:xfrm>
            <a:off x="7585809" y="128475"/>
            <a:ext cx="1494900" cy="816160"/>
            <a:chOff x="7663063" y="164557"/>
            <a:chExt cx="1494900" cy="839067"/>
          </a:xfrm>
        </p:grpSpPr>
        <p:pic>
          <p:nvPicPr>
            <p:cNvPr id="1191" name="Google Shape;1191;p87"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1192" name="Google Shape;1192;p87"/>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Helvetica Neue"/>
                  <a:ea typeface="Helvetica Neue"/>
                  <a:cs typeface="Helvetica Neue"/>
                  <a:sym typeface="Helvetica Neue"/>
                </a:rPr>
                <a:t>HARTLEY LAB</a:t>
              </a:r>
              <a:endParaRPr sz="1000" b="0" i="0" u="none" strike="noStrike" cap="none">
                <a:solidFill>
                  <a:srgbClr val="BCBCBC"/>
                </a:solidFill>
                <a:latin typeface="Helvetica Neue"/>
                <a:ea typeface="Helvetica Neue"/>
                <a:cs typeface="Helvetica Neue"/>
                <a:sym typeface="Helvetica Neue"/>
              </a:endParaRPr>
            </a:p>
          </p:txBody>
        </p:sp>
      </p:grpSp>
      <p:pic>
        <p:nvPicPr>
          <p:cNvPr id="1193" name="Google Shape;1193;p87"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1194" name="Google Shape;1194;p87"/>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b="0" i="0" u="none" strike="noStrike" cap="none">
                <a:solidFill>
                  <a:srgbClr val="B0FEF1"/>
                </a:solidFill>
                <a:latin typeface="Roboto Mono"/>
                <a:ea typeface="Roboto Mono"/>
                <a:cs typeface="Roboto Mono"/>
                <a:sym typeface="Roboto Mono"/>
              </a:rPr>
              <a:t>Workshop No.  | Modelling and model fitting </a:t>
            </a:r>
            <a:endParaRPr sz="1400" b="0" i="0" u="none" strike="noStrike" cap="none">
              <a:solidFill>
                <a:srgbClr val="B0FEF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1198"/>
        <p:cNvGrpSpPr/>
        <p:nvPr/>
      </p:nvGrpSpPr>
      <p:grpSpPr>
        <a:xfrm>
          <a:off x="0" y="0"/>
          <a:ext cx="0" cy="0"/>
          <a:chOff x="0" y="0"/>
          <a:chExt cx="0" cy="0"/>
        </a:xfrm>
      </p:grpSpPr>
      <p:sp>
        <p:nvSpPr>
          <p:cNvPr id="1199" name="Google Shape;1199;p88"/>
          <p:cNvSpPr txBox="1">
            <a:spLocks noGrp="1"/>
          </p:cNvSpPr>
          <p:nvPr>
            <p:ph type="ctrTitle"/>
          </p:nvPr>
        </p:nvSpPr>
        <p:spPr>
          <a:xfrm>
            <a:off x="892890" y="701531"/>
            <a:ext cx="38955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Reminder</a:t>
            </a:r>
            <a:endParaRPr sz="2500" b="1">
              <a:solidFill>
                <a:srgbClr val="1FD0B3"/>
              </a:solidFill>
              <a:latin typeface="Volkhov"/>
              <a:ea typeface="Volkhov"/>
              <a:cs typeface="Volkhov"/>
              <a:sym typeface="Volkhov"/>
            </a:endParaRPr>
          </a:p>
        </p:txBody>
      </p:sp>
      <p:sp>
        <p:nvSpPr>
          <p:cNvPr id="1200" name="Google Shape;1200;p88"/>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b="0" i="0" u="none" strike="noStrike" cap="none">
                <a:solidFill>
                  <a:srgbClr val="B0FEF1"/>
                </a:solidFill>
                <a:latin typeface="Roboto Mono"/>
                <a:ea typeface="Roboto Mono"/>
                <a:cs typeface="Roboto Mono"/>
                <a:sym typeface="Roboto Mono"/>
              </a:rPr>
              <a:t>Workshop No.  | Session Length | Modelling and model fitting </a:t>
            </a:r>
            <a:endParaRPr sz="1400" b="0" i="0" u="none" strike="noStrike" cap="none">
              <a:solidFill>
                <a:srgbClr val="B0FEF1"/>
              </a:solidFill>
              <a:latin typeface="Arial"/>
              <a:ea typeface="Arial"/>
              <a:cs typeface="Arial"/>
              <a:sym typeface="Arial"/>
            </a:endParaRPr>
          </a:p>
        </p:txBody>
      </p:sp>
      <p:sp>
        <p:nvSpPr>
          <p:cNvPr id="1201" name="Google Shape;1201;p88"/>
          <p:cNvSpPr txBox="1"/>
          <p:nvPr/>
        </p:nvSpPr>
        <p:spPr>
          <a:xfrm>
            <a:off x="914399" y="1219200"/>
            <a:ext cx="6671400" cy="3351600"/>
          </a:xfrm>
          <a:prstGeom prst="rect">
            <a:avLst/>
          </a:prstGeom>
          <a:blipFill rotWithShape="1">
            <a:blip r:embed="rId3">
              <a:alphaModFix/>
            </a:blip>
            <a:stretch>
              <a:fillRect l="-379" r="-18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pic>
        <p:nvPicPr>
          <p:cNvPr id="1202" name="Google Shape;1202;p88"/>
          <p:cNvPicPr preferRelativeResize="0"/>
          <p:nvPr/>
        </p:nvPicPr>
        <p:blipFill rotWithShape="1">
          <a:blip r:embed="rId4">
            <a:alphaModFix/>
          </a:blip>
          <a:srcRect/>
          <a:stretch/>
        </p:blipFill>
        <p:spPr>
          <a:xfrm>
            <a:off x="6183430" y="233197"/>
            <a:ext cx="1494845" cy="517227"/>
          </a:xfrm>
          <a:prstGeom prst="rect">
            <a:avLst/>
          </a:prstGeom>
          <a:noFill/>
          <a:ln>
            <a:noFill/>
          </a:ln>
        </p:spPr>
      </p:pic>
      <p:grpSp>
        <p:nvGrpSpPr>
          <p:cNvPr id="1203" name="Google Shape;1203;p88"/>
          <p:cNvGrpSpPr/>
          <p:nvPr/>
        </p:nvGrpSpPr>
        <p:grpSpPr>
          <a:xfrm>
            <a:off x="7585809" y="128475"/>
            <a:ext cx="1494900" cy="816160"/>
            <a:chOff x="7663063" y="164557"/>
            <a:chExt cx="1494900" cy="839067"/>
          </a:xfrm>
        </p:grpSpPr>
        <p:pic>
          <p:nvPicPr>
            <p:cNvPr id="1204" name="Google Shape;1204;p88" descr="Picture"/>
            <p:cNvPicPr preferRelativeResize="0"/>
            <p:nvPr/>
          </p:nvPicPr>
          <p:blipFill rotWithShape="1">
            <a:blip r:embed="rId5">
              <a:alphaModFix/>
            </a:blip>
            <a:srcRect/>
            <a:stretch/>
          </p:blipFill>
          <p:spPr>
            <a:xfrm>
              <a:off x="7946136" y="164557"/>
              <a:ext cx="961537" cy="585867"/>
            </a:xfrm>
            <a:prstGeom prst="rect">
              <a:avLst/>
            </a:prstGeom>
            <a:noFill/>
            <a:ln>
              <a:noFill/>
            </a:ln>
          </p:spPr>
        </p:pic>
        <p:sp>
          <p:nvSpPr>
            <p:cNvPr id="1205" name="Google Shape;1205;p88"/>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1206" name="Google Shape;1206;p88" descr="Home - Flux Society"/>
          <p:cNvPicPr preferRelativeResize="0"/>
          <p:nvPr/>
        </p:nvPicPr>
        <p:blipFill rotWithShape="1">
          <a:blip r:embed="rId6">
            <a:alphaModFix/>
          </a:blip>
          <a:srcRect/>
          <a:stretch/>
        </p:blipFill>
        <p:spPr>
          <a:xfrm>
            <a:off x="8475423" y="4445148"/>
            <a:ext cx="487209" cy="569876"/>
          </a:xfrm>
          <a:prstGeom prst="rect">
            <a:avLst/>
          </a:prstGeom>
          <a:noFill/>
          <a:ln>
            <a:noFill/>
          </a:ln>
        </p:spPr>
      </p:pic>
      <p:sp>
        <p:nvSpPr>
          <p:cNvPr id="1207" name="Google Shape;1207;p88"/>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4"/>
          <p:cNvSpPr txBox="1">
            <a:spLocks noGrp="1"/>
          </p:cNvSpPr>
          <p:nvPr>
            <p:ph type="ctrTitle"/>
          </p:nvPr>
        </p:nvSpPr>
        <p:spPr>
          <a:xfrm>
            <a:off x="892890" y="701531"/>
            <a:ext cx="38955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What we will cover:</a:t>
            </a:r>
            <a:endParaRPr sz="2500" b="1">
              <a:solidFill>
                <a:srgbClr val="1FD0B3"/>
              </a:solidFill>
              <a:latin typeface="Volkhov"/>
              <a:ea typeface="Volkhov"/>
              <a:cs typeface="Volkhov"/>
              <a:sym typeface="Volkhov"/>
            </a:endParaRPr>
          </a:p>
        </p:txBody>
      </p:sp>
      <p:sp>
        <p:nvSpPr>
          <p:cNvPr id="257" name="Google Shape;257;p44"/>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a:t>
            </a:r>
            <a:r>
              <a:rPr lang="en" sz="1100" b="0" i="0" u="none" strike="noStrike" cap="none">
                <a:solidFill>
                  <a:srgbClr val="B0FEF1"/>
                </a:solidFill>
                <a:latin typeface="Roboto Mono"/>
                <a:ea typeface="Roboto Mono"/>
                <a:cs typeface="Roboto Mono"/>
                <a:sym typeface="Roboto Mono"/>
              </a:rPr>
              <a:t>  | Modelling and model fitting </a:t>
            </a:r>
            <a:endParaRPr sz="1400" b="0" i="0" u="none" strike="noStrike" cap="none">
              <a:solidFill>
                <a:srgbClr val="B0FEF1"/>
              </a:solidFill>
              <a:latin typeface="Arial"/>
              <a:ea typeface="Arial"/>
              <a:cs typeface="Arial"/>
              <a:sym typeface="Arial"/>
            </a:endParaRPr>
          </a:p>
        </p:txBody>
      </p:sp>
      <p:sp>
        <p:nvSpPr>
          <p:cNvPr id="258" name="Google Shape;258;p44"/>
          <p:cNvSpPr txBox="1"/>
          <p:nvPr/>
        </p:nvSpPr>
        <p:spPr>
          <a:xfrm>
            <a:off x="817776" y="1865874"/>
            <a:ext cx="7734900" cy="10989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15000"/>
              </a:lnSpc>
              <a:spcBef>
                <a:spcPts val="0"/>
              </a:spcBef>
              <a:spcAft>
                <a:spcPts val="0"/>
              </a:spcAft>
              <a:buClr>
                <a:srgbClr val="1FD0B3"/>
              </a:buClr>
              <a:buSzPts val="1500"/>
              <a:buFont typeface="Volkhov"/>
              <a:buChar char="➔"/>
            </a:pPr>
            <a:r>
              <a:rPr lang="en" sz="1800" b="0" i="0" u="none" strike="noStrike" cap="none">
                <a:solidFill>
                  <a:srgbClr val="1FD0B3"/>
                </a:solidFill>
                <a:latin typeface="Volkhov"/>
                <a:ea typeface="Volkhov"/>
                <a:cs typeface="Volkhov"/>
                <a:sym typeface="Volkhov"/>
              </a:rPr>
              <a:t>What is </a:t>
            </a:r>
            <a:r>
              <a:rPr lang="en" sz="1800" b="1" i="1" u="none" strike="noStrike" cap="none">
                <a:solidFill>
                  <a:srgbClr val="B0FEF1"/>
                </a:solidFill>
                <a:latin typeface="Volkhov"/>
                <a:ea typeface="Volkhov"/>
                <a:cs typeface="Volkhov"/>
                <a:sym typeface="Volkhov"/>
              </a:rPr>
              <a:t>model fitting</a:t>
            </a:r>
            <a:r>
              <a:rPr lang="en" sz="1800" b="0" i="0" u="none" strike="noStrike" cap="none">
                <a:solidFill>
                  <a:srgbClr val="56D1B3"/>
                </a:solidFill>
                <a:latin typeface="Volkhov"/>
                <a:ea typeface="Volkhov"/>
                <a:cs typeface="Volkhov"/>
                <a:sym typeface="Volkhov"/>
              </a:rPr>
              <a:t>?</a:t>
            </a:r>
            <a:r>
              <a:rPr lang="en" sz="1800" b="0" i="0" u="none" strike="noStrike" cap="none">
                <a:solidFill>
                  <a:srgbClr val="1FD0B3"/>
                </a:solidFill>
                <a:latin typeface="Volkhov"/>
                <a:ea typeface="Volkhov"/>
                <a:cs typeface="Volkhov"/>
                <a:sym typeface="Volkhov"/>
              </a:rPr>
              <a:t>	</a:t>
            </a:r>
            <a:endParaRPr sz="1800" b="0" i="0" u="none" strike="noStrike" cap="none">
              <a:solidFill>
                <a:srgbClr val="1FD0B3"/>
              </a:solidFill>
              <a:latin typeface="Volkhov"/>
              <a:ea typeface="Volkhov"/>
              <a:cs typeface="Volkhov"/>
              <a:sym typeface="Volkhov"/>
            </a:endParaRPr>
          </a:p>
          <a:p>
            <a:pPr marL="457200" marR="0" lvl="0" indent="-323850" algn="l" rtl="0">
              <a:lnSpc>
                <a:spcPct val="115000"/>
              </a:lnSpc>
              <a:spcBef>
                <a:spcPts val="0"/>
              </a:spcBef>
              <a:spcAft>
                <a:spcPts val="0"/>
              </a:spcAft>
              <a:buClr>
                <a:srgbClr val="1FD0B3"/>
              </a:buClr>
              <a:buSzPts val="1500"/>
              <a:buFont typeface="Volkhov"/>
              <a:buChar char="➔"/>
            </a:pPr>
            <a:r>
              <a:rPr lang="en" sz="1800" b="0" i="0" u="none" strike="noStrike" cap="none">
                <a:solidFill>
                  <a:srgbClr val="1FD0B3"/>
                </a:solidFill>
                <a:latin typeface="Volkhov"/>
                <a:ea typeface="Volkhov"/>
                <a:cs typeface="Volkhov"/>
                <a:sym typeface="Volkhov"/>
              </a:rPr>
              <a:t>Model fitting using </a:t>
            </a:r>
            <a:r>
              <a:rPr lang="en" sz="1800" b="1" i="1" u="none" strike="noStrike" cap="none">
                <a:solidFill>
                  <a:srgbClr val="B0FEF1"/>
                </a:solidFill>
                <a:latin typeface="Volkhov"/>
                <a:ea typeface="Volkhov"/>
                <a:cs typeface="Volkhov"/>
                <a:sym typeface="Volkhov"/>
              </a:rPr>
              <a:t>maximum likelihood estimation </a:t>
            </a:r>
            <a:r>
              <a:rPr lang="en" sz="1800" b="1" i="0" u="none" strike="noStrike" cap="none">
                <a:solidFill>
                  <a:srgbClr val="1FD0B3"/>
                </a:solidFill>
                <a:latin typeface="Volkhov"/>
                <a:ea typeface="Volkhov"/>
                <a:cs typeface="Volkhov"/>
                <a:sym typeface="Volkhov"/>
              </a:rPr>
              <a:t>(MLE)</a:t>
            </a:r>
            <a:endParaRPr sz="1800" b="1" i="0" u="none" strike="noStrike" cap="none">
              <a:solidFill>
                <a:srgbClr val="B0FEF1"/>
              </a:solidFill>
              <a:latin typeface="Volkhov"/>
              <a:ea typeface="Volkhov"/>
              <a:cs typeface="Volkhov"/>
              <a:sym typeface="Volkhov"/>
            </a:endParaRPr>
          </a:p>
          <a:p>
            <a:pPr marL="457200" marR="0" lvl="0" indent="-323850" algn="l" rtl="0">
              <a:lnSpc>
                <a:spcPct val="115000"/>
              </a:lnSpc>
              <a:spcBef>
                <a:spcPts val="0"/>
              </a:spcBef>
              <a:spcAft>
                <a:spcPts val="0"/>
              </a:spcAft>
              <a:buClr>
                <a:srgbClr val="1FD0B3"/>
              </a:buClr>
              <a:buSzPts val="1500"/>
              <a:buFont typeface="Volkhov"/>
              <a:buChar char="➔"/>
            </a:pPr>
            <a:r>
              <a:rPr lang="en" sz="1800" b="1" i="0" u="none" strike="noStrike" cap="none">
                <a:solidFill>
                  <a:srgbClr val="1FD0B3"/>
                </a:solidFill>
                <a:latin typeface="Volkhov"/>
                <a:ea typeface="Volkhov"/>
                <a:cs typeface="Volkhov"/>
                <a:sym typeface="Volkhov"/>
              </a:rPr>
              <a:t>Optimization methods for MLE: </a:t>
            </a:r>
            <a:r>
              <a:rPr lang="en" sz="1800" b="1" i="1" u="none" strike="noStrike" cap="none">
                <a:solidFill>
                  <a:srgbClr val="B0FEF1"/>
                </a:solidFill>
                <a:latin typeface="Volkhov"/>
                <a:ea typeface="Volkhov"/>
                <a:cs typeface="Volkhov"/>
                <a:sym typeface="Volkhov"/>
              </a:rPr>
              <a:t>grid search </a:t>
            </a:r>
            <a:r>
              <a:rPr lang="en" sz="1800" b="1" i="0" u="none" strike="noStrike" cap="none">
                <a:solidFill>
                  <a:srgbClr val="1FD0B3"/>
                </a:solidFill>
                <a:latin typeface="Volkhov"/>
                <a:ea typeface="Volkhov"/>
                <a:cs typeface="Volkhov"/>
                <a:sym typeface="Volkhov"/>
              </a:rPr>
              <a:t>and</a:t>
            </a:r>
            <a:r>
              <a:rPr lang="en" sz="1800" b="1" i="1" u="none" strike="noStrike" cap="none">
                <a:solidFill>
                  <a:srgbClr val="1FD0B3"/>
                </a:solidFill>
                <a:latin typeface="Volkhov"/>
                <a:ea typeface="Volkhov"/>
                <a:cs typeface="Volkhov"/>
                <a:sym typeface="Volkhov"/>
              </a:rPr>
              <a:t> </a:t>
            </a:r>
            <a:r>
              <a:rPr lang="en" sz="1800" b="1" i="1" u="none" strike="noStrike" cap="none">
                <a:solidFill>
                  <a:srgbClr val="B0FEF1"/>
                </a:solidFill>
                <a:latin typeface="Volkhov"/>
                <a:ea typeface="Volkhov"/>
                <a:cs typeface="Volkhov"/>
                <a:sym typeface="Volkhov"/>
              </a:rPr>
              <a:t>gradient search</a:t>
            </a:r>
            <a:r>
              <a:rPr lang="en" sz="1800" b="1" i="1" u="none" strike="noStrike" cap="none">
                <a:solidFill>
                  <a:srgbClr val="1FD0B3"/>
                </a:solidFill>
                <a:latin typeface="Volkhov"/>
                <a:ea typeface="Volkhov"/>
                <a:cs typeface="Volkhov"/>
                <a:sym typeface="Volkhov"/>
              </a:rPr>
              <a:t>  </a:t>
            </a:r>
            <a:endParaRPr sz="1800" b="0" i="0" u="none" strike="noStrike" cap="none">
              <a:solidFill>
                <a:srgbClr val="1FD0B3"/>
              </a:solidFill>
              <a:latin typeface="Volkhov"/>
              <a:ea typeface="Volkhov"/>
              <a:cs typeface="Volkhov"/>
              <a:sym typeface="Volkhov"/>
            </a:endParaRPr>
          </a:p>
        </p:txBody>
      </p:sp>
      <p:pic>
        <p:nvPicPr>
          <p:cNvPr id="259" name="Google Shape;259;p44"/>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260" name="Google Shape;260;p44"/>
          <p:cNvGrpSpPr/>
          <p:nvPr/>
        </p:nvGrpSpPr>
        <p:grpSpPr>
          <a:xfrm>
            <a:off x="7585809" y="128475"/>
            <a:ext cx="1494900" cy="816160"/>
            <a:chOff x="7663063" y="164557"/>
            <a:chExt cx="1494900" cy="839067"/>
          </a:xfrm>
        </p:grpSpPr>
        <p:pic>
          <p:nvPicPr>
            <p:cNvPr id="261" name="Google Shape;261;p44"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262" name="Google Shape;262;p44"/>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263" name="Google Shape;263;p44"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264" name="Google Shape;264;p44"/>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265" name="Google Shape;265;p44"/>
          <p:cNvSpPr/>
          <p:nvPr/>
        </p:nvSpPr>
        <p:spPr>
          <a:xfrm>
            <a:off x="4454820" y="2417862"/>
            <a:ext cx="2343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8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
              <a:t>Likelihood</a:t>
            </a:r>
            <a:endParaRPr/>
          </a:p>
        </p:txBody>
      </p:sp>
      <p:sp>
        <p:nvSpPr>
          <p:cNvPr id="1213" name="Google Shape;1213;p89"/>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177800" lvl="0" indent="-127000" algn="l" rtl="0">
              <a:lnSpc>
                <a:spcPct val="90000"/>
              </a:lnSpc>
              <a:spcBef>
                <a:spcPts val="0"/>
              </a:spcBef>
              <a:spcAft>
                <a:spcPts val="0"/>
              </a:spcAft>
              <a:buSzPts val="1400"/>
              <a:buChar char="●"/>
            </a:pPr>
            <a:r>
              <a:rPr lang="en" sz="1400">
                <a:solidFill>
                  <a:schemeClr val="dk1"/>
                </a:solidFill>
              </a:rPr>
              <a:t>Introduce Bayes etc</a:t>
            </a:r>
            <a:endParaRPr sz="1400">
              <a:solidFill>
                <a:schemeClr val="dk1"/>
              </a:solidFill>
            </a:endParaRPr>
          </a:p>
          <a:p>
            <a:pPr marL="177800" lvl="0" indent="-127000" algn="l" rtl="0">
              <a:lnSpc>
                <a:spcPct val="90000"/>
              </a:lnSpc>
              <a:spcBef>
                <a:spcPts val="0"/>
              </a:spcBef>
              <a:spcAft>
                <a:spcPts val="0"/>
              </a:spcAft>
              <a:buClr>
                <a:schemeClr val="dk1"/>
              </a:buClr>
              <a:buSzPts val="1400"/>
              <a:buChar char="●"/>
            </a:pPr>
            <a:r>
              <a:rPr lang="en" sz="1400">
                <a:solidFill>
                  <a:schemeClr val="dk1"/>
                </a:solidFill>
              </a:rPr>
              <a:t>(not needed probably)</a:t>
            </a:r>
            <a:endParaRPr sz="1400">
              <a:solidFill>
                <a:schemeClr val="dk1"/>
              </a:solidFill>
            </a:endParaRPr>
          </a:p>
          <a:p>
            <a:pPr marL="520700" lvl="1" indent="-152400" algn="l" rtl="0">
              <a:lnSpc>
                <a:spcPct val="90000"/>
              </a:lnSpc>
              <a:spcBef>
                <a:spcPts val="400"/>
              </a:spcBef>
              <a:spcAft>
                <a:spcPts val="0"/>
              </a:spcAft>
              <a:buSzPts val="1400"/>
              <a:buChar char="○"/>
            </a:pPr>
            <a:r>
              <a:rPr lang="en">
                <a:solidFill>
                  <a:schemeClr val="dk1"/>
                </a:solidFill>
              </a:rPr>
              <a:t>Consider 2 random variables X and Y</a:t>
            </a:r>
            <a:endParaRPr>
              <a:solidFill>
                <a:schemeClr val="dk1"/>
              </a:solidFill>
            </a:endParaRPr>
          </a:p>
          <a:p>
            <a:pPr marL="520700" lvl="1" indent="-152400" algn="l" rtl="0">
              <a:lnSpc>
                <a:spcPct val="90000"/>
              </a:lnSpc>
              <a:spcBef>
                <a:spcPts val="400"/>
              </a:spcBef>
              <a:spcAft>
                <a:spcPts val="0"/>
              </a:spcAft>
              <a:buSzPts val="1400"/>
              <a:buChar char="○"/>
            </a:pPr>
            <a:r>
              <a:rPr lang="en">
                <a:solidFill>
                  <a:schemeClr val="dk1"/>
                </a:solidFill>
              </a:rPr>
              <a:t>Probability of x and y: Joint probability </a:t>
            </a:r>
            <a:endParaRPr>
              <a:solidFill>
                <a:schemeClr val="dk1"/>
              </a:solidFill>
            </a:endParaRPr>
          </a:p>
          <a:p>
            <a:pPr marL="863600" lvl="2" indent="-152400" algn="l" rtl="0">
              <a:lnSpc>
                <a:spcPct val="90000"/>
              </a:lnSpc>
              <a:spcBef>
                <a:spcPts val="400"/>
              </a:spcBef>
              <a:spcAft>
                <a:spcPts val="0"/>
              </a:spcAft>
              <a:buSzPts val="1400"/>
              <a:buChar char="■"/>
            </a:pPr>
            <a:r>
              <a:rPr lang="en">
                <a:solidFill>
                  <a:schemeClr val="dk1"/>
                </a:solidFill>
              </a:rPr>
              <a:t>Product rule = p(x,y) = p(y|x)p(x) </a:t>
            </a:r>
            <a:endParaRPr>
              <a:solidFill>
                <a:schemeClr val="dk1"/>
              </a:solidFill>
            </a:endParaRPr>
          </a:p>
          <a:p>
            <a:pPr marL="863600" lvl="2" indent="-152400" algn="l" rtl="0">
              <a:lnSpc>
                <a:spcPct val="90000"/>
              </a:lnSpc>
              <a:spcBef>
                <a:spcPts val="400"/>
              </a:spcBef>
              <a:spcAft>
                <a:spcPts val="0"/>
              </a:spcAft>
              <a:buSzPts val="1400"/>
              <a:buChar char="■"/>
            </a:pPr>
            <a:r>
              <a:rPr lang="en">
                <a:solidFill>
                  <a:schemeClr val="dk1"/>
                </a:solidFill>
              </a:rPr>
              <a:t>(1st term is: probability of y given x: Conditional probability)</a:t>
            </a:r>
            <a:endParaRPr>
              <a:solidFill>
                <a:schemeClr val="dk1"/>
              </a:solidFill>
            </a:endParaRPr>
          </a:p>
          <a:p>
            <a:pPr marL="520700" lvl="1" indent="-152400" algn="l" rtl="0">
              <a:lnSpc>
                <a:spcPct val="90000"/>
              </a:lnSpc>
              <a:spcBef>
                <a:spcPts val="400"/>
              </a:spcBef>
              <a:spcAft>
                <a:spcPts val="0"/>
              </a:spcAft>
              <a:buSzPts val="1400"/>
              <a:buChar char="○"/>
            </a:pPr>
            <a:r>
              <a:rPr lang="en">
                <a:solidFill>
                  <a:schemeClr val="dk1"/>
                </a:solidFill>
              </a:rPr>
              <a:t>Probability of x: Marginal probability </a:t>
            </a:r>
            <a:endParaRPr>
              <a:solidFill>
                <a:schemeClr val="dk1"/>
              </a:solidFill>
            </a:endParaRPr>
          </a:p>
          <a:p>
            <a:pPr marL="863600" lvl="2" indent="-152400" algn="l" rtl="0">
              <a:lnSpc>
                <a:spcPct val="90000"/>
              </a:lnSpc>
              <a:spcBef>
                <a:spcPts val="400"/>
              </a:spcBef>
              <a:spcAft>
                <a:spcPts val="0"/>
              </a:spcAft>
              <a:buSzPts val="1400"/>
              <a:buChar char="■"/>
            </a:pPr>
            <a:r>
              <a:rPr lang="en">
                <a:solidFill>
                  <a:schemeClr val="dk1"/>
                </a:solidFill>
              </a:rPr>
              <a:t>sum rule = p(x) + sum_y p(x,y)</a:t>
            </a:r>
            <a:endParaRPr>
              <a:solidFill>
                <a:schemeClr val="dk1"/>
              </a:solidFill>
            </a:endParaRPr>
          </a:p>
          <a:p>
            <a:pPr marL="863600" lvl="2" indent="-63500" algn="l" rtl="0">
              <a:lnSpc>
                <a:spcPct val="90000"/>
              </a:lnSpc>
              <a:spcBef>
                <a:spcPts val="400"/>
              </a:spcBef>
              <a:spcAft>
                <a:spcPts val="0"/>
              </a:spcAft>
              <a:buClr>
                <a:schemeClr val="dk1"/>
              </a:buClr>
              <a:buSzPts val="1800"/>
              <a:buNone/>
            </a:pPr>
            <a:endParaRPr>
              <a:solidFill>
                <a:schemeClr val="dk1"/>
              </a:solidFill>
            </a:endParaRPr>
          </a:p>
          <a:p>
            <a:pPr marL="342900" lvl="1" indent="0" algn="l" rtl="0">
              <a:lnSpc>
                <a:spcPct val="90000"/>
              </a:lnSpc>
              <a:spcBef>
                <a:spcPts val="400"/>
              </a:spcBef>
              <a:spcAft>
                <a:spcPts val="0"/>
              </a:spcAft>
              <a:buClr>
                <a:schemeClr val="dk1"/>
              </a:buClr>
              <a:buSzPts val="2100"/>
              <a:buNone/>
            </a:pPr>
            <a:r>
              <a:rPr lang="en">
                <a:solidFill>
                  <a:schemeClr val="dk1"/>
                </a:solidFill>
              </a:rPr>
              <a:t>p.15 Bishop</a:t>
            </a:r>
            <a:endParaRPr>
              <a:solidFill>
                <a:schemeClr val="dk1"/>
              </a:solidFill>
            </a:endParaRPr>
          </a:p>
          <a:p>
            <a:pPr marL="177800" lvl="0" indent="-38100" algn="l" rtl="0">
              <a:lnSpc>
                <a:spcPct val="90000"/>
              </a:lnSpc>
              <a:spcBef>
                <a:spcPts val="800"/>
              </a:spcBef>
              <a:spcAft>
                <a:spcPts val="1200"/>
              </a:spcAft>
              <a:buClr>
                <a:schemeClr val="dk1"/>
              </a:buClr>
              <a:buSzPts val="2100"/>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9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
              <a:t>(Marginal distributions)</a:t>
            </a:r>
            <a:endParaRPr/>
          </a:p>
        </p:txBody>
      </p:sp>
      <p:sp>
        <p:nvSpPr>
          <p:cNvPr id="1219" name="Google Shape;1219;p90"/>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en"/>
              <a:t>We are interested in the value of each parameter 🡪 For each dimention we collapse over the other dimension </a:t>
            </a:r>
            <a:endParaRPr/>
          </a:p>
          <a:p>
            <a:pPr marL="177800" lvl="0" indent="-38100" algn="l" rtl="0">
              <a:lnSpc>
                <a:spcPct val="90000"/>
              </a:lnSpc>
              <a:spcBef>
                <a:spcPts val="800"/>
              </a:spcBef>
              <a:spcAft>
                <a:spcPts val="0"/>
              </a:spcAft>
              <a:buClr>
                <a:schemeClr val="dk1"/>
              </a:buClr>
              <a:buSzPts val="2100"/>
              <a:buNone/>
            </a:pPr>
            <a:endParaRPr/>
          </a:p>
          <a:p>
            <a:pPr marL="2921000" lvl="8" indent="-177800" algn="l" rtl="0">
              <a:lnSpc>
                <a:spcPct val="90000"/>
              </a:lnSpc>
              <a:spcBef>
                <a:spcPts val="400"/>
              </a:spcBef>
              <a:spcAft>
                <a:spcPts val="0"/>
              </a:spcAft>
              <a:buClr>
                <a:schemeClr val="dk1"/>
              </a:buClr>
              <a:buSzPts val="1400"/>
              <a:buChar char="■"/>
            </a:pPr>
            <a:r>
              <a:rPr lang="en"/>
              <a:t>Maximum likelihood estimate: value of parameter at the highest likelihood (peak of ditribution)</a:t>
            </a:r>
            <a:endParaRPr/>
          </a:p>
          <a:p>
            <a:pPr marL="0" lvl="0" indent="0" algn="l" rtl="0">
              <a:lnSpc>
                <a:spcPct val="90000"/>
              </a:lnSpc>
              <a:spcBef>
                <a:spcPts val="800"/>
              </a:spcBef>
              <a:spcAft>
                <a:spcPts val="1200"/>
              </a:spcAft>
              <a:buClr>
                <a:schemeClr val="dk1"/>
              </a:buClr>
              <a:buSzPts val="2100"/>
              <a:buNone/>
            </a:pPr>
            <a:endParaRPr/>
          </a:p>
        </p:txBody>
      </p:sp>
      <p:pic>
        <p:nvPicPr>
          <p:cNvPr id="1220" name="Google Shape;1220;p90"/>
          <p:cNvPicPr preferRelativeResize="0"/>
          <p:nvPr/>
        </p:nvPicPr>
        <p:blipFill rotWithShape="1">
          <a:blip r:embed="rId3">
            <a:alphaModFix/>
          </a:blip>
          <a:srcRect/>
          <a:stretch/>
        </p:blipFill>
        <p:spPr>
          <a:xfrm>
            <a:off x="942975" y="2115307"/>
            <a:ext cx="2905123" cy="279119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
              <a:t>Notes</a:t>
            </a:r>
            <a:endParaRPr/>
          </a:p>
        </p:txBody>
      </p:sp>
      <p:sp>
        <p:nvSpPr>
          <p:cNvPr id="1226" name="Google Shape;1226;p9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SzPts val="2100"/>
              <a:buChar char="●"/>
            </a:pPr>
            <a:r>
              <a:rPr lang="en">
                <a:solidFill>
                  <a:schemeClr val="dk1"/>
                </a:solidFill>
              </a:rPr>
              <a:t>Link between RMSE and MLE? (see Bishop)</a:t>
            </a:r>
            <a:endParaRPr>
              <a:solidFill>
                <a:schemeClr val="dk1"/>
              </a:solidFill>
            </a:endParaRPr>
          </a:p>
          <a:p>
            <a:pPr marL="520700" lvl="1" indent="-177800" algn="l" rtl="0">
              <a:lnSpc>
                <a:spcPct val="90000"/>
              </a:lnSpc>
              <a:spcBef>
                <a:spcPts val="400"/>
              </a:spcBef>
              <a:spcAft>
                <a:spcPts val="0"/>
              </a:spcAft>
              <a:buSzPts val="1800"/>
              <a:buChar char="○"/>
            </a:pPr>
            <a:r>
              <a:rPr lang="en">
                <a:solidFill>
                  <a:schemeClr val="dk1"/>
                </a:solidFill>
              </a:rPr>
              <a:t>MLE: maximizes the likelihood of the model given the data. Entirely statistical + a metrics to compare models</a:t>
            </a:r>
            <a:endParaRPr>
              <a:solidFill>
                <a:schemeClr val="dk1"/>
              </a:solidFill>
            </a:endParaRPr>
          </a:p>
          <a:p>
            <a:pPr marL="342900" lvl="1" indent="0" algn="l" rtl="0">
              <a:lnSpc>
                <a:spcPct val="90000"/>
              </a:lnSpc>
              <a:spcBef>
                <a:spcPts val="400"/>
              </a:spcBef>
              <a:spcAft>
                <a:spcPts val="0"/>
              </a:spcAft>
              <a:buClr>
                <a:schemeClr val="dk1"/>
              </a:buClr>
              <a:buSzPts val="1800"/>
              <a:buNone/>
            </a:pPr>
            <a:endParaRPr>
              <a:solidFill>
                <a:schemeClr val="dk1"/>
              </a:solidFill>
            </a:endParaRPr>
          </a:p>
          <a:p>
            <a:pPr marL="177800" lvl="0" indent="-171450" algn="l" rtl="0">
              <a:lnSpc>
                <a:spcPct val="90000"/>
              </a:lnSpc>
              <a:spcBef>
                <a:spcPts val="800"/>
              </a:spcBef>
              <a:spcAft>
                <a:spcPts val="0"/>
              </a:spcAft>
              <a:buSzPts val="2100"/>
              <a:buChar char="●"/>
            </a:pPr>
            <a:r>
              <a:rPr lang="en">
                <a:solidFill>
                  <a:schemeClr val="dk1"/>
                </a:solidFill>
              </a:rPr>
              <a:t>Difference between cond prob and likelihood?</a:t>
            </a:r>
            <a:endParaRPr>
              <a:solidFill>
                <a:schemeClr val="dk1"/>
              </a:solidFill>
            </a:endParaRPr>
          </a:p>
          <a:p>
            <a:pPr marL="0" lvl="0" indent="0" algn="l" rtl="0">
              <a:lnSpc>
                <a:spcPct val="90000"/>
              </a:lnSpc>
              <a:spcBef>
                <a:spcPts val="800"/>
              </a:spcBef>
              <a:spcAft>
                <a:spcPts val="1200"/>
              </a:spcAft>
              <a:buClr>
                <a:schemeClr val="dk1"/>
              </a:buClr>
              <a:buSzPts val="2100"/>
              <a:buNone/>
            </a:pPr>
            <a:endParaRPr>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9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
              <a:t>fmincon: minimize constrained nonlinear multivariable function</a:t>
            </a:r>
            <a:endParaRPr/>
          </a:p>
        </p:txBody>
      </p:sp>
      <p:sp>
        <p:nvSpPr>
          <p:cNvPr id="1232" name="Google Shape;1232;p92"/>
          <p:cNvSpPr txBox="1">
            <a:spLocks noGrp="1"/>
          </p:cNvSpPr>
          <p:nvPr>
            <p:ph type="body" idx="1"/>
          </p:nvPr>
        </p:nvSpPr>
        <p:spPr>
          <a:xfrm>
            <a:off x="4572000" y="1369225"/>
            <a:ext cx="3943200" cy="3263400"/>
          </a:xfrm>
          <a:prstGeom prst="rect">
            <a:avLst/>
          </a:prstGeom>
          <a:noFill/>
          <a:ln>
            <a:noFill/>
          </a:ln>
        </p:spPr>
        <p:txBody>
          <a:bodyPr spcFirstLastPara="1" wrap="square" lIns="68575" tIns="34275" rIns="68575" bIns="34275" anchor="ctr" anchorCtr="0">
            <a:normAutofit/>
          </a:bodyPr>
          <a:lstStyle/>
          <a:p>
            <a:pPr marL="0" lvl="0" indent="0" algn="l" rtl="0">
              <a:lnSpc>
                <a:spcPct val="115000"/>
              </a:lnSpc>
              <a:spcBef>
                <a:spcPts val="800"/>
              </a:spcBef>
              <a:spcAft>
                <a:spcPts val="0"/>
              </a:spcAft>
              <a:buSzPts val="1400"/>
              <a:buNone/>
            </a:pPr>
            <a:r>
              <a:rPr lang="en"/>
              <a:t>Where</a:t>
            </a:r>
            <a:endParaRPr/>
          </a:p>
          <a:p>
            <a:pPr marL="457200" lvl="0" indent="-317500" algn="l" rtl="0">
              <a:lnSpc>
                <a:spcPct val="115000"/>
              </a:lnSpc>
              <a:spcBef>
                <a:spcPts val="1200"/>
              </a:spcBef>
              <a:spcAft>
                <a:spcPts val="0"/>
              </a:spcAft>
              <a:buSzPts val="1400"/>
              <a:buChar char="●"/>
            </a:pPr>
            <a:r>
              <a:rPr lang="en"/>
              <a:t>A and A</a:t>
            </a:r>
            <a:r>
              <a:rPr lang="en" baseline="-25000"/>
              <a:t>eq</a:t>
            </a:r>
            <a:r>
              <a:rPr lang="en"/>
              <a:t> are matrices</a:t>
            </a:r>
            <a:endParaRPr/>
          </a:p>
          <a:p>
            <a:pPr marL="457200" lvl="0" indent="-317500" algn="l" rtl="0">
              <a:lnSpc>
                <a:spcPct val="115000"/>
              </a:lnSpc>
              <a:spcBef>
                <a:spcPts val="0"/>
              </a:spcBef>
              <a:spcAft>
                <a:spcPts val="0"/>
              </a:spcAft>
              <a:buSzPts val="1400"/>
              <a:buChar char="●"/>
            </a:pPr>
            <a:r>
              <a:rPr lang="en"/>
              <a:t>b and b</a:t>
            </a:r>
            <a:r>
              <a:rPr lang="en" baseline="-25000"/>
              <a:t>eq</a:t>
            </a:r>
            <a:r>
              <a:rPr lang="en"/>
              <a:t> are vectors</a:t>
            </a:r>
            <a:endParaRPr/>
          </a:p>
          <a:p>
            <a:pPr marL="457200" lvl="0" indent="-317500" algn="l" rtl="0">
              <a:lnSpc>
                <a:spcPct val="115000"/>
              </a:lnSpc>
              <a:spcBef>
                <a:spcPts val="0"/>
              </a:spcBef>
              <a:spcAft>
                <a:spcPts val="0"/>
              </a:spcAft>
              <a:buSzPts val="1400"/>
              <a:buChar char="●"/>
            </a:pPr>
            <a:r>
              <a:rPr lang="en"/>
              <a:t>c(x) and c</a:t>
            </a:r>
            <a:r>
              <a:rPr lang="en" baseline="-25000"/>
              <a:t>eq</a:t>
            </a:r>
            <a:r>
              <a:rPr lang="en"/>
              <a:t>(x) return vectors</a:t>
            </a:r>
            <a:endParaRPr/>
          </a:p>
          <a:p>
            <a:pPr marL="457200" lvl="0" indent="-317500" algn="l" rtl="0">
              <a:lnSpc>
                <a:spcPct val="115000"/>
              </a:lnSpc>
              <a:spcBef>
                <a:spcPts val="0"/>
              </a:spcBef>
              <a:spcAft>
                <a:spcPts val="0"/>
              </a:spcAft>
              <a:buSzPts val="1400"/>
              <a:buChar char="●"/>
            </a:pPr>
            <a:r>
              <a:rPr lang="en"/>
              <a:t>f(x) returns a scalar</a:t>
            </a:r>
            <a:endParaRPr/>
          </a:p>
          <a:p>
            <a:pPr marL="457200" lvl="0" indent="-317500" algn="l" rtl="0">
              <a:lnSpc>
                <a:spcPct val="115000"/>
              </a:lnSpc>
              <a:spcBef>
                <a:spcPts val="0"/>
              </a:spcBef>
              <a:spcAft>
                <a:spcPts val="0"/>
              </a:spcAft>
              <a:buSzPts val="1400"/>
              <a:buChar char="●"/>
            </a:pPr>
            <a:r>
              <a:rPr lang="en"/>
              <a:t>f(x), c(x), and c</a:t>
            </a:r>
            <a:r>
              <a:rPr lang="en" baseline="-25000"/>
              <a:t>eq</a:t>
            </a:r>
            <a:r>
              <a:rPr lang="en"/>
              <a:t>(x) can be nonlinear</a:t>
            </a:r>
            <a:endParaRPr/>
          </a:p>
          <a:p>
            <a:pPr marL="457200" lvl="0" indent="-317500" algn="l" rtl="0">
              <a:lnSpc>
                <a:spcPct val="115000"/>
              </a:lnSpc>
              <a:spcBef>
                <a:spcPts val="0"/>
              </a:spcBef>
              <a:spcAft>
                <a:spcPts val="0"/>
              </a:spcAft>
              <a:buSzPts val="1400"/>
              <a:buChar char="●"/>
            </a:pPr>
            <a:r>
              <a:rPr lang="en"/>
              <a:t>x, lb, and ub can be vectors or matrices</a:t>
            </a:r>
            <a:endParaRPr/>
          </a:p>
          <a:p>
            <a:pPr marL="0" lvl="0" indent="0" algn="l" rtl="0">
              <a:lnSpc>
                <a:spcPct val="115000"/>
              </a:lnSpc>
              <a:spcBef>
                <a:spcPts val="1200"/>
              </a:spcBef>
              <a:spcAft>
                <a:spcPts val="1200"/>
              </a:spcAft>
              <a:buSzPts val="1400"/>
              <a:buNone/>
            </a:pPr>
            <a:endParaRPr/>
          </a:p>
        </p:txBody>
      </p:sp>
      <p:pic>
        <p:nvPicPr>
          <p:cNvPr id="1233" name="Google Shape;1233;p92"/>
          <p:cNvPicPr preferRelativeResize="0"/>
          <p:nvPr/>
        </p:nvPicPr>
        <p:blipFill rotWithShape="1">
          <a:blip r:embed="rId3">
            <a:alphaModFix/>
          </a:blip>
          <a:srcRect/>
          <a:stretch/>
        </p:blipFill>
        <p:spPr>
          <a:xfrm>
            <a:off x="628650" y="1602880"/>
            <a:ext cx="3943200" cy="279608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9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fontScale="90000"/>
          </a:bodyPr>
          <a:lstStyle/>
          <a:p>
            <a:pPr marL="457200" lvl="0" indent="-228600" algn="l" rtl="0">
              <a:lnSpc>
                <a:spcPct val="115000"/>
              </a:lnSpc>
              <a:spcBef>
                <a:spcPts val="0"/>
              </a:spcBef>
              <a:spcAft>
                <a:spcPts val="0"/>
              </a:spcAft>
              <a:buClr>
                <a:schemeClr val="dk1"/>
              </a:buClr>
              <a:buSzPct val="100000"/>
              <a:buFont typeface="Arial"/>
              <a:buNone/>
            </a:pPr>
            <a:r>
              <a:rPr lang="en" sz="1100"/>
              <a:t>●</a:t>
            </a:r>
            <a:r>
              <a:rPr lang="en" sz="700">
                <a:latin typeface="Times New Roman"/>
                <a:ea typeface="Times New Roman"/>
                <a:cs typeface="Times New Roman"/>
                <a:sym typeface="Times New Roman"/>
              </a:rPr>
              <a:t>      </a:t>
            </a:r>
            <a:r>
              <a:rPr lang="en" sz="1100"/>
              <a:t>What are they, what’s their role? How to understand them</a:t>
            </a:r>
            <a:endParaRPr sz="1100"/>
          </a:p>
          <a:p>
            <a:pPr marL="457200" lvl="0" indent="-228600" algn="l" rtl="0">
              <a:lnSpc>
                <a:spcPct val="115000"/>
              </a:lnSpc>
              <a:spcBef>
                <a:spcPts val="0"/>
              </a:spcBef>
              <a:spcAft>
                <a:spcPts val="0"/>
              </a:spcAft>
              <a:buClr>
                <a:schemeClr val="dk1"/>
              </a:buClr>
              <a:buSzPct val="100000"/>
              <a:buFont typeface="Arial"/>
              <a:buNone/>
            </a:pPr>
            <a:r>
              <a:rPr lang="en" sz="1100"/>
              <a:t>●</a:t>
            </a:r>
            <a:r>
              <a:rPr lang="en" sz="700">
                <a:latin typeface="Times New Roman"/>
                <a:ea typeface="Times New Roman"/>
                <a:cs typeface="Times New Roman"/>
                <a:sym typeface="Times New Roman"/>
              </a:rPr>
              <a:t>      </a:t>
            </a:r>
            <a:r>
              <a:rPr lang="en" sz="1100"/>
              <a:t>Types of parameter</a:t>
            </a:r>
            <a:endParaRPr sz="1100"/>
          </a:p>
          <a:p>
            <a:pPr marL="914400" lvl="0" indent="-228600" algn="l" rtl="0">
              <a:lnSpc>
                <a:spcPct val="115000"/>
              </a:lnSpc>
              <a:spcBef>
                <a:spcPts val="0"/>
              </a:spcBef>
              <a:spcAft>
                <a:spcPts val="0"/>
              </a:spcAft>
              <a:buClr>
                <a:schemeClr val="dk1"/>
              </a:buClr>
              <a:buSzPct val="100000"/>
              <a:buFont typeface="Arial"/>
              <a:buNone/>
            </a:pPr>
            <a:r>
              <a:rPr lang="en" sz="1100">
                <a:latin typeface="Courier New"/>
                <a:ea typeface="Courier New"/>
                <a:cs typeface="Courier New"/>
                <a:sym typeface="Courier New"/>
              </a:rPr>
              <a:t>o</a:t>
            </a:r>
            <a:r>
              <a:rPr lang="en" sz="700">
                <a:latin typeface="Times New Roman"/>
                <a:ea typeface="Times New Roman"/>
                <a:cs typeface="Times New Roman"/>
                <a:sym typeface="Times New Roman"/>
              </a:rPr>
              <a:t>   </a:t>
            </a:r>
            <a:r>
              <a:rPr lang="en" sz="1100"/>
              <a:t>fixed </a:t>
            </a:r>
            <a:endParaRPr sz="1100"/>
          </a:p>
          <a:p>
            <a:pPr marL="914400" lvl="0" indent="-228600" algn="l" rtl="0">
              <a:lnSpc>
                <a:spcPct val="115000"/>
              </a:lnSpc>
              <a:spcBef>
                <a:spcPts val="0"/>
              </a:spcBef>
              <a:spcAft>
                <a:spcPts val="0"/>
              </a:spcAft>
              <a:buClr>
                <a:schemeClr val="dk1"/>
              </a:buClr>
              <a:buSzPct val="100000"/>
              <a:buFont typeface="Arial"/>
              <a:buNone/>
            </a:pPr>
            <a:r>
              <a:rPr lang="en" sz="1100">
                <a:latin typeface="Courier New"/>
                <a:ea typeface="Courier New"/>
                <a:cs typeface="Courier New"/>
                <a:sym typeface="Courier New"/>
              </a:rPr>
              <a:t>o</a:t>
            </a:r>
            <a:r>
              <a:rPr lang="en" sz="700">
                <a:latin typeface="Times New Roman"/>
                <a:ea typeface="Times New Roman"/>
                <a:cs typeface="Times New Roman"/>
                <a:sym typeface="Times New Roman"/>
              </a:rPr>
              <a:t>   </a:t>
            </a:r>
            <a:r>
              <a:rPr lang="en" sz="1100"/>
              <a:t>free: estimated during model fitting </a:t>
            </a:r>
            <a:endParaRPr sz="1100"/>
          </a:p>
          <a:p>
            <a:pPr marL="0" lvl="0" indent="0" algn="ctr" rtl="0">
              <a:lnSpc>
                <a:spcPct val="100000"/>
              </a:lnSpc>
              <a:spcBef>
                <a:spcPts val="0"/>
              </a:spcBef>
              <a:spcAft>
                <a:spcPts val="0"/>
              </a:spcAft>
              <a:buSzPct val="111111"/>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9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fontScale="90000"/>
          </a:bodyPr>
          <a:lstStyle/>
          <a:p>
            <a:pPr marL="457200" lvl="0" indent="-228600" algn="l" rtl="0">
              <a:lnSpc>
                <a:spcPct val="115000"/>
              </a:lnSpc>
              <a:spcBef>
                <a:spcPts val="0"/>
              </a:spcBef>
              <a:spcAft>
                <a:spcPts val="0"/>
              </a:spcAft>
              <a:buClr>
                <a:schemeClr val="dk1"/>
              </a:buClr>
              <a:buSzPct val="100000"/>
              <a:buFont typeface="Arial"/>
              <a:buNone/>
            </a:pPr>
            <a:r>
              <a:rPr lang="en" sz="1100"/>
              <a:t>●</a:t>
            </a:r>
            <a:r>
              <a:rPr lang="en" sz="700">
                <a:latin typeface="Times New Roman"/>
                <a:ea typeface="Times New Roman"/>
                <a:cs typeface="Times New Roman"/>
                <a:sym typeface="Times New Roman"/>
              </a:rPr>
              <a:t>      </a:t>
            </a:r>
            <a:r>
              <a:rPr lang="en" sz="1100"/>
              <a:t>(Linear model: Least square: minimizes the RMSE between model and data </a:t>
            </a:r>
            <a:r>
              <a:rPr lang="en" sz="1100">
                <a:highlight>
                  <a:srgbClr val="FFFF00"/>
                </a:highlight>
              </a:rPr>
              <a:t>(grpA?)) -- check book for the link</a:t>
            </a:r>
            <a:endParaRPr sz="1100">
              <a:highlight>
                <a:srgbClr val="FFFF00"/>
              </a:highlight>
            </a:endParaRPr>
          </a:p>
          <a:p>
            <a:pPr marL="457200" lvl="0" indent="-228600" algn="l" rtl="0">
              <a:lnSpc>
                <a:spcPct val="115000"/>
              </a:lnSpc>
              <a:spcBef>
                <a:spcPts val="0"/>
              </a:spcBef>
              <a:spcAft>
                <a:spcPts val="0"/>
              </a:spcAft>
              <a:buClr>
                <a:schemeClr val="dk1"/>
              </a:buClr>
              <a:buSzPct val="100000"/>
              <a:buFont typeface="Arial"/>
              <a:buNone/>
            </a:pPr>
            <a:r>
              <a:rPr lang="en" sz="1100"/>
              <a:t>●</a:t>
            </a:r>
            <a:r>
              <a:rPr lang="en" sz="700">
                <a:latin typeface="Times New Roman"/>
                <a:ea typeface="Times New Roman"/>
                <a:cs typeface="Times New Roman"/>
                <a:sym typeface="Times New Roman"/>
              </a:rPr>
              <a:t>      </a:t>
            </a:r>
            <a:r>
              <a:rPr lang="en" sz="1100"/>
              <a:t>Bayes, statistics, scrappy def of likelihood</a:t>
            </a:r>
            <a:endParaRPr sz="1100"/>
          </a:p>
          <a:p>
            <a:pPr marL="457200" lvl="0" indent="-228600" algn="l" rtl="0">
              <a:lnSpc>
                <a:spcPct val="115000"/>
              </a:lnSpc>
              <a:spcBef>
                <a:spcPts val="0"/>
              </a:spcBef>
              <a:spcAft>
                <a:spcPts val="0"/>
              </a:spcAft>
              <a:buClr>
                <a:schemeClr val="dk1"/>
              </a:buClr>
              <a:buSzPct val="100000"/>
              <a:buFont typeface="Arial"/>
              <a:buNone/>
            </a:pPr>
            <a:r>
              <a:rPr lang="en" sz="1100"/>
              <a:t>●</a:t>
            </a:r>
            <a:r>
              <a:rPr lang="en" sz="700">
                <a:latin typeface="Times New Roman"/>
                <a:ea typeface="Times New Roman"/>
                <a:cs typeface="Times New Roman"/>
                <a:sym typeface="Times New Roman"/>
              </a:rPr>
              <a:t>      </a:t>
            </a:r>
            <a:r>
              <a:rPr lang="en" sz="1100"/>
              <a:t>RW=softmax model: MLE: maximizes the likelihood of the model given the data. Entirely statistical + a metrics to compare models</a:t>
            </a:r>
            <a:endParaRPr sz="1100"/>
          </a:p>
          <a:p>
            <a:pPr marL="1828800" lvl="0" indent="-228600" algn="l" rtl="0">
              <a:lnSpc>
                <a:spcPct val="115000"/>
              </a:lnSpc>
              <a:spcBef>
                <a:spcPts val="0"/>
              </a:spcBef>
              <a:spcAft>
                <a:spcPts val="0"/>
              </a:spcAft>
              <a:buClr>
                <a:schemeClr val="dk1"/>
              </a:buClr>
              <a:buSzPct val="100000"/>
              <a:buFont typeface="Arial"/>
              <a:buNone/>
            </a:pPr>
            <a:r>
              <a:rPr lang="en" sz="1100"/>
              <a:t>●</a:t>
            </a:r>
            <a:r>
              <a:rPr lang="en" sz="700">
                <a:latin typeface="Times New Roman"/>
                <a:ea typeface="Times New Roman"/>
                <a:cs typeface="Times New Roman"/>
                <a:sym typeface="Times New Roman"/>
              </a:rPr>
              <a:t>      </a:t>
            </a:r>
            <a:r>
              <a:rPr lang="en" sz="1100"/>
              <a:t>Log, neg. Difference between cond.prob et likelihood</a:t>
            </a:r>
            <a:endParaRPr sz="1100"/>
          </a:p>
          <a:p>
            <a:pPr marL="0" lvl="0" indent="0" algn="ctr" rtl="0">
              <a:lnSpc>
                <a:spcPct val="100000"/>
              </a:lnSpc>
              <a:spcBef>
                <a:spcPts val="0"/>
              </a:spcBef>
              <a:spcAft>
                <a:spcPts val="0"/>
              </a:spcAft>
              <a:buSzPct val="111111"/>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9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What is parameter optimisation?</a:t>
            </a:r>
            <a:endParaRPr/>
          </a:p>
        </p:txBody>
      </p:sp>
      <p:sp>
        <p:nvSpPr>
          <p:cNvPr id="1249" name="Google Shape;1249;p9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The problem of choosing optimal parameters for an algorithm</a:t>
            </a:r>
            <a:endParaRPr/>
          </a:p>
          <a:p>
            <a:pPr marL="457200" lvl="0" indent="-342900" algn="l" rtl="0">
              <a:lnSpc>
                <a:spcPct val="115000"/>
              </a:lnSpc>
              <a:spcBef>
                <a:spcPts val="0"/>
              </a:spcBef>
              <a:spcAft>
                <a:spcPts val="0"/>
              </a:spcAft>
              <a:buSzPts val="1800"/>
              <a:buChar char="●"/>
            </a:pPr>
            <a:r>
              <a:rPr lang="en"/>
              <a:t>Goal: minimize loss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9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Grid Search (a.k.a. Parameter Sweep)</a:t>
            </a:r>
            <a:endParaRPr/>
          </a:p>
        </p:txBody>
      </p:sp>
      <p:sp>
        <p:nvSpPr>
          <p:cNvPr id="1255" name="Google Shape;1255;p96"/>
          <p:cNvSpPr txBox="1">
            <a:spLocks noGrp="1"/>
          </p:cNvSpPr>
          <p:nvPr>
            <p:ph type="body" idx="1"/>
          </p:nvPr>
        </p:nvSpPr>
        <p:spPr>
          <a:xfrm>
            <a:off x="311700" y="1152475"/>
            <a:ext cx="8520600" cy="5727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Exhaustive search with prespecified parameters</a:t>
            </a:r>
            <a:endParaRPr/>
          </a:p>
        </p:txBody>
      </p:sp>
      <p:pic>
        <p:nvPicPr>
          <p:cNvPr id="1256" name="Google Shape;1256;p96"/>
          <p:cNvPicPr preferRelativeResize="0"/>
          <p:nvPr/>
        </p:nvPicPr>
        <p:blipFill rotWithShape="1">
          <a:blip r:embed="rId3">
            <a:alphaModFix/>
          </a:blip>
          <a:srcRect/>
          <a:stretch/>
        </p:blipFill>
        <p:spPr>
          <a:xfrm>
            <a:off x="2318375" y="1725175"/>
            <a:ext cx="3774748" cy="3113525"/>
          </a:xfrm>
          <a:prstGeom prst="rect">
            <a:avLst/>
          </a:prstGeom>
          <a:noFill/>
          <a:ln>
            <a:noFill/>
          </a:ln>
        </p:spPr>
      </p:pic>
      <p:sp>
        <p:nvSpPr>
          <p:cNvPr id="1257" name="Google Shape;1257;p96"/>
          <p:cNvSpPr txBox="1"/>
          <p:nvPr/>
        </p:nvSpPr>
        <p:spPr>
          <a:xfrm>
            <a:off x="0" y="4811500"/>
            <a:ext cx="90066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Image from https://www.pyimagesearch.com/2021/05/24/grid-search-hyperparameter-tuning-with-scikit-learn-gridsearchcv/.</a:t>
            </a:r>
            <a:endParaRPr sz="800" b="0" i="0" u="none" strike="noStrike" cap="none">
              <a:solidFill>
                <a:srgbClr val="000000"/>
              </a:solidFill>
              <a:latin typeface="Arial"/>
              <a:ea typeface="Arial"/>
              <a:cs typeface="Arial"/>
              <a:sym typeface="Arial"/>
            </a:endParaRPr>
          </a:p>
        </p:txBody>
      </p:sp>
      <p:sp>
        <p:nvSpPr>
          <p:cNvPr id="1258" name="Google Shape;1258;p96"/>
          <p:cNvSpPr txBox="1"/>
          <p:nvPr/>
        </p:nvSpPr>
        <p:spPr>
          <a:xfrm>
            <a:off x="595800" y="2225400"/>
            <a:ext cx="7952400" cy="692700"/>
          </a:xfrm>
          <a:prstGeom prst="rect">
            <a:avLst/>
          </a:prstGeom>
          <a:solidFill>
            <a:schemeClr val="lt1"/>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r>
              <a:rPr lang="en" sz="3300" b="0" i="0" u="none" strike="noStrike" cap="none">
                <a:solidFill>
                  <a:srgbClr val="000000"/>
                </a:solidFill>
                <a:latin typeface="Arial"/>
                <a:ea typeface="Arial"/>
                <a:cs typeface="Arial"/>
                <a:sym typeface="Arial"/>
              </a:rPr>
              <a:t>Computationally expensive!</a:t>
            </a:r>
            <a:endParaRPr sz="33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8"/>
                                        </p:tgtEl>
                                        <p:attrNameLst>
                                          <p:attrName>style.visibility</p:attrName>
                                        </p:attrNameLst>
                                      </p:cBhvr>
                                      <p:to>
                                        <p:strVal val="visible"/>
                                      </p:to>
                                    </p:set>
                                    <p:animEffect transition="in" filter="fade">
                                      <p:cBhvr>
                                        <p:cTn id="7" dur="1000"/>
                                        <p:tgtEl>
                                          <p:spTgt spid="1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9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fontScale="90000"/>
          </a:bodyPr>
          <a:lstStyle/>
          <a:p>
            <a:pPr marL="457200" lvl="0" indent="-228600" algn="l" rtl="0">
              <a:lnSpc>
                <a:spcPct val="115000"/>
              </a:lnSpc>
              <a:spcBef>
                <a:spcPts val="0"/>
              </a:spcBef>
              <a:spcAft>
                <a:spcPts val="0"/>
              </a:spcAft>
              <a:buClr>
                <a:schemeClr val="dk1"/>
              </a:buClr>
              <a:buSzPct val="100000"/>
              <a:buFont typeface="Arial"/>
              <a:buNone/>
            </a:pPr>
            <a:r>
              <a:rPr lang="en" sz="1100"/>
              <a:t>●</a:t>
            </a:r>
            <a:r>
              <a:rPr lang="en" sz="700">
                <a:latin typeface="Times New Roman"/>
                <a:ea typeface="Times New Roman"/>
                <a:cs typeface="Times New Roman"/>
                <a:sym typeface="Times New Roman"/>
              </a:rPr>
              <a:t>      </a:t>
            </a:r>
            <a:r>
              <a:rPr lang="en" sz="1100"/>
              <a:t>Grid search: plot param1, param2, RMSD or LL - min: best fitting model</a:t>
            </a:r>
            <a:endParaRPr sz="1100"/>
          </a:p>
          <a:p>
            <a:pPr marL="457200" lvl="0" indent="-228600" algn="l" rtl="0">
              <a:lnSpc>
                <a:spcPct val="115000"/>
              </a:lnSpc>
              <a:spcBef>
                <a:spcPts val="0"/>
              </a:spcBef>
              <a:spcAft>
                <a:spcPts val="0"/>
              </a:spcAft>
              <a:buClr>
                <a:schemeClr val="dk1"/>
              </a:buClr>
              <a:buSzPct val="100000"/>
              <a:buFont typeface="Arial"/>
              <a:buNone/>
            </a:pPr>
            <a:r>
              <a:rPr lang="en" sz="1100"/>
              <a:t>●</a:t>
            </a:r>
            <a:r>
              <a:rPr lang="en" sz="700">
                <a:latin typeface="Times New Roman"/>
                <a:ea typeface="Times New Roman"/>
                <a:cs typeface="Times New Roman"/>
                <a:sym typeface="Times New Roman"/>
              </a:rPr>
              <a:t>      </a:t>
            </a:r>
            <a:r>
              <a:rPr lang="en" sz="1100"/>
              <a:t>Often impossible in practice:</a:t>
            </a:r>
            <a:endParaRPr sz="1100"/>
          </a:p>
          <a:p>
            <a:pPr marL="914400" lvl="0" indent="-228600" algn="l" rtl="0">
              <a:lnSpc>
                <a:spcPct val="115000"/>
              </a:lnSpc>
              <a:spcBef>
                <a:spcPts val="0"/>
              </a:spcBef>
              <a:spcAft>
                <a:spcPts val="0"/>
              </a:spcAft>
              <a:buClr>
                <a:schemeClr val="dk1"/>
              </a:buClr>
              <a:buSzPct val="100000"/>
              <a:buFont typeface="Arial"/>
              <a:buNone/>
            </a:pPr>
            <a:r>
              <a:rPr lang="en" sz="1100">
                <a:latin typeface="Courier New"/>
                <a:ea typeface="Courier New"/>
                <a:cs typeface="Courier New"/>
                <a:sym typeface="Courier New"/>
              </a:rPr>
              <a:t>o</a:t>
            </a:r>
            <a:r>
              <a:rPr lang="en" sz="700">
                <a:latin typeface="Times New Roman"/>
                <a:ea typeface="Times New Roman"/>
                <a:cs typeface="Times New Roman"/>
                <a:sym typeface="Times New Roman"/>
              </a:rPr>
              <a:t>   </a:t>
            </a:r>
            <a:r>
              <a:rPr lang="en" sz="1100"/>
              <a:t>Constrained optimisation: fmincon - visualization (Luigi Acerbi github?)</a:t>
            </a:r>
            <a:endParaRPr sz="1100"/>
          </a:p>
          <a:p>
            <a:pPr marL="914400" lvl="0" indent="-228600" algn="l" rtl="0">
              <a:lnSpc>
                <a:spcPct val="115000"/>
              </a:lnSpc>
              <a:spcBef>
                <a:spcPts val="0"/>
              </a:spcBef>
              <a:spcAft>
                <a:spcPts val="0"/>
              </a:spcAft>
              <a:buClr>
                <a:schemeClr val="dk1"/>
              </a:buClr>
              <a:buSzPct val="100000"/>
              <a:buFont typeface="Arial"/>
              <a:buNone/>
            </a:pPr>
            <a:r>
              <a:rPr lang="en" sz="1100">
                <a:latin typeface="Courier New"/>
                <a:ea typeface="Courier New"/>
                <a:cs typeface="Courier New"/>
                <a:sym typeface="Courier New"/>
              </a:rPr>
              <a:t>o</a:t>
            </a:r>
            <a:r>
              <a:rPr lang="en" sz="700">
                <a:latin typeface="Times New Roman"/>
                <a:ea typeface="Times New Roman"/>
                <a:cs typeface="Times New Roman"/>
                <a:sym typeface="Times New Roman"/>
              </a:rPr>
              <a:t>   </a:t>
            </a:r>
            <a:r>
              <a:rPr lang="en" sz="1100"/>
              <a:t>Local vs Global minima (use different starting points)</a:t>
            </a:r>
            <a:endParaRPr sz="1100"/>
          </a:p>
          <a:p>
            <a:pPr marL="457200" lvl="0" indent="-228600" algn="l" rtl="0">
              <a:lnSpc>
                <a:spcPct val="115000"/>
              </a:lnSpc>
              <a:spcBef>
                <a:spcPts val="0"/>
              </a:spcBef>
              <a:spcAft>
                <a:spcPts val="0"/>
              </a:spcAft>
              <a:buClr>
                <a:schemeClr val="dk1"/>
              </a:buClr>
              <a:buSzPct val="100000"/>
              <a:buFont typeface="Arial"/>
              <a:buNone/>
            </a:pPr>
            <a:r>
              <a:rPr lang="en" sz="1100"/>
              <a:t>●</a:t>
            </a:r>
            <a:r>
              <a:rPr lang="en" sz="700">
                <a:latin typeface="Times New Roman"/>
                <a:ea typeface="Times New Roman"/>
                <a:cs typeface="Times New Roman"/>
                <a:sym typeface="Times New Roman"/>
              </a:rPr>
              <a:t>      </a:t>
            </a:r>
            <a:r>
              <a:rPr lang="en" sz="1100"/>
              <a:t>Likelihood =&gt; to find best parameters (bayes)</a:t>
            </a:r>
            <a:endParaRPr sz="1100"/>
          </a:p>
          <a:p>
            <a:pPr marL="457200" lvl="0" indent="-228600" algn="l" rtl="0">
              <a:lnSpc>
                <a:spcPct val="115000"/>
              </a:lnSpc>
              <a:spcBef>
                <a:spcPts val="0"/>
              </a:spcBef>
              <a:spcAft>
                <a:spcPts val="0"/>
              </a:spcAft>
              <a:buClr>
                <a:schemeClr val="dk1"/>
              </a:buClr>
              <a:buSzPct val="100000"/>
              <a:buFont typeface="Arial"/>
              <a:buNone/>
            </a:pPr>
            <a:r>
              <a:rPr lang="en" sz="1100"/>
              <a:t>●</a:t>
            </a:r>
            <a:r>
              <a:rPr lang="en" sz="700">
                <a:latin typeface="Times New Roman"/>
                <a:ea typeface="Times New Roman"/>
                <a:cs typeface="Times New Roman"/>
                <a:sym typeface="Times New Roman"/>
              </a:rPr>
              <a:t>      </a:t>
            </a:r>
            <a:r>
              <a:rPr lang="en" sz="1100"/>
              <a:t>(Pitfalls - not a good sign if touches the bounds (link with fmincon)</a:t>
            </a:r>
            <a:endParaRPr sz="1100"/>
          </a:p>
          <a:p>
            <a:pPr marL="914400" lvl="0" indent="-228600" algn="l" rtl="0">
              <a:lnSpc>
                <a:spcPct val="115000"/>
              </a:lnSpc>
              <a:spcBef>
                <a:spcPts val="0"/>
              </a:spcBef>
              <a:spcAft>
                <a:spcPts val="0"/>
              </a:spcAft>
              <a:buClr>
                <a:schemeClr val="dk1"/>
              </a:buClr>
              <a:buSzPct val="100000"/>
              <a:buFont typeface="Arial"/>
              <a:buNone/>
            </a:pPr>
            <a:r>
              <a:rPr lang="en" sz="1100">
                <a:latin typeface="Courier New"/>
                <a:ea typeface="Courier New"/>
                <a:cs typeface="Courier New"/>
                <a:sym typeface="Courier New"/>
              </a:rPr>
              <a:t>o</a:t>
            </a:r>
            <a:r>
              <a:rPr lang="en" sz="700">
                <a:latin typeface="Times New Roman"/>
                <a:ea typeface="Times New Roman"/>
                <a:cs typeface="Times New Roman"/>
                <a:sym typeface="Times New Roman"/>
              </a:rPr>
              <a:t>   </a:t>
            </a:r>
            <a:r>
              <a:rPr lang="en" sz="1100"/>
              <a:t>Ex. Temperature -&gt; not trivial (unlike learning rate)</a:t>
            </a:r>
            <a:endParaRPr sz="1100"/>
          </a:p>
          <a:p>
            <a:pPr marL="914400" lvl="0" indent="-228600" algn="l" rtl="0">
              <a:lnSpc>
                <a:spcPct val="115000"/>
              </a:lnSpc>
              <a:spcBef>
                <a:spcPts val="0"/>
              </a:spcBef>
              <a:spcAft>
                <a:spcPts val="0"/>
              </a:spcAft>
              <a:buSzPct val="363636"/>
              <a:buNone/>
            </a:pPr>
            <a:r>
              <a:rPr lang="en" sz="1100">
                <a:latin typeface="Courier New"/>
                <a:ea typeface="Courier New"/>
                <a:cs typeface="Courier New"/>
                <a:sym typeface="Courier New"/>
              </a:rPr>
              <a:t>o</a:t>
            </a:r>
            <a:r>
              <a:rPr lang="en" sz="700">
                <a:latin typeface="Times New Roman"/>
                <a:ea typeface="Times New Roman"/>
                <a:cs typeface="Times New Roman"/>
                <a:sym typeface="Times New Roman"/>
              </a:rPr>
              <a:t>   </a:t>
            </a:r>
            <a:r>
              <a:rPr lang="en" sz="1100"/>
              <a:t>Aberrant values?</a:t>
            </a:r>
            <a:endParaRPr sz="1100"/>
          </a:p>
          <a:p>
            <a:pPr marL="457200" lvl="0" indent="-291465" algn="l" rtl="0">
              <a:lnSpc>
                <a:spcPct val="115000"/>
              </a:lnSpc>
              <a:spcBef>
                <a:spcPts val="0"/>
              </a:spcBef>
              <a:spcAft>
                <a:spcPts val="0"/>
              </a:spcAft>
              <a:buSzPct val="100000"/>
              <a:buChar char="●"/>
            </a:pPr>
            <a:r>
              <a:rPr lang="en" sz="1100"/>
              <a:t>complexity?</a:t>
            </a:r>
            <a:endParaRPr sz="1100"/>
          </a:p>
          <a:p>
            <a:pPr marL="0" lvl="0" indent="0" algn="ctr" rtl="0">
              <a:lnSpc>
                <a:spcPct val="100000"/>
              </a:lnSpc>
              <a:spcBef>
                <a:spcPts val="0"/>
              </a:spcBef>
              <a:spcAft>
                <a:spcPts val="0"/>
              </a:spcAft>
              <a:buSzPct val="111111"/>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98"/>
          <p:cNvSpPr txBox="1">
            <a:spLocks noGrp="1"/>
          </p:cNvSpPr>
          <p:nvPr>
            <p:ph type="body" idx="4294967295"/>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SzPts val="1800"/>
              <a:buNone/>
            </a:pPr>
            <a:r>
              <a:rPr lang="en">
                <a:solidFill>
                  <a:schemeClr val="dk1"/>
                </a:solidFill>
              </a:rPr>
              <a:t>In MATLAB: fmincon</a:t>
            </a:r>
            <a:endParaRPr>
              <a:solidFill>
                <a:schemeClr val="dk1"/>
              </a:solidFill>
            </a:endParaRPr>
          </a:p>
          <a:p>
            <a:pPr marL="520700" lvl="1" indent="-88900" algn="l" rtl="0">
              <a:lnSpc>
                <a:spcPct val="90000"/>
              </a:lnSpc>
              <a:spcBef>
                <a:spcPts val="800"/>
              </a:spcBef>
              <a:spcAft>
                <a:spcPts val="0"/>
              </a:spcAft>
              <a:buSzPts val="2300"/>
              <a:buNone/>
            </a:pPr>
            <a:endParaRPr sz="1600">
              <a:solidFill>
                <a:schemeClr val="dk1"/>
              </a:solidFill>
            </a:endParaRPr>
          </a:p>
        </p:txBody>
      </p:sp>
      <p:sp>
        <p:nvSpPr>
          <p:cNvPr id="1269" name="Google Shape;1269;p98"/>
          <p:cNvSpPr txBox="1"/>
          <p:nvPr/>
        </p:nvSpPr>
        <p:spPr>
          <a:xfrm>
            <a:off x="5112400" y="4436225"/>
            <a:ext cx="3819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Image from: https://vitalflux.com/local-global-maxima-minima-explained-examples/.</a:t>
            </a:r>
            <a:endParaRPr sz="900" b="0" i="0" u="none" strike="noStrike" cap="none">
              <a:solidFill>
                <a:srgbClr val="000000"/>
              </a:solidFill>
              <a:latin typeface="Arial"/>
              <a:ea typeface="Arial"/>
              <a:cs typeface="Arial"/>
              <a:sym typeface="Arial"/>
            </a:endParaRPr>
          </a:p>
        </p:txBody>
      </p:sp>
      <p:pic>
        <p:nvPicPr>
          <p:cNvPr id="1270" name="Google Shape;1270;p98"/>
          <p:cNvPicPr preferRelativeResize="0"/>
          <p:nvPr/>
        </p:nvPicPr>
        <p:blipFill rotWithShape="1">
          <a:blip r:embed="rId3">
            <a:alphaModFix/>
          </a:blip>
          <a:srcRect/>
          <a:stretch/>
        </p:blipFill>
        <p:spPr>
          <a:xfrm>
            <a:off x="501800" y="2184849"/>
            <a:ext cx="4446556" cy="2172899"/>
          </a:xfrm>
          <a:prstGeom prst="rect">
            <a:avLst/>
          </a:prstGeom>
          <a:noFill/>
          <a:ln>
            <a:noFill/>
          </a:ln>
        </p:spPr>
      </p:pic>
      <p:pic>
        <p:nvPicPr>
          <p:cNvPr id="1271" name="Google Shape;1271;p98"/>
          <p:cNvPicPr preferRelativeResize="0"/>
          <p:nvPr/>
        </p:nvPicPr>
        <p:blipFill rotWithShape="1">
          <a:blip r:embed="rId4">
            <a:alphaModFix/>
          </a:blip>
          <a:srcRect/>
          <a:stretch/>
        </p:blipFill>
        <p:spPr>
          <a:xfrm>
            <a:off x="5240600" y="1849988"/>
            <a:ext cx="3563198" cy="20042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5"/>
          <p:cNvSpPr txBox="1"/>
          <p:nvPr/>
        </p:nvSpPr>
        <p:spPr>
          <a:xfrm>
            <a:off x="817775" y="1865874"/>
            <a:ext cx="7755600" cy="10989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15000"/>
              </a:lnSpc>
              <a:spcBef>
                <a:spcPts val="0"/>
              </a:spcBef>
              <a:spcAft>
                <a:spcPts val="0"/>
              </a:spcAft>
              <a:buClr>
                <a:srgbClr val="30455C"/>
              </a:buClr>
              <a:buSzPts val="1500"/>
              <a:buFont typeface="Volkhov"/>
              <a:buChar char="➔"/>
            </a:pPr>
            <a:r>
              <a:rPr lang="en" sz="1800" b="0" i="0" u="none" strike="noStrike" cap="none">
                <a:solidFill>
                  <a:srgbClr val="30455C"/>
                </a:solidFill>
                <a:highlight>
                  <a:srgbClr val="B0FEF1"/>
                </a:highlight>
                <a:latin typeface="Volkhov"/>
                <a:ea typeface="Volkhov"/>
                <a:cs typeface="Volkhov"/>
                <a:sym typeface="Volkhov"/>
              </a:rPr>
              <a:t>What is model fitting?</a:t>
            </a:r>
            <a:endParaRPr/>
          </a:p>
          <a:p>
            <a:pPr marL="457200" marR="0" lvl="0" indent="-323850" algn="l" rtl="0">
              <a:lnSpc>
                <a:spcPct val="115000"/>
              </a:lnSpc>
              <a:spcBef>
                <a:spcPts val="0"/>
              </a:spcBef>
              <a:spcAft>
                <a:spcPts val="0"/>
              </a:spcAft>
              <a:buClr>
                <a:srgbClr val="1FD0B3"/>
              </a:buClr>
              <a:buSzPts val="1500"/>
              <a:buFont typeface="Volkhov"/>
              <a:buChar char="➔"/>
            </a:pPr>
            <a:r>
              <a:rPr lang="en" sz="1800" b="0" i="0" u="none" strike="noStrike" cap="none">
                <a:solidFill>
                  <a:srgbClr val="1FD0B3"/>
                </a:solidFill>
                <a:latin typeface="Volkhov"/>
                <a:ea typeface="Volkhov"/>
                <a:cs typeface="Volkhov"/>
                <a:sym typeface="Volkhov"/>
              </a:rPr>
              <a:t>Model fitting using </a:t>
            </a:r>
            <a:r>
              <a:rPr lang="en" sz="1800" b="1" i="1" u="none" strike="noStrike" cap="none">
                <a:solidFill>
                  <a:srgbClr val="B0FEF1"/>
                </a:solidFill>
                <a:latin typeface="Volkhov"/>
                <a:ea typeface="Volkhov"/>
                <a:cs typeface="Volkhov"/>
                <a:sym typeface="Volkhov"/>
              </a:rPr>
              <a:t>maximum likelihood estimation </a:t>
            </a:r>
            <a:r>
              <a:rPr lang="en" sz="1800" b="1" i="0" u="none" strike="noStrike" cap="none">
                <a:solidFill>
                  <a:srgbClr val="1FD0B3"/>
                </a:solidFill>
                <a:latin typeface="Volkhov"/>
                <a:ea typeface="Volkhov"/>
                <a:cs typeface="Volkhov"/>
                <a:sym typeface="Volkhov"/>
              </a:rPr>
              <a:t>(MLE)</a:t>
            </a:r>
            <a:endParaRPr sz="1800" b="1" i="0" u="none" strike="noStrike" cap="none">
              <a:solidFill>
                <a:srgbClr val="B0FEF1"/>
              </a:solidFill>
              <a:latin typeface="Volkhov"/>
              <a:ea typeface="Volkhov"/>
              <a:cs typeface="Volkhov"/>
              <a:sym typeface="Volkhov"/>
            </a:endParaRPr>
          </a:p>
          <a:p>
            <a:pPr marL="457200" marR="0" lvl="0" indent="-323850" algn="l" rtl="0">
              <a:lnSpc>
                <a:spcPct val="115000"/>
              </a:lnSpc>
              <a:spcBef>
                <a:spcPts val="0"/>
              </a:spcBef>
              <a:spcAft>
                <a:spcPts val="0"/>
              </a:spcAft>
              <a:buClr>
                <a:srgbClr val="1FD0B3"/>
              </a:buClr>
              <a:buSzPts val="1500"/>
              <a:buFont typeface="Volkhov"/>
              <a:buChar char="➔"/>
            </a:pPr>
            <a:r>
              <a:rPr lang="en" sz="1800" b="1" i="0" u="none" strike="noStrike" cap="none">
                <a:solidFill>
                  <a:srgbClr val="1FD0B3"/>
                </a:solidFill>
                <a:latin typeface="Volkhov"/>
                <a:ea typeface="Volkhov"/>
                <a:cs typeface="Volkhov"/>
                <a:sym typeface="Volkhov"/>
              </a:rPr>
              <a:t>Optimization methods for MLE: </a:t>
            </a:r>
            <a:r>
              <a:rPr lang="en" sz="1800" b="1" i="1" u="none" strike="noStrike" cap="none">
                <a:solidFill>
                  <a:srgbClr val="B0FEF1"/>
                </a:solidFill>
                <a:latin typeface="Volkhov"/>
                <a:ea typeface="Volkhov"/>
                <a:cs typeface="Volkhov"/>
                <a:sym typeface="Volkhov"/>
              </a:rPr>
              <a:t>grid search </a:t>
            </a:r>
            <a:r>
              <a:rPr lang="en" sz="1800" b="1" i="0" u="none" strike="noStrike" cap="none">
                <a:solidFill>
                  <a:srgbClr val="1FD0B3"/>
                </a:solidFill>
                <a:latin typeface="Volkhov"/>
                <a:ea typeface="Volkhov"/>
                <a:cs typeface="Volkhov"/>
                <a:sym typeface="Volkhov"/>
              </a:rPr>
              <a:t>and</a:t>
            </a:r>
            <a:r>
              <a:rPr lang="en" sz="1800" b="1" i="1" u="none" strike="noStrike" cap="none">
                <a:solidFill>
                  <a:srgbClr val="1FD0B3"/>
                </a:solidFill>
                <a:latin typeface="Volkhov"/>
                <a:ea typeface="Volkhov"/>
                <a:cs typeface="Volkhov"/>
                <a:sym typeface="Volkhov"/>
              </a:rPr>
              <a:t> </a:t>
            </a:r>
            <a:r>
              <a:rPr lang="en" sz="1800" b="1" i="1" u="none" strike="noStrike" cap="none">
                <a:solidFill>
                  <a:srgbClr val="B0FEF1"/>
                </a:solidFill>
                <a:latin typeface="Volkhov"/>
                <a:ea typeface="Volkhov"/>
                <a:cs typeface="Volkhov"/>
                <a:sym typeface="Volkhov"/>
              </a:rPr>
              <a:t>gradient search</a:t>
            </a:r>
            <a:r>
              <a:rPr lang="en" sz="1800" b="1" i="1" u="none" strike="noStrike" cap="none">
                <a:solidFill>
                  <a:srgbClr val="1FD0B3"/>
                </a:solidFill>
                <a:latin typeface="Volkhov"/>
                <a:ea typeface="Volkhov"/>
                <a:cs typeface="Volkhov"/>
                <a:sym typeface="Volkhov"/>
              </a:rPr>
              <a:t>  </a:t>
            </a:r>
            <a:endParaRPr sz="1800" b="0" i="0" u="none" strike="noStrike" cap="none">
              <a:solidFill>
                <a:srgbClr val="1FD0B3"/>
              </a:solidFill>
              <a:latin typeface="Volkhov"/>
              <a:ea typeface="Volkhov"/>
              <a:cs typeface="Volkhov"/>
              <a:sym typeface="Volkhov"/>
            </a:endParaRPr>
          </a:p>
        </p:txBody>
      </p:sp>
      <p:sp>
        <p:nvSpPr>
          <p:cNvPr id="271" name="Google Shape;271;p45"/>
          <p:cNvSpPr txBox="1">
            <a:spLocks noGrp="1"/>
          </p:cNvSpPr>
          <p:nvPr>
            <p:ph type="ctrTitle"/>
          </p:nvPr>
        </p:nvSpPr>
        <p:spPr>
          <a:xfrm>
            <a:off x="892890" y="701531"/>
            <a:ext cx="38955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What we will cover:</a:t>
            </a:r>
            <a:endParaRPr sz="2500" b="1">
              <a:solidFill>
                <a:srgbClr val="1FD0B3"/>
              </a:solidFill>
              <a:latin typeface="Volkhov"/>
              <a:ea typeface="Volkhov"/>
              <a:cs typeface="Volkhov"/>
              <a:sym typeface="Volkhov"/>
            </a:endParaRPr>
          </a:p>
        </p:txBody>
      </p:sp>
      <p:pic>
        <p:nvPicPr>
          <p:cNvPr id="272" name="Google Shape;272;p45"/>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273" name="Google Shape;273;p45"/>
          <p:cNvGrpSpPr/>
          <p:nvPr/>
        </p:nvGrpSpPr>
        <p:grpSpPr>
          <a:xfrm>
            <a:off x="7585809" y="128475"/>
            <a:ext cx="1494900" cy="816160"/>
            <a:chOff x="7663063" y="164557"/>
            <a:chExt cx="1494900" cy="839067"/>
          </a:xfrm>
        </p:grpSpPr>
        <p:pic>
          <p:nvPicPr>
            <p:cNvPr id="274" name="Google Shape;274;p45"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275" name="Google Shape;275;p45"/>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276" name="Google Shape;276;p45"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277" name="Google Shape;277;p45"/>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278" name="Google Shape;278;p45"/>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a:t>
            </a:r>
            <a:r>
              <a:rPr lang="en" sz="1100" b="0" i="0" u="none" strike="noStrike" cap="none">
                <a:solidFill>
                  <a:srgbClr val="B0FEF1"/>
                </a:solidFill>
                <a:latin typeface="Roboto Mono"/>
                <a:ea typeface="Roboto Mono"/>
                <a:cs typeface="Roboto Mono"/>
                <a:sym typeface="Roboto Mono"/>
              </a:rPr>
              <a:t>  | Modelling and model fitting </a:t>
            </a:r>
            <a:endParaRPr sz="1400" b="0" i="0" u="none" strike="noStrike" cap="none">
              <a:solidFill>
                <a:srgbClr val="B0FEF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282"/>
        <p:cNvGrpSpPr/>
        <p:nvPr/>
      </p:nvGrpSpPr>
      <p:grpSpPr>
        <a:xfrm>
          <a:off x="0" y="0"/>
          <a:ext cx="0" cy="0"/>
          <a:chOff x="0" y="0"/>
          <a:chExt cx="0" cy="0"/>
        </a:xfrm>
      </p:grpSpPr>
      <p:sp>
        <p:nvSpPr>
          <p:cNvPr id="283" name="Google Shape;283;p46"/>
          <p:cNvSpPr txBox="1">
            <a:spLocks noGrp="1"/>
          </p:cNvSpPr>
          <p:nvPr>
            <p:ph type="ctrTitle"/>
          </p:nvPr>
        </p:nvSpPr>
        <p:spPr>
          <a:xfrm>
            <a:off x="892890" y="701531"/>
            <a:ext cx="38955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What is model fitting?</a:t>
            </a:r>
            <a:endParaRPr sz="2500" b="1">
              <a:solidFill>
                <a:srgbClr val="1FD0B3"/>
              </a:solidFill>
              <a:latin typeface="Volkhov"/>
              <a:ea typeface="Volkhov"/>
              <a:cs typeface="Volkhov"/>
              <a:sym typeface="Volkhov"/>
            </a:endParaRPr>
          </a:p>
        </p:txBody>
      </p:sp>
      <p:pic>
        <p:nvPicPr>
          <p:cNvPr id="284" name="Google Shape;284;p46"/>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285" name="Google Shape;285;p46"/>
          <p:cNvGrpSpPr/>
          <p:nvPr/>
        </p:nvGrpSpPr>
        <p:grpSpPr>
          <a:xfrm>
            <a:off x="7585809" y="128475"/>
            <a:ext cx="1494900" cy="816160"/>
            <a:chOff x="7663063" y="164557"/>
            <a:chExt cx="1494900" cy="839067"/>
          </a:xfrm>
        </p:grpSpPr>
        <p:pic>
          <p:nvPicPr>
            <p:cNvPr id="286" name="Google Shape;286;p46"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287" name="Google Shape;287;p46"/>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288" name="Google Shape;288;p46"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289" name="Google Shape;289;p46"/>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290" name="Google Shape;290;p46"/>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sp>
        <p:nvSpPr>
          <p:cNvPr id="291" name="Google Shape;291;p46"/>
          <p:cNvSpPr/>
          <p:nvPr/>
        </p:nvSpPr>
        <p:spPr>
          <a:xfrm>
            <a:off x="5565425" y="1032925"/>
            <a:ext cx="3184800" cy="3363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6"/>
          <p:cNvSpPr txBox="1"/>
          <p:nvPr/>
        </p:nvSpPr>
        <p:spPr>
          <a:xfrm rot="-5400000">
            <a:off x="4889725" y="2184600"/>
            <a:ext cx="17991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293" name="Google Shape;293;p46"/>
          <p:cNvPicPr preferRelativeResize="0"/>
          <p:nvPr/>
        </p:nvPicPr>
        <p:blipFill rotWithShape="1">
          <a:blip r:embed="rId6">
            <a:alphaModFix/>
          </a:blip>
          <a:srcRect r="49176"/>
          <a:stretch/>
        </p:blipFill>
        <p:spPr>
          <a:xfrm rot="-5400000">
            <a:off x="5625200" y="1378375"/>
            <a:ext cx="328174" cy="354000"/>
          </a:xfrm>
          <a:prstGeom prst="rect">
            <a:avLst/>
          </a:prstGeom>
          <a:noFill/>
          <a:ln>
            <a:noFill/>
          </a:ln>
        </p:spPr>
      </p:pic>
      <p:pic>
        <p:nvPicPr>
          <p:cNvPr id="294" name="Google Shape;294;p46"/>
          <p:cNvPicPr preferRelativeResize="0"/>
          <p:nvPr/>
        </p:nvPicPr>
        <p:blipFill rotWithShape="1">
          <a:blip r:embed="rId7">
            <a:alphaModFix/>
          </a:blip>
          <a:srcRect l="8390" t="5520" r="36442" b="4857"/>
          <a:stretch/>
        </p:blipFill>
        <p:spPr>
          <a:xfrm>
            <a:off x="6018475" y="1202675"/>
            <a:ext cx="2456950" cy="2442087"/>
          </a:xfrm>
          <a:prstGeom prst="rect">
            <a:avLst/>
          </a:prstGeom>
          <a:noFill/>
          <a:ln>
            <a:noFill/>
          </a:ln>
        </p:spPr>
      </p:pic>
      <p:sp>
        <p:nvSpPr>
          <p:cNvPr id="295" name="Google Shape;295;p46"/>
          <p:cNvSpPr txBox="1"/>
          <p:nvPr/>
        </p:nvSpPr>
        <p:spPr>
          <a:xfrm>
            <a:off x="1015351" y="1699049"/>
            <a:ext cx="7734900" cy="648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a:solidFill>
                  <a:schemeClr val="lt1"/>
                </a:solidFill>
                <a:latin typeface="Volkhov"/>
                <a:ea typeface="Volkhov"/>
                <a:cs typeface="Volkhov"/>
                <a:sym typeface="Volkhov"/>
              </a:rPr>
              <a:t>We have:</a:t>
            </a:r>
            <a:endParaRPr>
              <a:solidFill>
                <a:schemeClr val="lt1"/>
              </a:solidFill>
              <a:latin typeface="Volkhov"/>
              <a:ea typeface="Volkhov"/>
              <a:cs typeface="Volkhov"/>
              <a:sym typeface="Volkhov"/>
            </a:endParaRPr>
          </a:p>
          <a:p>
            <a:pPr marL="457200" marR="0" lvl="0" indent="-317500" algn="l" rtl="0">
              <a:lnSpc>
                <a:spcPct val="115000"/>
              </a:lnSpc>
              <a:spcBef>
                <a:spcPts val="0"/>
              </a:spcBef>
              <a:spcAft>
                <a:spcPts val="0"/>
              </a:spcAft>
              <a:buClr>
                <a:srgbClr val="1FD0B3"/>
              </a:buClr>
              <a:buSzPts val="1400"/>
              <a:buFont typeface="Volkhov"/>
              <a:buChar char="➔"/>
            </a:pPr>
            <a:r>
              <a:rPr lang="en">
                <a:solidFill>
                  <a:srgbClr val="1FD0B3"/>
                </a:solidFill>
                <a:latin typeface="Volkhov"/>
                <a:ea typeface="Volkhov"/>
                <a:cs typeface="Volkhov"/>
                <a:sym typeface="Volkhov"/>
              </a:rPr>
              <a:t>Participant data (behaviour on a task)</a:t>
            </a:r>
            <a:endParaRPr>
              <a:solidFill>
                <a:srgbClr val="1FD0B3"/>
              </a:solidFill>
              <a:latin typeface="Volkhov"/>
              <a:ea typeface="Volkhov"/>
              <a:cs typeface="Volkhov"/>
              <a:sym typeface="Volkhov"/>
            </a:endParaRPr>
          </a:p>
        </p:txBody>
      </p:sp>
      <p:sp>
        <p:nvSpPr>
          <p:cNvPr id="296" name="Google Shape;296;p46"/>
          <p:cNvSpPr/>
          <p:nvPr/>
        </p:nvSpPr>
        <p:spPr>
          <a:xfrm>
            <a:off x="6294975" y="1555325"/>
            <a:ext cx="1178400" cy="25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6"/>
          <p:cNvSpPr txBox="1"/>
          <p:nvPr/>
        </p:nvSpPr>
        <p:spPr>
          <a:xfrm>
            <a:off x="6259700" y="3601475"/>
            <a:ext cx="21717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 (purple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p:txBody>
      </p:sp>
      <p:pic>
        <p:nvPicPr>
          <p:cNvPr id="298" name="Google Shape;298;p46"/>
          <p:cNvPicPr preferRelativeResize="0"/>
          <p:nvPr/>
        </p:nvPicPr>
        <p:blipFill rotWithShape="1">
          <a:blip r:embed="rId6">
            <a:alphaModFix/>
          </a:blip>
          <a:srcRect r="49176"/>
          <a:stretch/>
        </p:blipFill>
        <p:spPr>
          <a:xfrm>
            <a:off x="6915456" y="4044700"/>
            <a:ext cx="301752" cy="331927"/>
          </a:xfrm>
          <a:prstGeom prst="rect">
            <a:avLst/>
          </a:prstGeom>
          <a:noFill/>
          <a:ln>
            <a:noFill/>
          </a:ln>
        </p:spPr>
      </p:pic>
      <p:pic>
        <p:nvPicPr>
          <p:cNvPr id="299" name="Google Shape;299;p46"/>
          <p:cNvPicPr preferRelativeResize="0"/>
          <p:nvPr/>
        </p:nvPicPr>
        <p:blipFill rotWithShape="1">
          <a:blip r:embed="rId6">
            <a:alphaModFix/>
          </a:blip>
          <a:srcRect l="52671"/>
          <a:stretch/>
        </p:blipFill>
        <p:spPr>
          <a:xfrm>
            <a:off x="7417437" y="4034163"/>
            <a:ext cx="301750" cy="353000"/>
          </a:xfrm>
          <a:prstGeom prst="rect">
            <a:avLst/>
          </a:prstGeom>
          <a:noFill/>
          <a:ln>
            <a:noFill/>
          </a:ln>
        </p:spPr>
      </p:pic>
      <p:sp>
        <p:nvSpPr>
          <p:cNvPr id="300" name="Google Shape;300;p46"/>
          <p:cNvSpPr txBox="1"/>
          <p:nvPr/>
        </p:nvSpPr>
        <p:spPr>
          <a:xfrm>
            <a:off x="7195575" y="4033675"/>
            <a:ext cx="354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304"/>
        <p:cNvGrpSpPr/>
        <p:nvPr/>
      </p:nvGrpSpPr>
      <p:grpSpPr>
        <a:xfrm>
          <a:off x="0" y="0"/>
          <a:ext cx="0" cy="0"/>
          <a:chOff x="0" y="0"/>
          <a:chExt cx="0" cy="0"/>
        </a:xfrm>
      </p:grpSpPr>
      <p:sp>
        <p:nvSpPr>
          <p:cNvPr id="305" name="Google Shape;305;p47"/>
          <p:cNvSpPr txBox="1">
            <a:spLocks noGrp="1"/>
          </p:cNvSpPr>
          <p:nvPr>
            <p:ph type="ctrTitle"/>
          </p:nvPr>
        </p:nvSpPr>
        <p:spPr>
          <a:xfrm>
            <a:off x="892890" y="701531"/>
            <a:ext cx="389550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a:solidFill>
                  <a:srgbClr val="1FD0B3"/>
                </a:solidFill>
                <a:latin typeface="Volkhov"/>
                <a:ea typeface="Volkhov"/>
                <a:cs typeface="Volkhov"/>
                <a:sym typeface="Volkhov"/>
              </a:rPr>
              <a:t>What is model fitting?</a:t>
            </a:r>
            <a:endParaRPr sz="2500" b="1">
              <a:solidFill>
                <a:srgbClr val="1FD0B3"/>
              </a:solidFill>
              <a:latin typeface="Volkhov"/>
              <a:ea typeface="Volkhov"/>
              <a:cs typeface="Volkhov"/>
              <a:sym typeface="Volkhov"/>
            </a:endParaRPr>
          </a:p>
        </p:txBody>
      </p:sp>
      <p:pic>
        <p:nvPicPr>
          <p:cNvPr id="306" name="Google Shape;306;p47"/>
          <p:cNvPicPr preferRelativeResize="0"/>
          <p:nvPr/>
        </p:nvPicPr>
        <p:blipFill rotWithShape="1">
          <a:blip r:embed="rId3">
            <a:alphaModFix/>
          </a:blip>
          <a:srcRect/>
          <a:stretch/>
        </p:blipFill>
        <p:spPr>
          <a:xfrm>
            <a:off x="6183430" y="233197"/>
            <a:ext cx="1494845" cy="517227"/>
          </a:xfrm>
          <a:prstGeom prst="rect">
            <a:avLst/>
          </a:prstGeom>
          <a:noFill/>
          <a:ln>
            <a:noFill/>
          </a:ln>
        </p:spPr>
      </p:pic>
      <p:grpSp>
        <p:nvGrpSpPr>
          <p:cNvPr id="307" name="Google Shape;307;p47"/>
          <p:cNvGrpSpPr/>
          <p:nvPr/>
        </p:nvGrpSpPr>
        <p:grpSpPr>
          <a:xfrm>
            <a:off x="7585809" y="128475"/>
            <a:ext cx="1494900" cy="816160"/>
            <a:chOff x="7663063" y="164557"/>
            <a:chExt cx="1494900" cy="839067"/>
          </a:xfrm>
        </p:grpSpPr>
        <p:pic>
          <p:nvPicPr>
            <p:cNvPr id="308" name="Google Shape;308;p47" descr="Picture"/>
            <p:cNvPicPr preferRelativeResize="0"/>
            <p:nvPr/>
          </p:nvPicPr>
          <p:blipFill rotWithShape="1">
            <a:blip r:embed="rId4">
              <a:alphaModFix/>
            </a:blip>
            <a:srcRect/>
            <a:stretch/>
          </p:blipFill>
          <p:spPr>
            <a:xfrm>
              <a:off x="7946136" y="164557"/>
              <a:ext cx="961537" cy="585867"/>
            </a:xfrm>
            <a:prstGeom prst="rect">
              <a:avLst/>
            </a:prstGeom>
            <a:noFill/>
            <a:ln>
              <a:noFill/>
            </a:ln>
          </p:spPr>
        </p:pic>
        <p:sp>
          <p:nvSpPr>
            <p:cNvPr id="309" name="Google Shape;309;p47"/>
            <p:cNvSpPr/>
            <p:nvPr/>
          </p:nvSpPr>
          <p:spPr>
            <a:xfrm>
              <a:off x="7663063" y="750424"/>
              <a:ext cx="1494900" cy="25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BCBCBC"/>
                  </a:solidFill>
                  <a:latin typeface="Thonburi"/>
                  <a:ea typeface="Thonburi"/>
                  <a:cs typeface="Thonburi"/>
                  <a:sym typeface="Thonburi"/>
                </a:rPr>
                <a:t>HARTLEY LAB</a:t>
              </a:r>
              <a:endParaRPr sz="1000" b="0" i="0" u="none" strike="noStrike" cap="none">
                <a:solidFill>
                  <a:srgbClr val="BCBCBC"/>
                </a:solidFill>
                <a:latin typeface="Thonburi"/>
                <a:ea typeface="Thonburi"/>
                <a:cs typeface="Thonburi"/>
                <a:sym typeface="Thonburi"/>
              </a:endParaRPr>
            </a:p>
          </p:txBody>
        </p:sp>
      </p:grpSp>
      <p:pic>
        <p:nvPicPr>
          <p:cNvPr id="310" name="Google Shape;310;p47" descr="Home - Flux Society"/>
          <p:cNvPicPr preferRelativeResize="0"/>
          <p:nvPr/>
        </p:nvPicPr>
        <p:blipFill rotWithShape="1">
          <a:blip r:embed="rId5">
            <a:alphaModFix/>
          </a:blip>
          <a:srcRect/>
          <a:stretch/>
        </p:blipFill>
        <p:spPr>
          <a:xfrm>
            <a:off x="8475423" y="4445148"/>
            <a:ext cx="487209" cy="569876"/>
          </a:xfrm>
          <a:prstGeom prst="rect">
            <a:avLst/>
          </a:prstGeom>
          <a:noFill/>
          <a:ln>
            <a:noFill/>
          </a:ln>
        </p:spPr>
      </p:pic>
      <p:sp>
        <p:nvSpPr>
          <p:cNvPr id="311" name="Google Shape;311;p47"/>
          <p:cNvSpPr txBox="1"/>
          <p:nvPr/>
        </p:nvSpPr>
        <p:spPr>
          <a:xfrm>
            <a:off x="860600" y="4320700"/>
            <a:ext cx="5560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0FEF1"/>
                </a:solidFill>
                <a:latin typeface="Roboto Mono"/>
                <a:ea typeface="Roboto Mono"/>
                <a:cs typeface="Roboto Mono"/>
                <a:sym typeface="Roboto Mono"/>
              </a:rPr>
              <a:t>Naiti Bhatt | Greer Bizzell-Hatcher | Magda Dubois</a:t>
            </a:r>
            <a:endParaRPr sz="1400" b="0" i="0" u="none" strike="noStrike" cap="none">
              <a:solidFill>
                <a:srgbClr val="B0FEF1"/>
              </a:solidFill>
              <a:latin typeface="Arial"/>
              <a:ea typeface="Arial"/>
              <a:cs typeface="Arial"/>
              <a:sym typeface="Arial"/>
            </a:endParaRPr>
          </a:p>
        </p:txBody>
      </p:sp>
      <p:sp>
        <p:nvSpPr>
          <p:cNvPr id="312" name="Google Shape;312;p47"/>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B0FEF1"/>
                </a:solidFill>
                <a:latin typeface="Roboto Mono"/>
                <a:ea typeface="Roboto Mono"/>
                <a:cs typeface="Roboto Mono"/>
                <a:sym typeface="Roboto Mono"/>
              </a:rPr>
              <a:t>Section C  | </a:t>
            </a:r>
            <a:r>
              <a:rPr lang="en" sz="1100" b="0" i="0" u="none" strike="noStrike" cap="none">
                <a:solidFill>
                  <a:srgbClr val="B0FEF1"/>
                </a:solidFill>
                <a:latin typeface="Roboto Mono"/>
                <a:ea typeface="Roboto Mono"/>
                <a:cs typeface="Roboto Mono"/>
                <a:sym typeface="Roboto Mono"/>
              </a:rPr>
              <a:t>Modelling and model fitting </a:t>
            </a:r>
            <a:endParaRPr sz="1400" b="0" i="0" u="none" strike="noStrike" cap="none">
              <a:solidFill>
                <a:srgbClr val="B0FEF1"/>
              </a:solidFill>
              <a:latin typeface="Arial"/>
              <a:ea typeface="Arial"/>
              <a:cs typeface="Arial"/>
              <a:sym typeface="Arial"/>
            </a:endParaRPr>
          </a:p>
        </p:txBody>
      </p:sp>
      <p:sp>
        <p:nvSpPr>
          <p:cNvPr id="313" name="Google Shape;313;p47"/>
          <p:cNvSpPr/>
          <p:nvPr/>
        </p:nvSpPr>
        <p:spPr>
          <a:xfrm>
            <a:off x="5565425" y="1032925"/>
            <a:ext cx="3184800" cy="3363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7"/>
          <p:cNvSpPr txBox="1"/>
          <p:nvPr/>
        </p:nvSpPr>
        <p:spPr>
          <a:xfrm rot="-5400000">
            <a:off x="4889725" y="2184600"/>
            <a:ext cx="17991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Ratio of trials where purple bandit is chosen</a:t>
            </a:r>
            <a:endParaRPr sz="1100">
              <a:solidFill>
                <a:schemeClr val="dk1"/>
              </a:solidFill>
            </a:endParaRPr>
          </a:p>
        </p:txBody>
      </p:sp>
      <p:pic>
        <p:nvPicPr>
          <p:cNvPr id="315" name="Google Shape;315;p47"/>
          <p:cNvPicPr preferRelativeResize="0"/>
          <p:nvPr/>
        </p:nvPicPr>
        <p:blipFill rotWithShape="1">
          <a:blip r:embed="rId6">
            <a:alphaModFix/>
          </a:blip>
          <a:srcRect r="49176"/>
          <a:stretch/>
        </p:blipFill>
        <p:spPr>
          <a:xfrm rot="-5400000">
            <a:off x="5625200" y="1378375"/>
            <a:ext cx="328174" cy="354000"/>
          </a:xfrm>
          <a:prstGeom prst="rect">
            <a:avLst/>
          </a:prstGeom>
          <a:noFill/>
          <a:ln>
            <a:noFill/>
          </a:ln>
        </p:spPr>
      </p:pic>
      <p:pic>
        <p:nvPicPr>
          <p:cNvPr id="316" name="Google Shape;316;p47"/>
          <p:cNvPicPr preferRelativeResize="0"/>
          <p:nvPr/>
        </p:nvPicPr>
        <p:blipFill rotWithShape="1">
          <a:blip r:embed="rId7">
            <a:alphaModFix/>
          </a:blip>
          <a:srcRect l="8390" t="5520" r="36442" b="4857"/>
          <a:stretch/>
        </p:blipFill>
        <p:spPr>
          <a:xfrm>
            <a:off x="6018475" y="1202675"/>
            <a:ext cx="2456950" cy="2442087"/>
          </a:xfrm>
          <a:prstGeom prst="rect">
            <a:avLst/>
          </a:prstGeom>
          <a:noFill/>
          <a:ln>
            <a:noFill/>
          </a:ln>
        </p:spPr>
      </p:pic>
      <p:sp>
        <p:nvSpPr>
          <p:cNvPr id="317" name="Google Shape;317;p47"/>
          <p:cNvSpPr txBox="1"/>
          <p:nvPr/>
        </p:nvSpPr>
        <p:spPr>
          <a:xfrm>
            <a:off x="1015351" y="1699049"/>
            <a:ext cx="7734900" cy="895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a:solidFill>
                  <a:schemeClr val="lt1"/>
                </a:solidFill>
                <a:latin typeface="Volkhov"/>
                <a:ea typeface="Volkhov"/>
                <a:cs typeface="Volkhov"/>
                <a:sym typeface="Volkhov"/>
              </a:rPr>
              <a:t>We have:</a:t>
            </a:r>
            <a:endParaRPr>
              <a:solidFill>
                <a:schemeClr val="lt1"/>
              </a:solidFill>
              <a:latin typeface="Volkhov"/>
              <a:ea typeface="Volkhov"/>
              <a:cs typeface="Volkhov"/>
              <a:sym typeface="Volkhov"/>
            </a:endParaRPr>
          </a:p>
          <a:p>
            <a:pPr marL="457200" marR="0" lvl="0" indent="-317500" algn="l" rtl="0">
              <a:lnSpc>
                <a:spcPct val="115000"/>
              </a:lnSpc>
              <a:spcBef>
                <a:spcPts val="0"/>
              </a:spcBef>
              <a:spcAft>
                <a:spcPts val="0"/>
              </a:spcAft>
              <a:buClr>
                <a:srgbClr val="1FD0B3"/>
              </a:buClr>
              <a:buSzPts val="1400"/>
              <a:buFont typeface="Volkhov"/>
              <a:buChar char="➔"/>
            </a:pPr>
            <a:r>
              <a:rPr lang="en">
                <a:solidFill>
                  <a:srgbClr val="1FD0B3"/>
                </a:solidFill>
                <a:latin typeface="Volkhov"/>
                <a:ea typeface="Volkhov"/>
                <a:cs typeface="Volkhov"/>
                <a:sym typeface="Volkhov"/>
              </a:rPr>
              <a:t>Participant data (behaviour on a task)</a:t>
            </a:r>
            <a:endParaRPr>
              <a:solidFill>
                <a:srgbClr val="1FD0B3"/>
              </a:solidFill>
              <a:latin typeface="Volkhov"/>
              <a:ea typeface="Volkhov"/>
              <a:cs typeface="Volkhov"/>
              <a:sym typeface="Volkhov"/>
            </a:endParaRPr>
          </a:p>
          <a:p>
            <a:pPr marL="457200" marR="0" lvl="0" indent="-317500" algn="l" rtl="0">
              <a:lnSpc>
                <a:spcPct val="115000"/>
              </a:lnSpc>
              <a:spcBef>
                <a:spcPts val="0"/>
              </a:spcBef>
              <a:spcAft>
                <a:spcPts val="0"/>
              </a:spcAft>
              <a:buClr>
                <a:srgbClr val="1FD0B3"/>
              </a:buClr>
              <a:buSzPts val="1400"/>
              <a:buFont typeface="Volkhov"/>
              <a:buChar char="➔"/>
            </a:pPr>
            <a:r>
              <a:rPr lang="en">
                <a:solidFill>
                  <a:srgbClr val="1FD0B3"/>
                </a:solidFill>
                <a:latin typeface="Volkhov"/>
                <a:ea typeface="Volkhov"/>
                <a:cs typeface="Volkhov"/>
                <a:sym typeface="Volkhov"/>
              </a:rPr>
              <a:t>A model with unknown parameters </a:t>
            </a:r>
            <a:endParaRPr>
              <a:solidFill>
                <a:srgbClr val="1FD0B3"/>
              </a:solidFill>
              <a:latin typeface="Volkhov"/>
              <a:ea typeface="Volkhov"/>
              <a:cs typeface="Volkhov"/>
              <a:sym typeface="Volkhov"/>
            </a:endParaRPr>
          </a:p>
        </p:txBody>
      </p:sp>
      <p:sp>
        <p:nvSpPr>
          <p:cNvPr id="318" name="Google Shape;318;p47"/>
          <p:cNvSpPr/>
          <p:nvPr/>
        </p:nvSpPr>
        <p:spPr>
          <a:xfrm>
            <a:off x="6294975" y="1555325"/>
            <a:ext cx="1178400" cy="25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7"/>
          <p:cNvSpPr txBox="1"/>
          <p:nvPr/>
        </p:nvSpPr>
        <p:spPr>
          <a:xfrm>
            <a:off x="6259700" y="3601475"/>
            <a:ext cx="21717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Bandits’ value difference (purple - orange)</a:t>
            </a:r>
            <a:endParaRPr sz="1100">
              <a:solidFill>
                <a:schemeClr val="dk1"/>
              </a:solidFill>
            </a:endParaRPr>
          </a:p>
          <a:p>
            <a:pPr marL="0" lvl="0" indent="0" algn="ctr" rtl="0">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pic>
        <p:nvPicPr>
          <p:cNvPr id="320" name="Google Shape;320;p47"/>
          <p:cNvPicPr preferRelativeResize="0"/>
          <p:nvPr/>
        </p:nvPicPr>
        <p:blipFill rotWithShape="1">
          <a:blip r:embed="rId6">
            <a:alphaModFix/>
          </a:blip>
          <a:srcRect r="49176"/>
          <a:stretch/>
        </p:blipFill>
        <p:spPr>
          <a:xfrm>
            <a:off x="6915456" y="4044700"/>
            <a:ext cx="301752" cy="331927"/>
          </a:xfrm>
          <a:prstGeom prst="rect">
            <a:avLst/>
          </a:prstGeom>
          <a:noFill/>
          <a:ln>
            <a:noFill/>
          </a:ln>
        </p:spPr>
      </p:pic>
      <p:pic>
        <p:nvPicPr>
          <p:cNvPr id="321" name="Google Shape;321;p47"/>
          <p:cNvPicPr preferRelativeResize="0"/>
          <p:nvPr/>
        </p:nvPicPr>
        <p:blipFill rotWithShape="1">
          <a:blip r:embed="rId6">
            <a:alphaModFix/>
          </a:blip>
          <a:srcRect l="52671"/>
          <a:stretch/>
        </p:blipFill>
        <p:spPr>
          <a:xfrm>
            <a:off x="7417437" y="4034163"/>
            <a:ext cx="301750" cy="353000"/>
          </a:xfrm>
          <a:prstGeom prst="rect">
            <a:avLst/>
          </a:prstGeom>
          <a:noFill/>
          <a:ln>
            <a:noFill/>
          </a:ln>
        </p:spPr>
      </p:pic>
      <p:pic>
        <p:nvPicPr>
          <p:cNvPr id="322" name="Google Shape;322;p47"/>
          <p:cNvPicPr preferRelativeResize="0"/>
          <p:nvPr/>
        </p:nvPicPr>
        <p:blipFill rotWithShape="1">
          <a:blip r:embed="rId8">
            <a:alphaModFix/>
          </a:blip>
          <a:srcRect l="7841" t="4625" r="36704" b="3420"/>
          <a:stretch/>
        </p:blipFill>
        <p:spPr>
          <a:xfrm>
            <a:off x="5989320" y="1179576"/>
            <a:ext cx="2468879" cy="2496414"/>
          </a:xfrm>
          <a:prstGeom prst="rect">
            <a:avLst/>
          </a:prstGeom>
          <a:noFill/>
          <a:ln>
            <a:noFill/>
          </a:ln>
        </p:spPr>
      </p:pic>
      <p:sp>
        <p:nvSpPr>
          <p:cNvPr id="323" name="Google Shape;323;p47"/>
          <p:cNvSpPr txBox="1"/>
          <p:nvPr/>
        </p:nvSpPr>
        <p:spPr>
          <a:xfrm>
            <a:off x="7195575" y="4033675"/>
            <a:ext cx="354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TotalTime>
  <Words>8063</Words>
  <Application>Microsoft Macintosh PowerPoint</Application>
  <PresentationFormat>Affichage à l'écran (16:9)</PresentationFormat>
  <Paragraphs>943</Paragraphs>
  <Slides>69</Slides>
  <Notes>69</Notes>
  <HiddenSlides>0</HiddenSlides>
  <MMClips>0</MMClips>
  <ScaleCrop>false</ScaleCrop>
  <HeadingPairs>
    <vt:vector size="6" baseType="variant">
      <vt:variant>
        <vt:lpstr>Polices utilisées</vt:lpstr>
      </vt:variant>
      <vt:variant>
        <vt:i4>8</vt:i4>
      </vt:variant>
      <vt:variant>
        <vt:lpstr>Thème</vt:lpstr>
      </vt:variant>
      <vt:variant>
        <vt:i4>3</vt:i4>
      </vt:variant>
      <vt:variant>
        <vt:lpstr>Titres des diapositives</vt:lpstr>
      </vt:variant>
      <vt:variant>
        <vt:i4>69</vt:i4>
      </vt:variant>
    </vt:vector>
  </HeadingPairs>
  <TitlesOfParts>
    <vt:vector size="80" baseType="lpstr">
      <vt:lpstr>Thonburi</vt:lpstr>
      <vt:lpstr>Volkhov</vt:lpstr>
      <vt:lpstr>Roboto</vt:lpstr>
      <vt:lpstr>Arial</vt:lpstr>
      <vt:lpstr>Helvetica Neue</vt:lpstr>
      <vt:lpstr>Courier New</vt:lpstr>
      <vt:lpstr>Roboto Mono</vt:lpstr>
      <vt:lpstr>Times New Roman</vt:lpstr>
      <vt:lpstr>Simple Light</vt:lpstr>
      <vt:lpstr>Simple Light</vt:lpstr>
      <vt:lpstr>Simple Light</vt:lpstr>
      <vt:lpstr>Principles of model fitting</vt:lpstr>
      <vt:lpstr>Reminder</vt:lpstr>
      <vt:lpstr>Reminder</vt:lpstr>
      <vt:lpstr>Developing a computational model</vt:lpstr>
      <vt:lpstr>Developing a computational model</vt:lpstr>
      <vt:lpstr>What we will cover:</vt:lpstr>
      <vt:lpstr>What we will cover:</vt:lpstr>
      <vt:lpstr>What is model fitting?</vt:lpstr>
      <vt:lpstr>What is model fitting?</vt:lpstr>
      <vt:lpstr>What is model fitting?</vt:lpstr>
      <vt:lpstr>What we will cover: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Maximum Likelihood Estimation</vt:lpstr>
      <vt:lpstr>Maximum Likelihood Estimation</vt:lpstr>
      <vt:lpstr>Maximum Likelihood Estimation</vt:lpstr>
      <vt:lpstr>Maximum Likelihood Estimation</vt:lpstr>
      <vt:lpstr>Maximum Likelihood Estimation</vt:lpstr>
      <vt:lpstr>Maximum Likelihood Estimation</vt:lpstr>
      <vt:lpstr>Maximum Likelihood Estimation</vt:lpstr>
      <vt:lpstr>Maximum Likelihood Estimation</vt:lpstr>
      <vt:lpstr>Maximum Likelihood Estimation</vt:lpstr>
      <vt:lpstr>Maximum Likelihood Estimation</vt:lpstr>
      <vt:lpstr>Maximum Likelihood Estimation</vt:lpstr>
      <vt:lpstr>What we will cover:</vt:lpstr>
      <vt:lpstr>Grid Search</vt:lpstr>
      <vt:lpstr>Grid Search: Example</vt:lpstr>
      <vt:lpstr>Grid Search</vt:lpstr>
      <vt:lpstr>Grid Search</vt:lpstr>
      <vt:lpstr>Grid Search Drawbacks</vt:lpstr>
      <vt:lpstr>Gradient Search</vt:lpstr>
      <vt:lpstr>Aside: Local and Global Minima</vt:lpstr>
      <vt:lpstr>Gradient Search Drawbacks</vt:lpstr>
      <vt:lpstr>Optimization under constraints</vt:lpstr>
      <vt:lpstr>Summary</vt:lpstr>
      <vt:lpstr>Resources</vt:lpstr>
      <vt:lpstr>Appendix</vt:lpstr>
      <vt:lpstr>Reminder</vt:lpstr>
      <vt:lpstr>Likelihood</vt:lpstr>
      <vt:lpstr>(Marginal distributions)</vt:lpstr>
      <vt:lpstr>Notes</vt:lpstr>
      <vt:lpstr>fmincon: minimize constrained nonlinear multivariable function</vt:lpstr>
      <vt:lpstr>●      What are they, what’s their role? How to understand them ●      Types of parameter o   fixed  o   free: estimated during model fitting  </vt:lpstr>
      <vt:lpstr>●      (Linear model: Least square: minimizes the RMSE between model and data (grpA?)) -- check book for the link ●      Bayes, statistics, scrappy def of likelihood ●      RW=softmax model: MLE: maximizes the likelihood of the model given the data. Entirely statistical + a metrics to compare models ●      Log, neg. Difference between cond.prob et likelihood </vt:lpstr>
      <vt:lpstr>What is parameter optimisation?</vt:lpstr>
      <vt:lpstr>Grid Search (a.k.a. Parameter Sweep)</vt:lpstr>
      <vt:lpstr>●      Grid search: plot param1, param2, RMSD or LL - min: best fitting model ●      Often impossible in practice: o   Constrained optimisation: fmincon - visualization (Luigi Acerbi github?) o   Local vs Global minima (use different starting points) ●      Likelihood =&gt; to find best parameters (bayes) ●      (Pitfalls - not a good sign if touches the bounds (link with fmincon) o   Ex. Temperature -&gt; not trivial (unlike learning rate) o   Aberrant values? complexity?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model fitting</dc:title>
  <cp:lastModifiedBy>Dubois, Magda</cp:lastModifiedBy>
  <cp:revision>15</cp:revision>
  <dcterms:modified xsi:type="dcterms:W3CDTF">2021-09-17T11:08:36Z</dcterms:modified>
</cp:coreProperties>
</file>